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532" y="64"/>
      </p:cViewPr>
      <p:guideLst>
        <p:guide orient="horz" pos="168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D92D-4FCF-4439-A417-876EFC20A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20169-BFE7-435E-A380-CCA3BAC64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30461-FD6F-4815-A410-5FD697A7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0965F-BB25-4E4B-8466-BFB30419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BBE72-ACC5-465F-95AD-841644DB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E372-674D-4C5A-BD03-F8AE81A3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28AB8-A02F-48BC-BD92-76C0C9677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2CDE0-0EE9-473F-8666-17B8E894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52B3-4B0F-45C3-8751-78B98002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5480E-DE64-4994-B8AA-51972075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5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5B492-230B-46EB-AFA1-907C4B8B3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B6F6A-C837-4D15-BCC5-EDEE248BF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4E8E2-43A9-41CE-BB6F-A3A6ABA9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EC3D1-3CA0-4A2E-85AC-2630F4E1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D024-B5CF-4D8C-9FA3-D2F23B73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4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E4A1-4514-4BA9-A555-2204F98E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EE161-C39D-4E70-A49D-8591D8878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8C65A-1B80-45C1-9B0C-4371C8275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42CA-5F4D-4DC1-9B0D-0EC1C3DA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98051-3A52-4160-88E4-29CF8429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4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19F8-BA7D-41DD-A45F-27B081EA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4F6F2-FF58-4C3A-88C1-A0EF989A0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98C40-2F15-4BAB-9179-67C923C7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668A-D563-45A6-8CC9-1B4975D0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B781-56DA-47D3-931A-8B594578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1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63F1-5F2F-4CEA-9252-A7F8A2B2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35032-CB42-4D4D-A337-409C9FD99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6EA5E-FEF0-4C1C-9209-24B87A1B3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2CC24-3150-4033-AFF7-667A9911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77EA5-EB15-4FE7-AF0F-86904468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A7CAD-BE5D-43EB-8441-F4FE725E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6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A2E7-6BBF-4910-9FEB-F8278C14F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98A28-2D0B-492A-99C9-49AAB6310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EE006-4EA7-4B73-8C19-074F23E52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96C6A-BC86-4DDA-8490-65566FAB8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58954-9105-4B1E-98A6-D1FB8096F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41C525-23BA-4CC8-81C0-F816A576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C3F6F6-0001-47EB-9811-B3C39072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FEB568-9BCA-4005-B7FB-BF98FF55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1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EF14F-25A8-4121-93ED-827E709D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2DE08-9162-4EEB-A56C-6A865585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B1A47-698D-4CB7-B8D4-A3C450D0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02D99-2300-4F33-BC54-CA84B2C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6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7939E-E457-4603-84AE-E92226C3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DC871-3F07-4D94-8D58-C24FB8D9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2ACF1-6369-4122-9B3C-CDAD615F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704A-7AB7-4237-9C71-B1CA562B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738-796E-4067-BEFA-3F5EF7083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99DCA-9E74-4DB7-BD44-1275AFEA8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060E-9279-48C6-A700-B511C443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5C557-B28F-4F10-8CD0-77EA3A90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7F522-146D-4681-AADB-96C1641E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8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9D85-110C-44E1-B84A-7F7A8487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AE240-7AEB-4814-9F9F-D00DF1532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B2F18-6E59-4CF7-853D-FFB6C7B28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91793-656C-4522-8984-13D04474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A514-FB4A-4EA8-A68F-8F4C2A4B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33823-BAF6-4EB4-9EAB-8A17C9BC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D3FB7-720B-4DE0-8D23-02EC2052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9A833-0B02-46B2-8828-950420D0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FCD1-0ECD-47A1-9B3D-C84100CA3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22AAD-5DF4-4631-9708-EB102024D62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B536D-3FE0-4640-B61D-74F2F8AF9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3EB0D-73A0-4CD9-97B9-0051E65A1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86B88-DD99-4C02-BA0D-71E413E0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A3BC-34B1-42B9-BCE8-466FF2C08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3711" y="1223652"/>
            <a:ext cx="6817282" cy="9929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bg1"/>
                </a:solidFill>
                <a:effectLst>
                  <a:outerShdw blurRad="88900" dist="50800" dir="5400000" sx="102000" sy="102000" algn="ctr" rotWithShape="0">
                    <a:srgbClr val="000000">
                      <a:alpha val="73000"/>
                    </a:srgbClr>
                  </a:outerShdw>
                </a:effectLst>
                <a:latin typeface="Bookman Old Style" panose="02050604050505020204" pitchFamily="18" charset="0"/>
              </a:rPr>
              <a:t>Мониторстат</a:t>
            </a:r>
            <a:endParaRPr lang="en-US" dirty="0">
              <a:solidFill>
                <a:schemeClr val="bg1"/>
              </a:solidFill>
              <a:effectLst>
                <a:outerShdw blurRad="88900" dist="50800" dir="5400000" sx="102000" sy="102000" algn="ctr" rotWithShape="0">
                  <a:srgbClr val="000000">
                    <a:alpha val="7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3C56C-7D4A-46D8-BB1A-D0FFD425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855" y="6030443"/>
            <a:ext cx="5110264" cy="723795"/>
          </a:xfrm>
        </p:spPr>
        <p:txBody>
          <a:bodyPr>
            <a:noAutofit/>
          </a:bodyPr>
          <a:lstStyle/>
          <a:p>
            <a:r>
              <a:rPr lang="bg-BG" sz="1600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Изготвено от: Владислав Минков, ученик от Национална финансово-стопанска гимназия, 11 клас.</a:t>
            </a:r>
            <a:endParaRPr lang="en-US" sz="1100" dirty="0">
              <a:solidFill>
                <a:schemeClr val="bg1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4" name="Picture 4" descr="Лого на НСИ">
            <a:extLst>
              <a:ext uri="{FF2B5EF4-FFF2-40B4-BE49-F238E27FC236}">
                <a16:creationId xmlns:a16="http://schemas.microsoft.com/office/drawing/2014/main" id="{8A16C3E7-ECF7-4710-9B0E-80347898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847">
            <a:off x="5184112" y="2631659"/>
            <a:ext cx="457400" cy="3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Основна структурна форма на герба на Република България">
            <a:extLst>
              <a:ext uri="{FF2B5EF4-FFF2-40B4-BE49-F238E27FC236}">
                <a16:creationId xmlns:a16="http://schemas.microsoft.com/office/drawing/2014/main" id="{6BB71464-3EB0-496E-90DD-FEDE5517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6089">
            <a:off x="8466502" y="2760067"/>
            <a:ext cx="950459" cy="30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EEE7E-0228-42BB-A1B3-BF2422B4BA51}"/>
              </a:ext>
            </a:extLst>
          </p:cNvPr>
          <p:cNvSpPr txBox="1"/>
          <p:nvPr/>
        </p:nvSpPr>
        <p:spPr>
          <a:xfrm>
            <a:off x="1251625" y="188067"/>
            <a:ext cx="6647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latin typeface="Bookman Old Style" panose="02050604050505020204" pitchFamily="18" charset="0"/>
                <a:ea typeface="+mj-ea"/>
                <a:cs typeface="+mj-cs"/>
              </a:rPr>
              <a:t>Информационна система „Мониторстат“</a:t>
            </a:r>
            <a:endParaRPr lang="en-US" sz="2800" b="1" dirty="0"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0CB120-AEEC-47E5-8EE2-AA15DEF6E708}"/>
              </a:ext>
            </a:extLst>
          </p:cNvPr>
          <p:cNvSpPr txBox="1"/>
          <p:nvPr/>
        </p:nvSpPr>
        <p:spPr>
          <a:xfrm>
            <a:off x="181583" y="174095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азработена е в рамките на проект „Изграждане на статистическа база и информационна система за мониторинг на европейски и национални стратегии и регионална политика“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7706D-4B0F-4CAA-9ADD-50D42785EB0A}"/>
              </a:ext>
            </a:extLst>
          </p:cNvPr>
          <p:cNvSpPr txBox="1"/>
          <p:nvPr/>
        </p:nvSpPr>
        <p:spPr>
          <a:xfrm>
            <a:off x="181583" y="3189293"/>
            <a:ext cx="7866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Проектът е осъществен с финансовата подкрепа на Оперативна програма „Добро управление“ (ОПДУ) 2014 - 2020 година, съфинансирана от Европейския съюз чрез Европейския социален фонд.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70307-DB22-4603-A8AC-C4598351D7AB}"/>
              </a:ext>
            </a:extLst>
          </p:cNvPr>
          <p:cNvSpPr txBox="1"/>
          <p:nvPr/>
        </p:nvSpPr>
        <p:spPr>
          <a:xfrm>
            <a:off x="181584" y="4637627"/>
            <a:ext cx="64591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F5A64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Системата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е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централизирана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уеббазирана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 два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основни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модула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предоставящи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достъп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до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индикатори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метаданни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от статистически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изследвания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за национални, европейски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международни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стратегии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оперативните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ЕС за периода 2014 – 2020г.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B9B6A-925B-493C-AD1F-268CADC3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071" y="5461625"/>
            <a:ext cx="820345" cy="653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E426DD-4D26-438A-8CE5-2354DC87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416" y="5461626"/>
            <a:ext cx="974160" cy="653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3B8CEB-8733-433B-8B45-65D4A6646D4A}"/>
              </a:ext>
            </a:extLst>
          </p:cNvPr>
          <p:cNvSpPr txBox="1"/>
          <p:nvPr/>
        </p:nvSpPr>
        <p:spPr>
          <a:xfrm>
            <a:off x="9874990" y="6237270"/>
            <a:ext cx="15128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latin typeface="Bookman Old Style" panose="02050604050505020204" pitchFamily="18" charset="0"/>
                <a:ea typeface="+mj-ea"/>
                <a:cs typeface="+mj-cs"/>
              </a:rPr>
              <a:t>ЕВРОПЕЙСКИ СЪЮЗ ЕВРОПЕЙСКИ СОЦИАЛЕН ФОНД</a:t>
            </a:r>
          </a:p>
        </p:txBody>
      </p:sp>
      <p:pic>
        <p:nvPicPr>
          <p:cNvPr id="14" name="Picture 4" descr="Лого на НСИ">
            <a:extLst>
              <a:ext uri="{FF2B5EF4-FFF2-40B4-BE49-F238E27FC236}">
                <a16:creationId xmlns:a16="http://schemas.microsoft.com/office/drawing/2014/main" id="{B892FE99-0988-423E-9686-FA7A3F5E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48" y="149356"/>
            <a:ext cx="693299" cy="5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Основна структурна форма на герба на Република България">
            <a:extLst>
              <a:ext uri="{FF2B5EF4-FFF2-40B4-BE49-F238E27FC236}">
                <a16:creationId xmlns:a16="http://schemas.microsoft.com/office/drawing/2014/main" id="{36648809-1557-4B7A-A4C7-73410F88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198" y="188067"/>
            <a:ext cx="1491408" cy="4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5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586052-D636-4405-90C1-B7B603AA2FE9}"/>
              </a:ext>
            </a:extLst>
          </p:cNvPr>
          <p:cNvSpPr txBox="1"/>
          <p:nvPr/>
        </p:nvSpPr>
        <p:spPr>
          <a:xfrm>
            <a:off x="421725" y="408560"/>
            <a:ext cx="6390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Bookman Old Style" panose="02050604050505020204" pitchFamily="18" charset="0"/>
                <a:ea typeface="+mj-ea"/>
                <a:cs typeface="+mj-cs"/>
              </a:rPr>
              <a:t>ИС „</a:t>
            </a:r>
            <a:r>
              <a:rPr lang="ru-RU" sz="3200" b="1" dirty="0" err="1">
                <a:latin typeface="Bookman Old Style" panose="02050604050505020204" pitchFamily="18" charset="0"/>
                <a:ea typeface="+mj-ea"/>
                <a:cs typeface="+mj-cs"/>
              </a:rPr>
              <a:t>Мониторстат</a:t>
            </a:r>
            <a:r>
              <a:rPr lang="ru-RU" sz="3200" b="1" dirty="0">
                <a:latin typeface="Bookman Old Style" panose="02050604050505020204" pitchFamily="18" charset="0"/>
                <a:ea typeface="+mj-ea"/>
                <a:cs typeface="+mj-cs"/>
              </a:rPr>
              <a:t>“ </a:t>
            </a:r>
            <a:r>
              <a:rPr lang="ru-RU" sz="3200" b="1" dirty="0" err="1">
                <a:latin typeface="Bookman Old Style" panose="02050604050505020204" pitchFamily="18" charset="0"/>
                <a:ea typeface="+mj-ea"/>
                <a:cs typeface="+mj-cs"/>
              </a:rPr>
              <a:t>осигурява</a:t>
            </a:r>
            <a:r>
              <a:rPr lang="ru-RU" sz="3200" b="1" dirty="0"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3200" b="1" dirty="0" err="1">
                <a:latin typeface="Bookman Old Style" panose="02050604050505020204" pitchFamily="18" charset="0"/>
                <a:ea typeface="+mj-ea"/>
                <a:cs typeface="+mj-cs"/>
              </a:rPr>
              <a:t>възможност</a:t>
            </a:r>
            <a:r>
              <a:rPr lang="ru-RU" sz="3200" b="1" dirty="0">
                <a:latin typeface="Bookman Old Style" panose="02050604050505020204" pitchFamily="18" charset="0"/>
                <a:ea typeface="+mj-ea"/>
                <a:cs typeface="+mj-cs"/>
              </a:rPr>
              <a:t> за:</a:t>
            </a:r>
            <a:endParaRPr lang="en-US" sz="3200" b="1" dirty="0"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DBE5C-D9ED-4F61-A1D7-265319853AE0}"/>
              </a:ext>
            </a:extLst>
          </p:cNvPr>
          <p:cNvSpPr txBox="1"/>
          <p:nvPr/>
        </p:nvSpPr>
        <p:spPr>
          <a:xfrm>
            <a:off x="218960" y="2458547"/>
            <a:ext cx="63909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Усъвършенстване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процесите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стратегическо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планиране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мониторинг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изпълнението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национални и европейски стратегии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вземане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управленски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решения за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изпълнението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политики чрез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разработване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статистическа рамка,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процедури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система за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събиране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на информация;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A1D1B-05BF-4167-9934-9062DAA69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625" y="4782910"/>
            <a:ext cx="820345" cy="653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FFFCB-DAF6-4DCA-9AAF-A4BED91DB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625" y="5672208"/>
            <a:ext cx="974160" cy="653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C40F7B-9DE5-47FF-A73A-14F42C7EA10B}"/>
              </a:ext>
            </a:extLst>
          </p:cNvPr>
          <p:cNvSpPr txBox="1"/>
          <p:nvPr/>
        </p:nvSpPr>
        <p:spPr>
          <a:xfrm>
            <a:off x="7786785" y="5768039"/>
            <a:ext cx="19343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Bookman Old Style" panose="02050604050505020204" pitchFamily="18" charset="0"/>
                <a:ea typeface="+mj-ea"/>
                <a:cs typeface="+mj-cs"/>
              </a:rPr>
              <a:t>ЕВРОПЕЙСКИ СЪЮЗ ЕВРОПЕЙСКИ СОЦИАЛЕН ФОНД</a:t>
            </a:r>
          </a:p>
        </p:txBody>
      </p:sp>
      <p:pic>
        <p:nvPicPr>
          <p:cNvPr id="10" name="Picture 4" descr="Лого на НСИ">
            <a:extLst>
              <a:ext uri="{FF2B5EF4-FFF2-40B4-BE49-F238E27FC236}">
                <a16:creationId xmlns:a16="http://schemas.microsoft.com/office/drawing/2014/main" id="{9B3774C7-5E89-43A4-8FC6-3D46BE894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948" y="408560"/>
            <a:ext cx="447395" cy="3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сновна структурна форма на герба на Република България">
            <a:extLst>
              <a:ext uri="{FF2B5EF4-FFF2-40B4-BE49-F238E27FC236}">
                <a16:creationId xmlns:a16="http://schemas.microsoft.com/office/drawing/2014/main" id="{43E880D0-B5DE-4242-9AD6-76B372F5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78" y="408560"/>
            <a:ext cx="924107" cy="2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2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Лого на НСИ">
            <a:extLst>
              <a:ext uri="{FF2B5EF4-FFF2-40B4-BE49-F238E27FC236}">
                <a16:creationId xmlns:a16="http://schemas.microsoft.com/office/drawing/2014/main" id="{E77F97FB-EF80-4900-889E-4A3D88B5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42" y="4390416"/>
            <a:ext cx="506198" cy="3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Основна структурна форма на герба на Република България">
            <a:extLst>
              <a:ext uri="{FF2B5EF4-FFF2-40B4-BE49-F238E27FC236}">
                <a16:creationId xmlns:a16="http://schemas.microsoft.com/office/drawing/2014/main" id="{15A697A4-F4CC-4162-94B7-8A1D0623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46" y="3648544"/>
            <a:ext cx="1089498" cy="3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446BD-7690-483D-9762-F9DC8A53E982}"/>
              </a:ext>
            </a:extLst>
          </p:cNvPr>
          <p:cNvSpPr txBox="1"/>
          <p:nvPr/>
        </p:nvSpPr>
        <p:spPr>
          <a:xfrm>
            <a:off x="239949" y="402076"/>
            <a:ext cx="33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latin typeface="Bookman Old Style" panose="02050604050505020204" pitchFamily="18" charset="0"/>
                <a:ea typeface="+mj-ea"/>
                <a:cs typeface="+mj-cs"/>
              </a:rPr>
              <a:t>Рубрики</a:t>
            </a:r>
            <a:endParaRPr lang="en-US" sz="2800" b="1" dirty="0"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B3002-5A86-4C4D-A205-345974EE2FE2}"/>
              </a:ext>
            </a:extLst>
          </p:cNvPr>
          <p:cNvSpPr txBox="1"/>
          <p:nvPr/>
        </p:nvSpPr>
        <p:spPr>
          <a:xfrm flipH="1">
            <a:off x="480180" y="4809699"/>
            <a:ext cx="3899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В рубриката ,,новини“ можете да откриете различна информация, свързана с ключови показатели за България за определен период от време.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BA465-FD1C-41F2-AFDC-D25636B71BC4}"/>
              </a:ext>
            </a:extLst>
          </p:cNvPr>
          <p:cNvSpPr txBox="1"/>
          <p:nvPr/>
        </p:nvSpPr>
        <p:spPr>
          <a:xfrm>
            <a:off x="4379843" y="894139"/>
            <a:ext cx="3644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,,Стратегически документи“ ни дава представа за стратегии, планове и бъдещи програми, целящи развитието, приспособлението и увеличаването на стандарта на живот, както в международен, така и в национален аспект.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71943-E505-4DF6-92FE-C1D750BBF381}"/>
              </a:ext>
            </a:extLst>
          </p:cNvPr>
          <p:cNvSpPr txBox="1"/>
          <p:nvPr/>
        </p:nvSpPr>
        <p:spPr>
          <a:xfrm>
            <a:off x="9620796" y="4135327"/>
            <a:ext cx="22235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Оперативните програми са сведения за проекти, влезли в сила или планирани за бъдещи периоди.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26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062733-E291-444A-B243-A0139BD6AD72}"/>
              </a:ext>
            </a:extLst>
          </p:cNvPr>
          <p:cNvSpPr txBox="1"/>
          <p:nvPr/>
        </p:nvSpPr>
        <p:spPr>
          <a:xfrm>
            <a:off x="6096000" y="2429790"/>
            <a:ext cx="60052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Реализиране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стратегическите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цели за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Управление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устойчивост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предоставяната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от НСИ информация за оценка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изпълнението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целите по национални, европейски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международни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стратегии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Развитие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електронното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управление;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Намаляване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хартиения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документооборот,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което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се отрази благоприятно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опазването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околната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среда.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F9222-C7AB-4FB1-8A79-881610375BD4}"/>
              </a:ext>
            </a:extLst>
          </p:cNvPr>
          <p:cNvSpPr txBox="1"/>
          <p:nvPr/>
        </p:nvSpPr>
        <p:spPr>
          <a:xfrm>
            <a:off x="473412" y="3506821"/>
            <a:ext cx="5142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bg-BG" sz="3600" dirty="0"/>
              <a:t>,,Мониторстат“ ни позволява да:</a:t>
            </a:r>
            <a:endParaRPr lang="en-US" sz="3600" dirty="0"/>
          </a:p>
        </p:txBody>
      </p:sp>
      <p:pic>
        <p:nvPicPr>
          <p:cNvPr id="7" name="Picture 4" descr="Лого на НСИ">
            <a:extLst>
              <a:ext uri="{FF2B5EF4-FFF2-40B4-BE49-F238E27FC236}">
                <a16:creationId xmlns:a16="http://schemas.microsoft.com/office/drawing/2014/main" id="{2BF56B94-71E9-42E8-A9D0-279B0E23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6" y="1790295"/>
            <a:ext cx="946217" cy="74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Основна структурна форма на герба на Република България">
            <a:extLst>
              <a:ext uri="{FF2B5EF4-FFF2-40B4-BE49-F238E27FC236}">
                <a16:creationId xmlns:a16="http://schemas.microsoft.com/office/drawing/2014/main" id="{C1A37189-C82C-42BF-BDE7-AE9644BF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13" y="6215442"/>
            <a:ext cx="1730841" cy="5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6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1BC70-E8A6-45B6-8B71-72DB7886F647}"/>
              </a:ext>
            </a:extLst>
          </p:cNvPr>
          <p:cNvSpPr txBox="1"/>
          <p:nvPr/>
        </p:nvSpPr>
        <p:spPr>
          <a:xfrm>
            <a:off x="3854430" y="1872213"/>
            <a:ext cx="4483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="1" dirty="0">
                <a:latin typeface="Bookman Old Style" panose="02050604050505020204" pitchFamily="18" charset="0"/>
                <a:ea typeface="+mj-ea"/>
                <a:cs typeface="+mj-cs"/>
              </a:rPr>
              <a:t>Благодаря за вниманието!</a:t>
            </a:r>
            <a:endParaRPr lang="en-US" sz="4400" b="1" dirty="0"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3" name="Picture 2" descr="Основна структурна форма на герба на Република България">
            <a:extLst>
              <a:ext uri="{FF2B5EF4-FFF2-40B4-BE49-F238E27FC236}">
                <a16:creationId xmlns:a16="http://schemas.microsoft.com/office/drawing/2014/main" id="{8B4B5725-74EE-4F1E-8812-8D319853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4" y="5943600"/>
            <a:ext cx="2373151" cy="7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ого на НСИ">
            <a:extLst>
              <a:ext uri="{FF2B5EF4-FFF2-40B4-BE49-F238E27FC236}">
                <a16:creationId xmlns:a16="http://schemas.microsoft.com/office/drawing/2014/main" id="{D0A67F56-6F92-44C6-99E3-54AFA2E3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29" y="202660"/>
            <a:ext cx="1239114" cy="9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0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310</Words>
  <Application>Microsoft Office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Bookman Old Style</vt:lpstr>
      <vt:lpstr>Calibri</vt:lpstr>
      <vt:lpstr>Calibri Light</vt:lpstr>
      <vt:lpstr>Verdana</vt:lpstr>
      <vt:lpstr>Office Theme</vt:lpstr>
      <vt:lpstr>Мониторстат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Мониторстат</dc:title>
  <dc:creator>Vladislav Minkov</dc:creator>
  <cp:lastModifiedBy>Vladislav Minkov</cp:lastModifiedBy>
  <cp:revision>8</cp:revision>
  <dcterms:created xsi:type="dcterms:W3CDTF">2023-04-24T11:32:08Z</dcterms:created>
  <dcterms:modified xsi:type="dcterms:W3CDTF">2023-04-24T12:42:10Z</dcterms:modified>
</cp:coreProperties>
</file>