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8" r:id="rId3"/>
    <p:sldId id="302" r:id="rId4"/>
    <p:sldId id="299" r:id="rId5"/>
    <p:sldId id="300" r:id="rId6"/>
    <p:sldId id="301" r:id="rId7"/>
    <p:sldId id="303" r:id="rId8"/>
    <p:sldId id="304" r:id="rId9"/>
    <p:sldId id="305" r:id="rId10"/>
    <p:sldId id="307" r:id="rId11"/>
    <p:sldId id="306" r:id="rId12"/>
    <p:sldId id="308" r:id="rId13"/>
    <p:sldId id="310" r:id="rId14"/>
    <p:sldId id="309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7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1" autoAdjust="0"/>
  </p:normalViewPr>
  <p:slideViewPr>
    <p:cSldViewPr>
      <p:cViewPr>
        <p:scale>
          <a:sx n="70" d="100"/>
          <a:sy n="70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556910-3576-43C5-BC92-1994801CE2C9}" type="datetimeFigureOut">
              <a:rPr lang="bg-BG"/>
              <a:pPr>
                <a:defRPr/>
              </a:pPr>
              <a:t>15.6.2015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8012AF-1FAC-4E6C-BABB-BCB6F7A7AD9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C19704-6A77-47C2-8FCC-6C635A0AAAD0}" type="slidenum">
              <a:rPr lang="bg-BG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2D2A2D-408A-4D15-BF80-E6DA19B56A35}" type="slidenum">
              <a:rPr lang="bg-BG" smtClean="0"/>
              <a:pPr>
                <a:defRPr/>
              </a:pPr>
              <a:t>2</a:t>
            </a:fld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6F5F2B0-53E0-4750-AC9D-E8E6DA577B07}" type="slidenum">
              <a:rPr lang="bg-BG" smtClean="0"/>
              <a:pPr>
                <a:defRPr/>
              </a:pPr>
              <a:t>15</a:t>
            </a:fld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D44939-A83A-4998-BBE6-1F810A6DC37E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7D37EBF-7078-4AFF-B7E5-0428DE661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465B-56C2-4C98-9CF9-80B4D4A43869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AA30-A94E-45E2-B1AD-03C7C0664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6F25-CEB9-4E93-B601-0EB8C96E382A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1DC9-9277-43EF-8D3D-69E7B94E3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DCBE-FDF9-4388-9D8B-1F834D14032D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5E04-A2D9-482E-8411-F6189DA15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12CE7-C051-4BA0-84E3-ADCC3A621FF5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86EE94-3C75-415B-B232-324409B01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F73F89-8B82-4FD2-AB63-5A27F368D2DA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AA1310-2F0E-4189-B6B9-E02F11E02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DF9647-B48E-4BAB-914B-3ACF55EE0B0E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19D55-3941-484A-977F-6F2064A2A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FF0D4-C571-4269-A0B8-F0AA6B14023C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857767-A650-4EA3-9DE5-3D9046566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29E23-6EC0-46D2-8768-8BA3D659C86D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A1C5-32DF-463C-BC3F-142903DF2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8558F5-3E09-46CE-8C15-CF15BAC1BBD0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2D7136-BB18-46C4-AF61-CBDE0EC84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C38514-10D8-47A2-930A-7EF7BDB04D66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765489-0E58-48C4-8404-61E95ED0E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E6039F-FAD2-45BA-B745-0AA06DA3309A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D09973-E707-410D-B211-D756D4220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93" r:id="rId4"/>
    <p:sldLayoutId id="2147483794" r:id="rId5"/>
    <p:sldLayoutId id="2147483795" r:id="rId6"/>
    <p:sldLayoutId id="2147483788" r:id="rId7"/>
    <p:sldLayoutId id="2147483796" r:id="rId8"/>
    <p:sldLayoutId id="2147483797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228600"/>
            <a:ext cx="79248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438400"/>
            <a:ext cx="8001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bg-B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ПРЕДПОСТАВКИ  ЗА ИЗГРАЖДАНЕ НА ИНТЕГРИРАНА СТАТИСТИЧЕСКА ИНФОРМАЦИОННА СИСТЕМА “ОБРАЗОВАНИЕ” НА НАЦИОНАЛНИЯ СТАТИСТИЧЕСКИ ИНСТИТУТ И МИНИСТЕРСТВО НА ОБРАЗОВАНИЕТО И НАУКАТА</a:t>
            </a:r>
          </a:p>
          <a:p>
            <a:pPr algn="ctr" eaLnBrk="0" hangingPunct="0"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bg-B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СТОЯН БАЕВ</a:t>
            </a:r>
          </a:p>
          <a:p>
            <a:pPr algn="ctr" eaLnBrk="0" hangingPunct="0">
              <a:defRPr/>
            </a:pPr>
            <a:r>
              <a:rPr lang="bg-B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bg-B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КОНСУЛТАНТ  ПО  СТАТИСТИКА  НА  </a:t>
            </a:r>
            <a:r>
              <a:rPr lang="bg-BG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ОБРАЗОВАНИЕТО</a:t>
            </a:r>
          </a:p>
          <a:p>
            <a:pPr algn="ctr" eaLnBrk="0" hangingPunct="0"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>
              <a:defRPr/>
            </a:pPr>
            <a:endParaRPr lang="bg-B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>
              <a:defRPr/>
            </a:pPr>
            <a:endParaRPr lang="bg-BG" sz="2400" dirty="0"/>
          </a:p>
          <a:p>
            <a:pPr algn="ctr" eaLnBrk="0" hangingPunct="0">
              <a:defRPr/>
            </a:pPr>
            <a:endParaRPr lang="bg-B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304800"/>
            <a:ext cx="5715000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g-BG" b="1" dirty="0" smtClean="0">
                <a:solidFill>
                  <a:srgbClr val="0070C0"/>
                </a:solidFill>
              </a:rPr>
              <a:t>Международна </a:t>
            </a:r>
            <a:r>
              <a:rPr lang="bg-BG" b="1" dirty="0">
                <a:solidFill>
                  <a:srgbClr val="0070C0"/>
                </a:solidFill>
              </a:rPr>
              <a:t>конференция на тема:</a:t>
            </a:r>
          </a:p>
          <a:p>
            <a:pPr algn="ctr">
              <a:defRPr/>
            </a:pPr>
            <a:r>
              <a:rPr lang="bg-BG" b="1" dirty="0">
                <a:solidFill>
                  <a:srgbClr val="0070C0"/>
                </a:solidFill>
              </a:rPr>
              <a:t>„Модерната статистика в Европейската статистическа система“</a:t>
            </a:r>
          </a:p>
          <a:p>
            <a:pPr algn="ctr">
              <a:defRPr/>
            </a:pPr>
            <a:r>
              <a:rPr lang="bg-BG" b="1" dirty="0">
                <a:solidFill>
                  <a:srgbClr val="0070C0"/>
                </a:solidFill>
              </a:rPr>
              <a:t>24-25 </a:t>
            </a:r>
            <a:r>
              <a:rPr lang="bg-BG" b="1" dirty="0" smtClean="0">
                <a:solidFill>
                  <a:srgbClr val="0070C0"/>
                </a:solidFill>
              </a:rPr>
              <a:t>юни,  </a:t>
            </a:r>
            <a:r>
              <a:rPr lang="bg-BG" b="1" dirty="0">
                <a:solidFill>
                  <a:srgbClr val="0070C0"/>
                </a:solidFill>
              </a:rPr>
              <a:t>София</a:t>
            </a:r>
          </a:p>
          <a:p>
            <a:pPr algn="ctr">
              <a:defRPr/>
            </a:pPr>
            <a:endParaRPr lang="bg-BG" b="1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bg-BG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СТАТИСТИКА НА ОБРАЗОВАНИЕТО И ОБУЧЕНИЕТО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bg-BG" sz="2400" b="1" dirty="0" smtClean="0">
                <a:solidFill>
                  <a:srgbClr val="0070C0"/>
                </a:solidFill>
              </a:rPr>
              <a:t>Организационни </a:t>
            </a:r>
            <a:r>
              <a:rPr lang="bg-BG" sz="2400" b="1" dirty="0" smtClean="0">
                <a:solidFill>
                  <a:srgbClr val="0070C0"/>
                </a:solidFill>
              </a:rPr>
              <a:t>предпоставки:</a:t>
            </a:r>
            <a:endParaRPr lang="bg-BG" sz="2400" b="1" dirty="0" smtClean="0">
              <a:solidFill>
                <a:srgbClr val="0070C0"/>
              </a:solidFill>
            </a:endParaRPr>
          </a:p>
          <a:p>
            <a:pPr lvl="0"/>
            <a:r>
              <a:rPr lang="bg-BG" sz="2800" dirty="0" smtClean="0">
                <a:solidFill>
                  <a:srgbClr val="0070C0"/>
                </a:solidFill>
              </a:rPr>
              <a:t>Междуведомствена </a:t>
            </a:r>
            <a:r>
              <a:rPr lang="bg-BG" sz="2800" dirty="0" smtClean="0">
                <a:solidFill>
                  <a:srgbClr val="0070C0"/>
                </a:solidFill>
              </a:rPr>
              <a:t>работна група –работи</a:t>
            </a:r>
          </a:p>
          <a:p>
            <a:r>
              <a:rPr lang="bg-BG" sz="2800" dirty="0" smtClean="0">
                <a:solidFill>
                  <a:srgbClr val="0070C0"/>
                </a:solidFill>
              </a:rPr>
              <a:t>Споразумение за стратегическо сътрудничество и обмен на информация</a:t>
            </a:r>
          </a:p>
          <a:p>
            <a:r>
              <a:rPr lang="bg-BG" sz="2800" dirty="0" smtClean="0">
                <a:solidFill>
                  <a:srgbClr val="0070C0"/>
                </a:solidFill>
              </a:rPr>
              <a:t>Процедура за включване на структурно звено на МОН в НСС-ма, като орган на статистиката;</a:t>
            </a:r>
          </a:p>
          <a:p>
            <a:r>
              <a:rPr lang="bg-BG" sz="2800" dirty="0" smtClean="0">
                <a:solidFill>
                  <a:srgbClr val="0070C0"/>
                </a:solidFill>
              </a:rPr>
              <a:t>- създаването на междуведомствен координационен орган, подпомагащ и контролиращ функционирането на ИСИС </a:t>
            </a:r>
          </a:p>
          <a:p>
            <a:pPr lvl="1"/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Споразумението следва да уреди: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Ангажиментите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МОН, по-важните от които са: </a:t>
            </a:r>
            <a:endParaRPr lang="bg-BG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 въведе необходимите изменения и допълнения в нормативната уредба и да предоставя на НСИ данни 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 актуализира класификациите на областите на средното  и висшето образование според МСКО 201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„Области”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 отстрани съществуващите пропуски, непълноти и несъответствия в информационните системи и регистри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 проведе обучение на служителите си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 предоставя данни на външни потребители и международни организации след съгласуване с НСИ</a:t>
            </a:r>
            <a:endParaRPr lang="bg-BG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/>
          </a:p>
          <a:p>
            <a:r>
              <a:rPr lang="bg-BG" sz="2400" dirty="0" smtClean="0"/>
              <a:t> </a:t>
            </a:r>
          </a:p>
          <a:p>
            <a:endParaRPr lang="bg-BG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По-важните ангажименти на НСИ: 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гарантира съхранението и опазването на лични данни, получавани от МОН и НАЦИД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съдейства на МОН за дефиниране на допълнителни аритметични и логически контроли на входните данни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предоставя на МОН данни ИСИС за нуждите на дирекциите на министерството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 оказва методологична помощ на служителите на МОН, свързани с ИСИС “Образование”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да осигури директно интервю с </a:t>
            </a:r>
            <a:r>
              <a:rPr lang="bg-BG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респондентите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Изследването на работната сила относно участието им в различните форми на УЦЖ</a:t>
            </a:r>
            <a:endParaRPr lang="bg-BG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bg-BG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Методологични предпоставки</a:t>
            </a:r>
            <a:endParaRPr lang="bg-BG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осигуряване на пълен обхват на образователните институции и техните филиали чрез контрол с помощта на статистическия регистър и БУЛСТАТ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прилагане на дефинициите за записани учащи, новоприети, завършили и категории персонал 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уточняване референтните дати на наблюдение на предучилищното, училищното и висшето образование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актуализиране класификациите на областите на средното  и висшето образование според МСКО 201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„Области на образованието” и въвеждането им в регистрите на МОН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bg-BG" sz="2400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ИСИС “Образование” е сложна информационна система и нейното изграждане се нуждае от подкрепата на ръководствата на НСИ и МОН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Ползите от изграждането на ИСИС са:</a:t>
            </a:r>
          </a:p>
          <a:p>
            <a:r>
              <a:rPr lang="bg-BG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намаляване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административната тежест на </a:t>
            </a:r>
            <a:r>
              <a:rPr lang="bg-BG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респондентите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осигуряването на методологично единство между НСИ и МОН, подобряване качеството на статистическите данни за образованието, намаляване на бюджетните разходи за събирането и разпространението  на данни за образованието, подобряване на информационното обслужване на потребителит</a:t>
            </a:r>
            <a:r>
              <a:rPr lang="bg-BG" sz="2400" dirty="0" smtClean="0">
                <a:solidFill>
                  <a:srgbClr val="0070C0"/>
                </a:solidFill>
              </a:rPr>
              <a:t>е </a:t>
            </a:r>
            <a:endParaRPr lang="bg-BG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0" y="6400800"/>
            <a:ext cx="576263" cy="33972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fld id="{78DD0C26-9FA1-470D-80C2-A1999342C193}" type="slidenum">
              <a:rPr lang="bg-BG" sz="1600" b="1">
                <a:solidFill>
                  <a:schemeClr val="tx2"/>
                </a:solidFill>
                <a:latin typeface="+mj-lt"/>
              </a:rPr>
              <a:pPr algn="ctr" eaLnBrk="0" hangingPunct="0">
                <a:defRPr/>
              </a:pPr>
              <a:t>15</a:t>
            </a:fld>
            <a:endParaRPr lang="bg-BG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2362200"/>
            <a:ext cx="6934200" cy="2590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БЛАГОДАРЯ ЗА </a:t>
            </a:r>
            <a:r>
              <a:rPr lang="bg-B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ВНИМАНИЕТО !</a:t>
            </a:r>
            <a:endParaRPr lang="bg-BG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0" y="6400800"/>
            <a:ext cx="576263" cy="33972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fld id="{2E4DF3B0-5668-4CF0-A919-4FC9B663BE6A}" type="slidenum">
              <a:rPr lang="bg-BG" sz="1600" b="1">
                <a:solidFill>
                  <a:schemeClr val="tx2"/>
                </a:solidFill>
                <a:latin typeface="+mj-lt"/>
              </a:rPr>
              <a:pPr algn="ctr" eaLnBrk="0" hangingPunct="0">
                <a:defRPr/>
              </a:pPr>
              <a:t>2</a:t>
            </a:fld>
            <a:endParaRPr lang="bg-BG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38862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30250" indent="-457200" eaLnBrk="1" hangingPunct="1">
              <a:spcAft>
                <a:spcPts val="1200"/>
              </a:spcAft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Провеждани от НСИ годишни изследвания:</a:t>
            </a:r>
            <a:b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●   Предучилищно образование </a:t>
            </a:r>
            <a:b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●   Училищно образование и </a:t>
            </a:r>
            <a:b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●   Образование на възрастни в ЦПО и платено обучение 	   в професионални  гимназии и професионални  	 	   колежи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съвместно с НАПОО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●   Висше образование – ОКС 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“професионален  			   бакалавър”,   “</a:t>
            </a:r>
            <a:r>
              <a:rPr lang="bg-BG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бакалавър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“магистър”</a:t>
            </a: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●   Висше образование – ОНС “доктор”  </a:t>
            </a:r>
            <a:endParaRPr lang="bg-BG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914400" y="533400"/>
            <a:ext cx="73914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1. СЕГАШНО СЪСТОЯНИЕ  НА СТАТИСТИКАТА НА ОБРАЗОВАНИЕТО И ОБУЧЕНИЕТО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Основно предимство на статистиката на образованието и обучението – създадена е и функционира в съответствие с изискванията на европейските статистически стандарти -   Регламент 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(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ЕС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)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№88/2011 на Комисията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от 2011 г. и други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Основни недостатъци: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- липса на индивидуални данни за новоприетите, учащите,  завършилите и за преподавателите, ограничаващи възможностите за контрол на качеството на входящите статистически данни; 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- трудоемкост на събирането на данните при недостатъчна численост на персонала в ТСБ и неизползвани възможности за ползване на административни регистри</a:t>
            </a:r>
          </a:p>
          <a:p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000" dirty="0" smtClean="0">
                <a:solidFill>
                  <a:srgbClr val="0070C0"/>
                </a:solidFill>
              </a:rPr>
              <a:t>Регистри на МОН, съдържащи изцяло или частично данни, събирани от НСИ</a:t>
            </a:r>
          </a:p>
          <a:p>
            <a:r>
              <a:rPr lang="bg-BG" sz="2000" dirty="0" smtClean="0">
                <a:solidFill>
                  <a:srgbClr val="0070C0"/>
                </a:solidFill>
              </a:rPr>
              <a:t> 1. Регистър на институциите в системата на предучилищното и училищното образование</a:t>
            </a:r>
          </a:p>
          <a:p>
            <a:r>
              <a:rPr lang="bg-BG" sz="2000" dirty="0" smtClean="0">
                <a:solidFill>
                  <a:srgbClr val="0070C0"/>
                </a:solidFill>
              </a:rPr>
              <a:t>2. Регистър на децата и учениците в предучилищното и училищното образование</a:t>
            </a:r>
          </a:p>
          <a:p>
            <a:r>
              <a:rPr lang="bg-BG" sz="2000" dirty="0" smtClean="0">
                <a:solidFill>
                  <a:srgbClr val="0070C0"/>
                </a:solidFill>
              </a:rPr>
              <a:t>3. Регистър на издадените свидетелства и дипломи за завършено основно и средно образование и за придобита степен на професионална квалификация</a:t>
            </a:r>
          </a:p>
          <a:p>
            <a:r>
              <a:rPr lang="bg-BG" sz="2000" dirty="0" smtClean="0">
                <a:solidFill>
                  <a:srgbClr val="0070C0"/>
                </a:solidFill>
              </a:rPr>
              <a:t>4. Регистър на признатите документи за завършено основно и средно образование в чужбина на български и чуждестранни граждани </a:t>
            </a:r>
          </a:p>
          <a:p>
            <a:r>
              <a:rPr lang="bg-BG" sz="2000" dirty="0" smtClean="0">
                <a:solidFill>
                  <a:srgbClr val="0070C0"/>
                </a:solidFill>
              </a:rPr>
              <a:t>5. Регистър на учителите и другите педагогически специалисти</a:t>
            </a:r>
          </a:p>
          <a:p>
            <a:r>
              <a:rPr lang="bg-BG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>
                <a:solidFill>
                  <a:srgbClr val="0070C0"/>
                </a:solidFill>
                <a:latin typeface="Calibri" pitchFamily="34" charset="0"/>
              </a:rPr>
              <a:t>6. Регистър на акредитираните висши училища </a:t>
            </a:r>
          </a:p>
          <a:p>
            <a:r>
              <a:rPr lang="bg-BG" sz="2800" dirty="0" smtClean="0">
                <a:solidFill>
                  <a:srgbClr val="0070C0"/>
                </a:solidFill>
                <a:latin typeface="Calibri" pitchFamily="34" charset="0"/>
              </a:rPr>
              <a:t>7. Регистър на студентите и докторантите</a:t>
            </a:r>
          </a:p>
          <a:p>
            <a:r>
              <a:rPr lang="bg-BG" sz="2800" dirty="0" smtClean="0">
                <a:solidFill>
                  <a:srgbClr val="0070C0"/>
                </a:solidFill>
                <a:latin typeface="Calibri" pitchFamily="34" charset="0"/>
              </a:rPr>
              <a:t>8. Регистър на издадените дипломи за  завършено висше образование</a:t>
            </a:r>
          </a:p>
          <a:p>
            <a:r>
              <a:rPr lang="bg-BG" sz="2800" dirty="0" smtClean="0">
                <a:solidFill>
                  <a:srgbClr val="0070C0"/>
                </a:solidFill>
                <a:latin typeface="Calibri" pitchFamily="34" charset="0"/>
              </a:rPr>
              <a:t>9. Регистър на “Защитени дисертационни трудове и лица на академични длъжности”</a:t>
            </a:r>
          </a:p>
          <a:p>
            <a:r>
              <a:rPr lang="bg-BG" sz="2800" dirty="0" smtClean="0">
                <a:solidFill>
                  <a:srgbClr val="0070C0"/>
                </a:solidFill>
                <a:latin typeface="Calibri" pitchFamily="34" charset="0"/>
              </a:rPr>
              <a:t>10. Регистър на признатите документи за завършено висше образование в чужбина на български и чуждестранни граждани</a:t>
            </a:r>
          </a:p>
          <a:p>
            <a:r>
              <a:rPr lang="bg-BG" sz="2800" dirty="0" smtClean="0">
                <a:solidFill>
                  <a:srgbClr val="0070C0"/>
                </a:solidFill>
                <a:latin typeface="Calibri" pitchFamily="34" charset="0"/>
              </a:rPr>
              <a:t>11. Регистър на преподавателите във висшето образование</a:t>
            </a:r>
          </a:p>
          <a:p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153400" cy="4767262"/>
          </a:xfrm>
        </p:spPr>
        <p:txBody>
          <a:bodyPr/>
          <a:lstStyle/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Основни недостатъци на административните регистри на МОН: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- не всички от тях са създадени на основание на закон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- създадени са с различни цели и в различни периоди 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-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обобщените данни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от тях са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неофициални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поради методологични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различия с НСИ</a:t>
            </a:r>
            <a:endParaRPr lang="bg-BG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- част от тях не са съобразени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с международните и националните класификации– МСКО-2013 “Области”,  БУЛСТАТ и др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част от регистрите съдържат излишни, инцидентно въведени характеристики/записи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 недостатъчен софтуерен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контрол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на входните  </a:t>
            </a:r>
            <a:r>
              <a:rPr lang="bg-BG" sz="2400" dirty="0" smtClean="0">
                <a:solidFill>
                  <a:srgbClr val="0070C0"/>
                </a:solidFill>
                <a:latin typeface="Calibri" pitchFamily="34" charset="0"/>
              </a:rPr>
              <a:t>данни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Събираните от НСИ и МОН данни се дублират до голяма степен –за  образователните институции, записаните, </a:t>
            </a:r>
            <a:r>
              <a:rPr lang="bg-BG" dirty="0" smtClean="0">
                <a:solidFill>
                  <a:srgbClr val="0070C0"/>
                </a:solidFill>
              </a:rPr>
              <a:t>новоприети и завършили ученици и студенти, за преподавателите и другия персонал и </a:t>
            </a:r>
            <a:r>
              <a:rPr lang="bg-BG" dirty="0" smtClean="0">
                <a:solidFill>
                  <a:srgbClr val="0070C0"/>
                </a:solidFill>
              </a:rPr>
              <a:t>т.н.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  Данните от регистрите на МОН може да се използват за статистически цели, но за да се стигне до практическото им използване, е необходимо наличието или създаването на редица предпоставки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>
                <a:solidFill>
                  <a:srgbClr val="0070C0"/>
                </a:solidFill>
              </a:rPr>
              <a:t>Предпоставки за изграждане на интегрирана статистическа информационна система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bg-BG" dirty="0" smtClean="0">
                <a:solidFill>
                  <a:srgbClr val="0070C0"/>
                </a:solidFill>
              </a:rPr>
              <a:t>ИСИС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bg-BG" dirty="0" smtClean="0">
                <a:solidFill>
                  <a:srgbClr val="0070C0"/>
                </a:solidFill>
              </a:rPr>
              <a:t>„Образование” на НСИ и МОН: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Предпоставките могат да се обединят в три основни групи:  </a:t>
            </a:r>
          </a:p>
          <a:p>
            <a:pPr lvl="0"/>
            <a:r>
              <a:rPr lang="bg-BG" dirty="0" smtClean="0">
                <a:solidFill>
                  <a:srgbClr val="0070C0"/>
                </a:solidFill>
              </a:rPr>
              <a:t>Законови предпоставки;</a:t>
            </a:r>
          </a:p>
          <a:p>
            <a:pPr lvl="0"/>
            <a:r>
              <a:rPr lang="bg-BG" dirty="0" smtClean="0">
                <a:solidFill>
                  <a:srgbClr val="0070C0"/>
                </a:solidFill>
              </a:rPr>
              <a:t>Организационни предпоставки и </a:t>
            </a:r>
          </a:p>
          <a:p>
            <a:pPr lvl="0"/>
            <a:r>
              <a:rPr lang="bg-BG" dirty="0" smtClean="0">
                <a:solidFill>
                  <a:srgbClr val="0070C0"/>
                </a:solidFill>
              </a:rPr>
              <a:t>Методологични предпоставки</a:t>
            </a:r>
          </a:p>
          <a:p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Законови предпоставки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Най-важната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предпоставка е налична -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Регламент (ЕС) 2015/759 на Европейския парламент и на Съвета от 29 април 2015 година за изменение на Регламент (ЕО) № 223/2009 относно европейската статистика, в частност </a:t>
            </a:r>
            <a:r>
              <a:rPr lang="bg-BG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Чл. 17а,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даващ право на НСИ на „незабавен и безвъзмезден достъп до всички административни записи”</a:t>
            </a: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национално ниво- предпоставка е Закона за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статистиката, която също е налична</a:t>
            </a:r>
            <a:endParaRPr lang="bg-BG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Необходима предпоставка - всички информационни системи и регистри, свързани с ИСИС, трябва да са </a:t>
            </a:r>
            <a:r>
              <a:rPr lang="bg-BG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създадени на основание на закон</a:t>
            </a:r>
            <a:endParaRPr lang="bg-BG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ИНТЕГРИРАНА СТАТИСТИЧЕСКА ИНФОРМАЦИОННА СИСТЕМА “ОБРАЗОВАНИЕ” НСИ - МОН</a:t>
            </a:r>
            <a:endParaRPr lang="bg-BG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3051</TotalTime>
  <Words>1057</Words>
  <Application>Microsoft Office PowerPoint</Application>
  <PresentationFormat>On-screen Show (4:3)</PresentationFormat>
  <Paragraphs>105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 Провеждани от НСИ годишни изследвания: ●   Предучилищно образование  ●   Училищно образование и  ●   Образование на възрастни в ЦПО и платено обучение     в професионални  гимназии и професионални        колежи  (съвместно с НАПОО) ●   Висше образование – ОКС “професионален        бакалавър”,   “бакалавър”  и “магистър” ●   Висше образование – ОНС “доктор”  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ИНТЕГРИРАНА СТАТИСТИЧЕСКА ИНФОРМАЦИОННА СИСТЕМА “ОБРАЗОВАНИЕ” НСИ - МОН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Didi</dc:creator>
  <cp:lastModifiedBy>s.baev</cp:lastModifiedBy>
  <cp:revision>272</cp:revision>
  <dcterms:created xsi:type="dcterms:W3CDTF">2006-08-16T00:00:00Z</dcterms:created>
  <dcterms:modified xsi:type="dcterms:W3CDTF">2015-06-15T07:34:42Z</dcterms:modified>
</cp:coreProperties>
</file>