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212407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FFF16E"/>
    <a:srgbClr val="FEEC6A"/>
    <a:srgbClr val="F8FC5A"/>
    <a:srgbClr val="A9D3CF"/>
    <a:srgbClr val="548235"/>
    <a:srgbClr val="F29DC4"/>
    <a:srgbClr val="4FA32A"/>
    <a:srgbClr val="FDE221"/>
    <a:srgbClr val="2066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20" d="100"/>
          <a:sy n="20" d="100"/>
        </p:scale>
        <p:origin x="141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a:solidFill>
                  <a:srgbClr val="595959"/>
                </a:solidFill>
                <a:latin typeface="Times New Roman" panose="02020603050405020304" pitchFamily="18" charset="0"/>
                <a:cs typeface="Times New Roman" panose="02020603050405020304" pitchFamily="18" charset="0"/>
              </a:defRPr>
            </a:pPr>
            <a:r>
              <a:rPr lang="en-US" sz="1600" dirty="0" smtClean="0"/>
              <a:t>Fig.</a:t>
            </a:r>
            <a:r>
              <a:rPr lang="en-US" sz="1600" baseline="0" dirty="0" smtClean="0"/>
              <a:t> 1 </a:t>
            </a:r>
            <a:r>
              <a:rPr lang="en-US" sz="1600" dirty="0" smtClean="0"/>
              <a:t>Do </a:t>
            </a:r>
            <a:r>
              <a:rPr lang="en-US" sz="1600" dirty="0"/>
              <a:t>you stop the water, while you are brushing your teeth?</a:t>
            </a:r>
          </a:p>
        </c:rich>
      </c:tx>
      <c:layout>
        <c:manualLayout>
          <c:xMode val="edge"/>
          <c:yMode val="edge"/>
          <c:x val="9.7976209601202319E-2"/>
          <c:y val="7.8321363138824984E-2"/>
        </c:manualLayout>
      </c:layout>
      <c:overlay val="0"/>
    </c:title>
    <c:autoTitleDeleted val="0"/>
    <c:plotArea>
      <c:layout>
        <c:manualLayout>
          <c:layoutTarget val="inner"/>
          <c:xMode val="edge"/>
          <c:yMode val="edge"/>
          <c:x val="0.2676827302625282"/>
          <c:y val="0.28125506024618269"/>
          <c:w val="0.3323788338801873"/>
          <c:h val="0.63095444710060433"/>
        </c:manualLayout>
      </c:layout>
      <c:pieChart>
        <c:varyColors val="1"/>
        <c:ser>
          <c:idx val="0"/>
          <c:order val="0"/>
          <c:tx>
            <c:strRef>
              <c:f>Sheet1!$B$1</c:f>
              <c:strCache>
                <c:ptCount val="1"/>
                <c:pt idx="0">
                  <c:v>Do you stop the water, while you are brushing your teeth?</c:v>
                </c:pt>
              </c:strCache>
            </c:strRef>
          </c:tx>
          <c:dPt>
            <c:idx val="0"/>
            <c:bubble3D val="0"/>
            <c:spPr>
              <a:solidFill>
                <a:srgbClr val="00B050"/>
              </a:solidFill>
            </c:spPr>
            <c:extLst xmlns:c16r2="http://schemas.microsoft.com/office/drawing/2015/06/chart">
              <c:ext xmlns:c16="http://schemas.microsoft.com/office/drawing/2014/chart" uri="{C3380CC4-5D6E-409C-BE32-E72D297353CC}">
                <c16:uniqueId val="{00000006-FB89-4C1F-8C51-778899B38AC7}"/>
              </c:ext>
            </c:extLst>
          </c:dPt>
          <c:dPt>
            <c:idx val="1"/>
            <c:bubble3D val="0"/>
            <c:spPr>
              <a:solidFill>
                <a:srgbClr val="A7D4CF"/>
              </a:solidFill>
            </c:spPr>
            <c:extLst xmlns:c16r2="http://schemas.microsoft.com/office/drawing/2015/06/chart">
              <c:ext xmlns:c16="http://schemas.microsoft.com/office/drawing/2014/chart" uri="{C3380CC4-5D6E-409C-BE32-E72D297353CC}">
                <c16:uniqueId val="{00000001-FB89-4C1F-8C51-778899B38AC7}"/>
              </c:ext>
            </c:extLst>
          </c:dPt>
          <c:dPt>
            <c:idx val="2"/>
            <c:bubble3D val="0"/>
            <c:spPr>
              <a:solidFill>
                <a:srgbClr val="39C751"/>
              </a:solidFill>
            </c:spPr>
            <c:extLst xmlns:c16r2="http://schemas.microsoft.com/office/drawing/2015/06/chart">
              <c:ext xmlns:c16="http://schemas.microsoft.com/office/drawing/2014/chart" uri="{C3380CC4-5D6E-409C-BE32-E72D297353CC}">
                <c16:uniqueId val="{00000003-FB89-4C1F-8C51-778899B38AC7}"/>
              </c:ext>
            </c:extLst>
          </c:dPt>
          <c:dPt>
            <c:idx val="3"/>
            <c:bubble3D val="0"/>
            <c:spPr>
              <a:solidFill>
                <a:srgbClr val="F29DC4"/>
              </a:solidFill>
            </c:spPr>
            <c:extLst xmlns:c16r2="http://schemas.microsoft.com/office/drawing/2015/06/chart">
              <c:ext xmlns:c16="http://schemas.microsoft.com/office/drawing/2014/chart" uri="{C3380CC4-5D6E-409C-BE32-E72D297353CC}">
                <c16:uniqueId val="{00000005-FB89-4C1F-8C51-778899B38AC7}"/>
              </c:ext>
            </c:extLst>
          </c:dPt>
          <c:dLbls>
            <c:dLbl>
              <c:idx val="0"/>
              <c:layout/>
              <c:tx>
                <c:rich>
                  <a:bodyPr wrap="square" lIns="38100" tIns="19050" rIns="38100" bIns="19050" anchor="ctr">
                    <a:spAutoFit/>
                  </a:bodyPr>
                  <a:lstStyle/>
                  <a:p>
                    <a:pPr>
                      <a:defRPr sz="1600" b="1">
                        <a:solidFill>
                          <a:schemeClr val="bg1"/>
                        </a:solidFill>
                        <a:latin typeface="Times New Roman" panose="02020603050405020304" pitchFamily="18" charset="0"/>
                        <a:cs typeface="Times New Roman" panose="02020603050405020304" pitchFamily="18" charset="0"/>
                      </a:defRPr>
                    </a:pPr>
                    <a:r>
                      <a:rPr lang="en-US" sz="1600" b="1">
                        <a:solidFill>
                          <a:schemeClr val="bg1"/>
                        </a:solidFill>
                      </a:rPr>
                      <a:t>Yes
53,4%</a:t>
                    </a:r>
                  </a:p>
                </c:rich>
              </c:tx>
              <c:spPr>
                <a:noFill/>
                <a:ln>
                  <a:noFill/>
                </a:ln>
                <a:effectLst/>
              </c:sp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6-FB89-4C1F-8C51-778899B38AC7}"/>
                </c:ext>
                <c:ext xmlns:c15="http://schemas.microsoft.com/office/drawing/2012/chart" uri="{CE6537A1-D6FC-4f65-9D91-7224C49458BB}">
                  <c15:layout/>
                </c:ext>
              </c:extLst>
            </c:dLbl>
            <c:dLbl>
              <c:idx val="1"/>
              <c:layout>
                <c:manualLayout>
                  <c:x val="0.19361808025544525"/>
                  <c:y val="-0.16014216511817683"/>
                </c:manualLayout>
              </c:layout>
              <c:tx>
                <c:rich>
                  <a:bodyPr wrap="square" lIns="38100" tIns="19050" rIns="38100" bIns="19050" anchor="ctr">
                    <a:spAutoFit/>
                  </a:bodyPr>
                  <a:lstStyle/>
                  <a:p>
                    <a:pPr>
                      <a:defRPr sz="1600" b="1">
                        <a:solidFill>
                          <a:schemeClr val="bg1"/>
                        </a:solidFill>
                        <a:latin typeface="Times New Roman" panose="02020603050405020304" pitchFamily="18" charset="0"/>
                        <a:cs typeface="Times New Roman" panose="02020603050405020304" pitchFamily="18" charset="0"/>
                      </a:defRPr>
                    </a:pPr>
                    <a:r>
                      <a:rPr lang="en-US" sz="1600" b="1">
                        <a:solidFill>
                          <a:schemeClr val="bg1"/>
                        </a:solidFill>
                      </a:rPr>
                      <a:t>Sometimes
26,7%</a:t>
                    </a:r>
                  </a:p>
                </c:rich>
              </c:tx>
              <c:spPr>
                <a:noFill/>
                <a:ln>
                  <a:noFill/>
                </a:ln>
                <a:effectLst/>
              </c:sp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FB89-4C1F-8C51-778899B38AC7}"/>
                </c:ext>
                <c:ext xmlns:c15="http://schemas.microsoft.com/office/drawing/2012/chart" uri="{CE6537A1-D6FC-4f65-9D91-7224C49458BB}">
                  <c15:layout>
                    <c:manualLayout>
                      <c:w val="0.23913880247109448"/>
                      <c:h val="0.26362346285802396"/>
                    </c:manualLayout>
                  </c15:layout>
                </c:ext>
              </c:extLst>
            </c:dLbl>
            <c:dLbl>
              <c:idx val="2"/>
              <c:layout/>
              <c:tx>
                <c:rich>
                  <a:bodyPr wrap="square" lIns="38100" tIns="19050" rIns="38100" bIns="19050" anchor="ctr">
                    <a:spAutoFit/>
                  </a:bodyPr>
                  <a:lstStyle/>
                  <a:p>
                    <a:pPr>
                      <a:defRPr sz="1600" b="1">
                        <a:solidFill>
                          <a:schemeClr val="bg1"/>
                        </a:solidFill>
                        <a:latin typeface="Times New Roman" panose="02020603050405020304" pitchFamily="18" charset="0"/>
                        <a:cs typeface="Times New Roman" panose="02020603050405020304" pitchFamily="18" charset="0"/>
                      </a:defRPr>
                    </a:pPr>
                    <a:r>
                      <a:rPr lang="en-US" sz="1600" b="1" dirty="0">
                        <a:solidFill>
                          <a:schemeClr val="bg1"/>
                        </a:solidFill>
                      </a:rPr>
                      <a:t>No
18,5%</a:t>
                    </a:r>
                  </a:p>
                </c:rich>
              </c:tx>
              <c:spPr>
                <a:noFill/>
                <a:ln>
                  <a:noFill/>
                </a:ln>
                <a:effectLst/>
              </c:sp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FB89-4C1F-8C51-778899B38AC7}"/>
                </c:ext>
                <c:ext xmlns:c15="http://schemas.microsoft.com/office/drawing/2012/chart" uri="{CE6537A1-D6FC-4f65-9D91-7224C49458BB}">
                  <c15:layout/>
                </c:ext>
              </c:extLst>
            </c:dLbl>
            <c:dLbl>
              <c:idx val="3"/>
              <c:layout>
                <c:manualLayout>
                  <c:x val="-0.22526641423326224"/>
                  <c:y val="0.16320120658072568"/>
                </c:manualLayout>
              </c:layout>
              <c:tx>
                <c:rich>
                  <a:bodyPr/>
                  <a:lstStyle/>
                  <a:p>
                    <a:r>
                      <a:rPr lang="en-US"/>
                      <a:t>Don’t pay attention
1,4%</a:t>
                    </a:r>
                  </a:p>
                </c:rich>
              </c:tx>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FB89-4C1F-8C51-778899B38AC7}"/>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1600" b="1">
                    <a:solidFill>
                      <a:srgbClr val="595959"/>
                    </a:solidFill>
                    <a:latin typeface="Times New Roman" panose="02020603050405020304" pitchFamily="18" charset="0"/>
                    <a:cs typeface="Times New Roman" panose="02020603050405020304" pitchFamily="18" charset="0"/>
                  </a:defRPr>
                </a:pPr>
                <a:endParaRPr lang="bg-BG"/>
              </a:p>
            </c:txPr>
            <c:showLegendKey val="0"/>
            <c:showVal val="0"/>
            <c:showCatName val="1"/>
            <c:showSerName val="0"/>
            <c:showPercent val="1"/>
            <c:showBubbleSize val="0"/>
            <c:showLeaderLines val="1"/>
            <c:leaderLines>
              <c:spPr>
                <a:ln w="28575">
                  <a:solidFill>
                    <a:srgbClr val="595959"/>
                  </a:solidFill>
                </a:ln>
              </c:spPr>
            </c:leaderLines>
            <c:extLst xmlns:c16r2="http://schemas.microsoft.com/office/drawing/2015/06/chart">
              <c:ext xmlns:c15="http://schemas.microsoft.com/office/drawing/2012/chart" uri="{CE6537A1-D6FC-4f65-9D91-7224C49458BB}"/>
            </c:extLst>
          </c:dLbls>
          <c:cat>
            <c:strRef>
              <c:f>Sheet1!$A$2:$A$5</c:f>
              <c:strCache>
                <c:ptCount val="4"/>
                <c:pt idx="0">
                  <c:v>Yes</c:v>
                </c:pt>
                <c:pt idx="1">
                  <c:v>Sometimes</c:v>
                </c:pt>
                <c:pt idx="2">
                  <c:v>No</c:v>
                </c:pt>
                <c:pt idx="3">
                  <c:v>Don’t pay attention</c:v>
                </c:pt>
              </c:strCache>
            </c:strRef>
          </c:cat>
          <c:val>
            <c:numRef>
              <c:f>Sheet1!$B$2:$B$5</c:f>
              <c:numCache>
                <c:formatCode>General</c:formatCode>
                <c:ptCount val="4"/>
                <c:pt idx="0">
                  <c:v>551</c:v>
                </c:pt>
                <c:pt idx="1">
                  <c:v>276</c:v>
                </c:pt>
                <c:pt idx="2">
                  <c:v>191</c:v>
                </c:pt>
                <c:pt idx="3">
                  <c:v>14</c:v>
                </c:pt>
              </c:numCache>
            </c:numRef>
          </c:val>
          <c:extLst xmlns:c16r2="http://schemas.microsoft.com/office/drawing/2015/06/chart">
            <c:ext xmlns:c16="http://schemas.microsoft.com/office/drawing/2014/chart" uri="{C3380CC4-5D6E-409C-BE32-E72D297353CC}">
              <c16:uniqueId val="{00000007-FB89-4C1F-8C51-778899B38AC7}"/>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rgbClr val="595959"/>
                </a:solidFill>
                <a:latin typeface="Times New Roman" panose="02020603050405020304" pitchFamily="18" charset="0"/>
                <a:ea typeface="+mn-ea"/>
                <a:cs typeface="Times New Roman" panose="02020603050405020304" pitchFamily="18" charset="0"/>
              </a:defRPr>
            </a:pPr>
            <a:r>
              <a:rPr lang="en-US" sz="1600" b="1" dirty="0" smtClean="0">
                <a:solidFill>
                  <a:srgbClr val="595959"/>
                </a:solidFill>
                <a:latin typeface="Times New Roman" panose="02020603050405020304" pitchFamily="18" charset="0"/>
                <a:cs typeface="Times New Roman" panose="02020603050405020304" pitchFamily="18" charset="0"/>
              </a:rPr>
              <a:t>Fig. 10 Your </a:t>
            </a:r>
            <a:r>
              <a:rPr lang="en-US" sz="1600" b="1" dirty="0" err="1" smtClean="0">
                <a:solidFill>
                  <a:srgbClr val="595959"/>
                </a:solidFill>
                <a:latin typeface="Times New Roman" panose="02020603050405020304" pitchFamily="18" charset="0"/>
                <a:cs typeface="Times New Roman" panose="02020603050405020304" pitchFamily="18" charset="0"/>
              </a:rPr>
              <a:t>neighbour</a:t>
            </a:r>
            <a:r>
              <a:rPr lang="en-US" sz="1600" b="1" dirty="0" smtClean="0">
                <a:solidFill>
                  <a:srgbClr val="595959"/>
                </a:solidFill>
                <a:latin typeface="Times New Roman" panose="02020603050405020304" pitchFamily="18" charset="0"/>
                <a:cs typeface="Times New Roman" panose="02020603050405020304" pitchFamily="18" charset="0"/>
              </a:rPr>
              <a:t> </a:t>
            </a:r>
            <a:r>
              <a:rPr lang="en-US" sz="1600" b="1" dirty="0">
                <a:solidFill>
                  <a:srgbClr val="595959"/>
                </a:solidFill>
                <a:latin typeface="Times New Roman" panose="02020603050405020304" pitchFamily="18" charset="0"/>
                <a:cs typeface="Times New Roman" panose="02020603050405020304" pitchFamily="18" charset="0"/>
              </a:rPr>
              <a:t>organizes an initiative for cleaning the space around the block, where you live and improving the garden in front of the entrance. You:</a:t>
            </a:r>
          </a:p>
        </c:rich>
      </c:tx>
      <c:layout>
        <c:manualLayout>
          <c:xMode val="edge"/>
          <c:yMode val="edge"/>
          <c:x val="4.2208125068296201E-2"/>
          <c:y val="3.4778580332240572E-2"/>
        </c:manualLayout>
      </c:layout>
      <c:overlay val="0"/>
      <c:spPr>
        <a:noFill/>
        <a:ln>
          <a:noFill/>
        </a:ln>
        <a:effectLst/>
      </c:spPr>
    </c:title>
    <c:autoTitleDeleted val="0"/>
    <c:plotArea>
      <c:layout>
        <c:manualLayout>
          <c:layoutTarget val="inner"/>
          <c:xMode val="edge"/>
          <c:yMode val="edge"/>
          <c:x val="0.58883002626257419"/>
          <c:y val="0.28056292298222785"/>
          <c:w val="0.36218520011391003"/>
          <c:h val="0.63148660211041585"/>
        </c:manualLayout>
      </c:layout>
      <c:doughnutChart>
        <c:varyColors val="1"/>
        <c:ser>
          <c:idx val="0"/>
          <c:order val="0"/>
          <c:tx>
            <c:strRef>
              <c:f>Лист1!$B$1</c:f>
              <c:strCache>
                <c:ptCount val="1"/>
                <c:pt idx="0">
                  <c:v>Your neighbour organizes an initiative for cleaning the space around the block, where you live and ennobling the garden in front of the entrance. You:</c:v>
                </c:pt>
              </c:strCache>
            </c:strRef>
          </c:tx>
          <c:dPt>
            <c:idx val="0"/>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1-6436-4357-8D29-483376A3AD91}"/>
              </c:ext>
            </c:extLst>
          </c:dPt>
          <c:dPt>
            <c:idx val="1"/>
            <c:bubble3D val="0"/>
            <c:spPr>
              <a:solidFill>
                <a:srgbClr val="F29DC4"/>
              </a:solidFill>
              <a:ln w="19050">
                <a:solidFill>
                  <a:schemeClr val="lt1"/>
                </a:solidFill>
              </a:ln>
              <a:effectLst/>
            </c:spPr>
            <c:extLst xmlns:c16r2="http://schemas.microsoft.com/office/drawing/2015/06/chart">
              <c:ext xmlns:c16="http://schemas.microsoft.com/office/drawing/2014/chart" uri="{C3380CC4-5D6E-409C-BE32-E72D297353CC}">
                <c16:uniqueId val="{00000003-6436-4357-8D29-483376A3AD91}"/>
              </c:ext>
            </c:extLst>
          </c:dPt>
          <c:dPt>
            <c:idx val="2"/>
            <c:bubble3D val="0"/>
            <c:spPr>
              <a:solidFill>
                <a:srgbClr val="A9D3CF"/>
              </a:solidFill>
              <a:ln w="19050">
                <a:solidFill>
                  <a:schemeClr val="lt1"/>
                </a:solidFill>
              </a:ln>
              <a:effectLst/>
            </c:spPr>
            <c:extLst xmlns:c16r2="http://schemas.microsoft.com/office/drawing/2015/06/chart">
              <c:ext xmlns:c16="http://schemas.microsoft.com/office/drawing/2014/chart" uri="{C3380CC4-5D6E-409C-BE32-E72D297353CC}">
                <c16:uniqueId val="{00000005-6436-4357-8D29-483376A3AD91}"/>
              </c:ext>
            </c:extLst>
          </c:dPt>
          <c:dLbls>
            <c:dLbl>
              <c:idx val="0"/>
              <c:layout/>
              <c:tx>
                <c:rich>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sz="1600" b="1">
                        <a:solidFill>
                          <a:schemeClr val="bg1"/>
                        </a:solidFill>
                        <a:latin typeface="Times New Roman" panose="02020603050405020304" pitchFamily="18" charset="0"/>
                        <a:cs typeface="Times New Roman" panose="02020603050405020304" pitchFamily="18" charset="0"/>
                      </a:rPr>
                      <a:t>86%</a:t>
                    </a:r>
                  </a:p>
                </c:rich>
              </c:tx>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6436-4357-8D29-483376A3AD91}"/>
                </c:ext>
                <c:ext xmlns:c15="http://schemas.microsoft.com/office/drawing/2012/chart" uri="{CE6537A1-D6FC-4f65-9D91-7224C49458BB}">
                  <c15:layout/>
                </c:ext>
              </c:extLst>
            </c:dLbl>
            <c:dLbl>
              <c:idx val="1"/>
              <c:layout>
                <c:manualLayout>
                  <c:x val="-0.10423206011546515"/>
                  <c:y val="-8.7767865425441627E-2"/>
                </c:manualLayout>
              </c:layout>
              <c:tx>
                <c:rich>
                  <a:bodyPr/>
                  <a:lstStyle/>
                  <a:p>
                    <a:r>
                      <a:rPr lang="en-US" sz="1600" b="1">
                        <a:latin typeface="Times New Roman" panose="02020603050405020304" pitchFamily="18" charset="0"/>
                        <a:cs typeface="Times New Roman" panose="02020603050405020304" pitchFamily="18" charset="0"/>
                      </a:rPr>
                      <a:t>3,8%</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6436-4357-8D29-483376A3AD91}"/>
                </c:ext>
                <c:ext xmlns:c15="http://schemas.microsoft.com/office/drawing/2012/chart" uri="{CE6537A1-D6FC-4f65-9D91-7224C49458BB}">
                  <c15:layout/>
                </c:ext>
              </c:extLst>
            </c:dLbl>
            <c:dLbl>
              <c:idx val="2"/>
              <c:layout>
                <c:manualLayout>
                  <c:x val="7.8175205379714438E-2"/>
                  <c:y val="-0.14004908178817058"/>
                </c:manualLayout>
              </c:layout>
              <c:tx>
                <c:rich>
                  <a:bodyPr/>
                  <a:lstStyle/>
                  <a:p>
                    <a:r>
                      <a:rPr lang="en-US" sz="1600" b="1">
                        <a:latin typeface="Times New Roman" panose="02020603050405020304" pitchFamily="18" charset="0"/>
                        <a:cs typeface="Times New Roman" panose="02020603050405020304" pitchFamily="18" charset="0"/>
                      </a:rPr>
                      <a:t>10,2%</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6436-4357-8D29-483376A3AD91}"/>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showLeaderLines val="1"/>
            <c:leaderLines>
              <c:spPr>
                <a:ln w="222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Лист1!$A$2:$A$4</c:f>
              <c:strCache>
                <c:ptCount val="3"/>
                <c:pt idx="0">
                  <c:v>get involved without thinking, because you believe it's everyone's responsibility</c:v>
                </c:pt>
                <c:pt idx="1">
                  <c:v>refuse, because you have something more interesting to do</c:v>
                </c:pt>
                <c:pt idx="2">
                  <c:v>don't wait fon a request, because you are the one, who organise such initiatives</c:v>
                </c:pt>
              </c:strCache>
            </c:strRef>
          </c:cat>
          <c:val>
            <c:numRef>
              <c:f>Лист1!$B$2:$B$4</c:f>
              <c:numCache>
                <c:formatCode>General</c:formatCode>
                <c:ptCount val="3"/>
                <c:pt idx="0">
                  <c:v>888</c:v>
                </c:pt>
                <c:pt idx="1">
                  <c:v>39</c:v>
                </c:pt>
                <c:pt idx="2">
                  <c:v>105</c:v>
                </c:pt>
              </c:numCache>
            </c:numRef>
          </c:val>
          <c:extLst xmlns:c16r2="http://schemas.microsoft.com/office/drawing/2015/06/chart">
            <c:ext xmlns:c16="http://schemas.microsoft.com/office/drawing/2014/chart" uri="{C3380CC4-5D6E-409C-BE32-E72D297353CC}">
              <c16:uniqueId val="{00000006-6436-4357-8D29-483376A3AD9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l"/>
      <c:layout>
        <c:manualLayout>
          <c:xMode val="edge"/>
          <c:yMode val="edge"/>
          <c:x val="2.7563578389302453E-2"/>
          <c:y val="0.20931121258274943"/>
          <c:w val="0.44015455905301021"/>
          <c:h val="0.70333052734878054"/>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595959"/>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smtClean="0">
                <a:latin typeface="Times New Roman" panose="02020603050405020304" pitchFamily="18" charset="0"/>
                <a:cs typeface="Times New Roman" panose="02020603050405020304" pitchFamily="18" charset="0"/>
              </a:rPr>
              <a:t>Fig. 9 If </a:t>
            </a:r>
            <a:r>
              <a:rPr lang="en-US" sz="1600" b="1" dirty="0">
                <a:latin typeface="Times New Roman" panose="02020603050405020304" pitchFamily="18" charset="0"/>
                <a:cs typeface="Times New Roman" panose="02020603050405020304" pitchFamily="18" charset="0"/>
              </a:rPr>
              <a:t>someone gives you a tree to plant:</a:t>
            </a:r>
          </a:p>
        </c:rich>
      </c:tx>
      <c:layout>
        <c:manualLayout>
          <c:xMode val="edge"/>
          <c:yMode val="edge"/>
          <c:x val="0.25168506203616675"/>
          <c:y val="1.587312089574458E-2"/>
        </c:manualLayout>
      </c:layout>
      <c:overlay val="0"/>
      <c:spPr>
        <a:noFill/>
        <a:ln>
          <a:noFill/>
        </a:ln>
        <a:effectLst/>
      </c:spPr>
    </c:title>
    <c:autoTitleDeleted val="0"/>
    <c:plotArea>
      <c:layout>
        <c:manualLayout>
          <c:layoutTarget val="inner"/>
          <c:xMode val="edge"/>
          <c:yMode val="edge"/>
          <c:x val="5.0023563415982859E-2"/>
          <c:y val="0.16565585551806025"/>
          <c:w val="0.38837951022083594"/>
          <c:h val="0.7147999055654719"/>
        </c:manualLayout>
      </c:layout>
      <c:pieChart>
        <c:varyColors val="1"/>
        <c:ser>
          <c:idx val="0"/>
          <c:order val="0"/>
          <c:tx>
            <c:strRef>
              <c:f>Лист1!$B$1</c:f>
              <c:strCache>
                <c:ptCount val="1"/>
                <c:pt idx="0">
                  <c:v>If someone gives you a tree for planting:</c:v>
                </c:pt>
              </c:strCache>
            </c:strRef>
          </c:tx>
          <c:dPt>
            <c:idx val="0"/>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1-9875-4A6E-BE47-2380C94156C2}"/>
              </c:ext>
            </c:extLst>
          </c:dPt>
          <c:dPt>
            <c:idx val="1"/>
            <c:bubble3D val="0"/>
            <c:spPr>
              <a:solidFill>
                <a:srgbClr val="3ACEA0"/>
              </a:solidFill>
              <a:ln w="19050">
                <a:solidFill>
                  <a:schemeClr val="lt1"/>
                </a:solidFill>
              </a:ln>
              <a:effectLst/>
            </c:spPr>
            <c:extLst xmlns:c16r2="http://schemas.microsoft.com/office/drawing/2015/06/chart">
              <c:ext xmlns:c16="http://schemas.microsoft.com/office/drawing/2014/chart" uri="{C3380CC4-5D6E-409C-BE32-E72D297353CC}">
                <c16:uniqueId val="{00000003-9875-4A6E-BE47-2380C94156C2}"/>
              </c:ext>
            </c:extLst>
          </c:dPt>
          <c:dPt>
            <c:idx val="2"/>
            <c:bubble3D val="0"/>
            <c:spPr>
              <a:solidFill>
                <a:srgbClr val="F29DC4"/>
              </a:solidFill>
              <a:ln w="19050">
                <a:solidFill>
                  <a:schemeClr val="lt1"/>
                </a:solidFill>
              </a:ln>
              <a:effectLst/>
            </c:spPr>
            <c:extLst xmlns:c16r2="http://schemas.microsoft.com/office/drawing/2015/06/chart">
              <c:ext xmlns:c16="http://schemas.microsoft.com/office/drawing/2014/chart" uri="{C3380CC4-5D6E-409C-BE32-E72D297353CC}">
                <c16:uniqueId val="{00000005-9875-4A6E-BE47-2380C94156C2}"/>
              </c:ext>
            </c:extLst>
          </c:dPt>
          <c:dPt>
            <c:idx val="3"/>
            <c:bubble3D val="0"/>
            <c:spPr>
              <a:solidFill>
                <a:schemeClr val="tx1"/>
              </a:solidFill>
              <a:ln w="19050">
                <a:solidFill>
                  <a:schemeClr val="lt1"/>
                </a:solidFill>
              </a:ln>
              <a:effectLst/>
            </c:spPr>
            <c:extLst xmlns:c16r2="http://schemas.microsoft.com/office/drawing/2015/06/chart">
              <c:ext xmlns:c16="http://schemas.microsoft.com/office/drawing/2014/chart" uri="{C3380CC4-5D6E-409C-BE32-E72D297353CC}">
                <c16:uniqueId val="{00000007-9875-4A6E-BE47-2380C94156C2}"/>
              </c:ext>
            </c:extLst>
          </c:dPt>
          <c:dLbls>
            <c:dLbl>
              <c:idx val="0"/>
              <c:layout/>
              <c:tx>
                <c:rich>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sz="1600" b="1">
                        <a:solidFill>
                          <a:schemeClr val="bg1"/>
                        </a:solidFill>
                        <a:latin typeface="Times New Roman" panose="02020603050405020304" pitchFamily="18" charset="0"/>
                        <a:cs typeface="Times New Roman" panose="02020603050405020304" pitchFamily="18" charset="0"/>
                      </a:rPr>
                      <a:t>93,8%</a:t>
                    </a:r>
                  </a:p>
                </c:rich>
              </c:tx>
              <c:spPr>
                <a:noFill/>
                <a:ln>
                  <a:noFill/>
                </a:ln>
                <a:effectLst/>
              </c:sp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9875-4A6E-BE47-2380C94156C2}"/>
                </c:ext>
                <c:ext xmlns:c15="http://schemas.microsoft.com/office/drawing/2012/chart" uri="{CE6537A1-D6FC-4f65-9D91-7224C49458BB}">
                  <c15:layout/>
                </c:ext>
              </c:extLst>
            </c:dLbl>
            <c:dLbl>
              <c:idx val="1"/>
              <c:layout>
                <c:manualLayout>
                  <c:x val="-2.5912438028579784E-2"/>
                  <c:y val="1.417854018247719E-2"/>
                </c:manualLayout>
              </c:layout>
              <c:tx>
                <c:rich>
                  <a:bodyPr/>
                  <a:lstStyle/>
                  <a:p>
                    <a:r>
                      <a:rPr lang="en-US" sz="1800" b="1">
                        <a:latin typeface="Times New Roman" panose="02020603050405020304" pitchFamily="18" charset="0"/>
                        <a:cs typeface="Times New Roman" panose="02020603050405020304" pitchFamily="18" charset="0"/>
                      </a:rPr>
                      <a:t>1,2%</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9875-4A6E-BE47-2380C94156C2}"/>
                </c:ext>
                <c:ext xmlns:c15="http://schemas.microsoft.com/office/drawing/2012/chart" uri="{CE6537A1-D6FC-4f65-9D91-7224C49458BB}">
                  <c15:layout/>
                </c:ext>
              </c:extLst>
            </c:dLbl>
            <c:dLbl>
              <c:idx val="2"/>
              <c:layout>
                <c:manualLayout>
                  <c:x val="-7.4034390168336295E-2"/>
                  <c:y val="-4.2895230304461129E-2"/>
                </c:manualLayout>
              </c:layout>
              <c:tx>
                <c:rich>
                  <a:bodyPr/>
                  <a:lstStyle/>
                  <a:p>
                    <a:r>
                      <a:rPr lang="en-US" sz="1800" b="1">
                        <a:latin typeface="Times New Roman" panose="02020603050405020304" pitchFamily="18" charset="0"/>
                        <a:cs typeface="Times New Roman" panose="02020603050405020304" pitchFamily="18" charset="0"/>
                      </a:rPr>
                      <a:t>4,8%</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9875-4A6E-BE47-2380C94156C2}"/>
                </c:ext>
                <c:ext xmlns:c15="http://schemas.microsoft.com/office/drawing/2012/chart" uri="{CE6537A1-D6FC-4f65-9D91-7224C49458BB}">
                  <c15:layout/>
                </c:ext>
              </c:extLst>
            </c:dLbl>
            <c:dLbl>
              <c:idx val="3"/>
              <c:layout>
                <c:manualLayout>
                  <c:x val="8.7930922914621346E-2"/>
                  <c:y val="2.997544401521178E-2"/>
                </c:manualLayout>
              </c:layout>
              <c:tx>
                <c:rich>
                  <a:bodyPr/>
                  <a:lstStyle/>
                  <a:p>
                    <a:r>
                      <a:rPr lang="en-US" sz="1800" b="1" dirty="0">
                        <a:latin typeface="Times New Roman" panose="02020603050405020304" pitchFamily="18" charset="0"/>
                        <a:cs typeface="Times New Roman" panose="02020603050405020304" pitchFamily="18" charset="0"/>
                      </a:rPr>
                      <a:t>0,2%</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7-9875-4A6E-BE47-2380C94156C2}"/>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showLeaderLines val="1"/>
            <c:leaderLines>
              <c:spPr>
                <a:ln w="31750"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Лист1!$A$2:$A$5</c:f>
              <c:strCache>
                <c:ptCount val="4"/>
                <c:pt idx="0">
                  <c:v>I will find a way and place to plant it</c:v>
                </c:pt>
                <c:pt idx="1">
                  <c:v>I will refuse it, there's nothing I can do with it</c:v>
                </c:pt>
                <c:pt idx="2">
                  <c:v>I will give it to someone else</c:v>
                </c:pt>
                <c:pt idx="3">
                  <c:v>I will throw it away, I have nothing to do with it</c:v>
                </c:pt>
              </c:strCache>
            </c:strRef>
          </c:cat>
          <c:val>
            <c:numRef>
              <c:f>Лист1!$B$2:$B$5</c:f>
              <c:numCache>
                <c:formatCode>General</c:formatCode>
                <c:ptCount val="4"/>
                <c:pt idx="0">
                  <c:v>968</c:v>
                </c:pt>
                <c:pt idx="1">
                  <c:v>12</c:v>
                </c:pt>
                <c:pt idx="2">
                  <c:v>50</c:v>
                </c:pt>
                <c:pt idx="3">
                  <c:v>0</c:v>
                </c:pt>
              </c:numCache>
            </c:numRef>
          </c:val>
          <c:extLst xmlns:c16r2="http://schemas.microsoft.com/office/drawing/2015/06/chart">
            <c:ext xmlns:c16="http://schemas.microsoft.com/office/drawing/2014/chart" uri="{C3380CC4-5D6E-409C-BE32-E72D297353CC}">
              <c16:uniqueId val="{00000008-9875-4A6E-BE47-2380C94156C2}"/>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lgn="just">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Entry>
      <c:layout>
        <c:manualLayout>
          <c:xMode val="edge"/>
          <c:yMode val="edge"/>
          <c:x val="0.5642005686789151"/>
          <c:y val="9.0132170978627676E-2"/>
          <c:w val="0.43579943132108484"/>
          <c:h val="0.81612423447069116"/>
        </c:manualLayout>
      </c:layout>
      <c:overlay val="0"/>
      <c:spPr>
        <a:noFill/>
        <a:ln>
          <a:noFill/>
        </a:ln>
        <a:effectLst/>
      </c:spPr>
      <c:txPr>
        <a:bodyPr rot="0" spcFirstLastPara="1" vertOverflow="ellipsis" vert="horz" wrap="square" anchor="ctr" anchorCtr="1"/>
        <a:lstStyle/>
        <a:p>
          <a:pPr algn="just">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solidFill>
                  <a:srgbClr val="595959"/>
                </a:solidFill>
                <a:latin typeface="Times New Roman" panose="02020603050405020304" pitchFamily="18" charset="0"/>
                <a:cs typeface="Times New Roman" panose="02020603050405020304" pitchFamily="18" charset="0"/>
              </a:defRPr>
            </a:pPr>
            <a:r>
              <a:rPr lang="en-US" sz="1600" dirty="0" smtClean="0">
                <a:solidFill>
                  <a:srgbClr val="595959"/>
                </a:solidFill>
                <a:latin typeface="Times New Roman" panose="02020603050405020304" pitchFamily="18" charset="0"/>
                <a:cs typeface="Times New Roman" panose="02020603050405020304" pitchFamily="18" charset="0"/>
              </a:rPr>
              <a:t>Fig</a:t>
            </a:r>
            <a:r>
              <a:rPr lang="en-US" sz="1600" baseline="0" dirty="0" smtClean="0">
                <a:solidFill>
                  <a:srgbClr val="595959"/>
                </a:solidFill>
                <a:latin typeface="Times New Roman" panose="02020603050405020304" pitchFamily="18" charset="0"/>
                <a:cs typeface="Times New Roman" panose="02020603050405020304" pitchFamily="18" charset="0"/>
              </a:rPr>
              <a:t>. 2 </a:t>
            </a:r>
            <a:r>
              <a:rPr lang="en-US" sz="1600" dirty="0" smtClean="0">
                <a:solidFill>
                  <a:srgbClr val="595959"/>
                </a:solidFill>
                <a:latin typeface="Times New Roman" panose="02020603050405020304" pitchFamily="18" charset="0"/>
                <a:cs typeface="Times New Roman" panose="02020603050405020304" pitchFamily="18" charset="0"/>
              </a:rPr>
              <a:t>Do </a:t>
            </a:r>
            <a:r>
              <a:rPr lang="en-US" sz="1600" dirty="0">
                <a:solidFill>
                  <a:srgbClr val="595959"/>
                </a:solidFill>
                <a:latin typeface="Times New Roman" panose="02020603050405020304" pitchFamily="18" charset="0"/>
                <a:cs typeface="Times New Roman" panose="02020603050405020304" pitchFamily="18" charset="0"/>
              </a:rPr>
              <a:t>you leave the</a:t>
            </a:r>
            <a:r>
              <a:rPr lang="en-US" sz="1600" baseline="0" dirty="0">
                <a:solidFill>
                  <a:srgbClr val="595959"/>
                </a:solidFill>
                <a:latin typeface="Times New Roman" panose="02020603050405020304" pitchFamily="18" charset="0"/>
                <a:cs typeface="Times New Roman" panose="02020603050405020304" pitchFamily="18" charset="0"/>
              </a:rPr>
              <a:t> lightbulb on, while you are not in the room?</a:t>
            </a:r>
            <a:endParaRPr lang="en-US" sz="1600" dirty="0">
              <a:solidFill>
                <a:srgbClr val="595959"/>
              </a:solidFill>
              <a:latin typeface="Times New Roman" panose="02020603050405020304" pitchFamily="18" charset="0"/>
              <a:cs typeface="Times New Roman" panose="02020603050405020304" pitchFamily="18" charset="0"/>
            </a:endParaRPr>
          </a:p>
        </c:rich>
      </c:tx>
      <c:layout>
        <c:manualLayout>
          <c:xMode val="edge"/>
          <c:yMode val="edge"/>
          <c:x val="0.16819718692786259"/>
          <c:y val="3.1523983685390077E-2"/>
        </c:manualLayout>
      </c:layout>
      <c:overlay val="0"/>
    </c:title>
    <c:autoTitleDeleted val="0"/>
    <c:plotArea>
      <c:layout/>
      <c:pieChart>
        <c:varyColors val="1"/>
        <c:ser>
          <c:idx val="0"/>
          <c:order val="0"/>
          <c:tx>
            <c:strRef>
              <c:f>Sheet1!$B$1</c:f>
              <c:strCache>
                <c:ptCount val="1"/>
                <c:pt idx="0">
                  <c:v>Number of People</c:v>
                </c:pt>
              </c:strCache>
            </c:strRef>
          </c:tx>
          <c:dPt>
            <c:idx val="0"/>
            <c:bubble3D val="0"/>
            <c:spPr>
              <a:solidFill>
                <a:srgbClr val="A9D3CF"/>
              </a:solidFill>
            </c:spPr>
            <c:extLst xmlns:c16r2="http://schemas.microsoft.com/office/drawing/2015/06/chart">
              <c:ext xmlns:c16="http://schemas.microsoft.com/office/drawing/2014/chart" uri="{C3380CC4-5D6E-409C-BE32-E72D297353CC}">
                <c16:uniqueId val="{00000006-7037-4178-B2D7-67C9A7D48A3C}"/>
              </c:ext>
            </c:extLst>
          </c:dPt>
          <c:dPt>
            <c:idx val="1"/>
            <c:bubble3D val="0"/>
            <c:spPr>
              <a:solidFill>
                <a:srgbClr val="00B050"/>
              </a:solidFill>
            </c:spPr>
            <c:extLst xmlns:c16r2="http://schemas.microsoft.com/office/drawing/2015/06/chart">
              <c:ext xmlns:c16="http://schemas.microsoft.com/office/drawing/2014/chart" uri="{C3380CC4-5D6E-409C-BE32-E72D297353CC}">
                <c16:uniqueId val="{00000001-7037-4178-B2D7-67C9A7D48A3C}"/>
              </c:ext>
            </c:extLst>
          </c:dPt>
          <c:dPt>
            <c:idx val="2"/>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3-7037-4178-B2D7-67C9A7D48A3C}"/>
              </c:ext>
            </c:extLst>
          </c:dPt>
          <c:dPt>
            <c:idx val="3"/>
            <c:bubble3D val="0"/>
            <c:spPr>
              <a:solidFill>
                <a:srgbClr val="00B050"/>
              </a:solidFill>
            </c:spPr>
            <c:extLst xmlns:c16r2="http://schemas.microsoft.com/office/drawing/2015/06/chart">
              <c:ext xmlns:c16="http://schemas.microsoft.com/office/drawing/2014/chart" uri="{C3380CC4-5D6E-409C-BE32-E72D297353CC}">
                <c16:uniqueId val="{00000005-7037-4178-B2D7-67C9A7D48A3C}"/>
              </c:ext>
            </c:extLst>
          </c:dPt>
          <c:dLbls>
            <c:dLbl>
              <c:idx val="0"/>
              <c:layout/>
              <c:tx>
                <c:rich>
                  <a:bodyPr wrap="square" lIns="38100" tIns="19050" rIns="38100" bIns="19050" anchor="ctr">
                    <a:spAutoFit/>
                  </a:bodyPr>
                  <a:lstStyle/>
                  <a:p>
                    <a:pPr>
                      <a:defRPr sz="1600" b="1">
                        <a:solidFill>
                          <a:schemeClr val="bg1"/>
                        </a:solidFill>
                        <a:latin typeface="Times New Roman" panose="02020603050405020304" pitchFamily="18" charset="0"/>
                        <a:cs typeface="Times New Roman" panose="02020603050405020304" pitchFamily="18" charset="0"/>
                      </a:defRPr>
                    </a:pPr>
                    <a:r>
                      <a:rPr lang="en-US" b="1">
                        <a:solidFill>
                          <a:schemeClr val="bg1"/>
                        </a:solidFill>
                      </a:rPr>
                      <a:t>Yes
15,9%</a:t>
                    </a:r>
                  </a:p>
                </c:rich>
              </c:tx>
              <c:spPr>
                <a:noFill/>
                <a:ln>
                  <a:noFill/>
                </a:ln>
                <a:effectLst/>
              </c:sp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6-7037-4178-B2D7-67C9A7D48A3C}"/>
                </c:ext>
                <c:ext xmlns:c15="http://schemas.microsoft.com/office/drawing/2012/chart" uri="{CE6537A1-D6FC-4f65-9D91-7224C49458BB}">
                  <c15:layout/>
                </c:ext>
              </c:extLst>
            </c:dLbl>
            <c:dLbl>
              <c:idx val="1"/>
              <c:layout>
                <c:manualLayout>
                  <c:x val="-0.16928813453923869"/>
                  <c:y val="-0.10145454423966646"/>
                </c:manualLayout>
              </c:layout>
              <c:tx>
                <c:rich>
                  <a:bodyPr wrap="square" lIns="38100" tIns="19050" rIns="38100" bIns="19050" anchor="ctr">
                    <a:spAutoFit/>
                  </a:bodyPr>
                  <a:lstStyle/>
                  <a:p>
                    <a:pPr>
                      <a:defRPr sz="1600" b="1">
                        <a:solidFill>
                          <a:schemeClr val="bg1"/>
                        </a:solidFill>
                        <a:latin typeface="Times New Roman" panose="02020603050405020304" pitchFamily="18" charset="0"/>
                        <a:cs typeface="Times New Roman" panose="02020603050405020304" pitchFamily="18" charset="0"/>
                      </a:defRPr>
                    </a:pPr>
                    <a:r>
                      <a:rPr lang="en-US" b="1">
                        <a:solidFill>
                          <a:schemeClr val="bg1"/>
                        </a:solidFill>
                      </a:rPr>
                      <a:t>Sometimes
31,1%</a:t>
                    </a:r>
                  </a:p>
                </c:rich>
              </c:tx>
              <c:spPr>
                <a:noFill/>
                <a:ln>
                  <a:noFill/>
                </a:ln>
                <a:effectLst/>
              </c:sp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7037-4178-B2D7-67C9A7D48A3C}"/>
                </c:ext>
                <c:ext xmlns:c15="http://schemas.microsoft.com/office/drawing/2012/chart" uri="{CE6537A1-D6FC-4f65-9D91-7224C49458BB}">
                  <c15:layout/>
                </c:ext>
              </c:extLst>
            </c:dLbl>
            <c:dLbl>
              <c:idx val="2"/>
              <c:layout/>
              <c:tx>
                <c:rich>
                  <a:bodyPr wrap="square" lIns="38100" tIns="19050" rIns="38100" bIns="19050" anchor="ctr">
                    <a:spAutoFit/>
                  </a:bodyPr>
                  <a:lstStyle/>
                  <a:p>
                    <a:pPr>
                      <a:defRPr sz="1600" b="1">
                        <a:solidFill>
                          <a:schemeClr val="bg1"/>
                        </a:solidFill>
                        <a:latin typeface="Times New Roman" panose="02020603050405020304" pitchFamily="18" charset="0"/>
                        <a:cs typeface="Times New Roman" panose="02020603050405020304" pitchFamily="18" charset="0"/>
                      </a:defRPr>
                    </a:pPr>
                    <a:r>
                      <a:rPr lang="en-US" b="1">
                        <a:solidFill>
                          <a:schemeClr val="bg1"/>
                        </a:solidFill>
                      </a:rPr>
                      <a:t>No
52,6%</a:t>
                    </a:r>
                  </a:p>
                </c:rich>
              </c:tx>
              <c:spPr>
                <a:noFill/>
                <a:ln>
                  <a:noFill/>
                </a:ln>
                <a:effectLst/>
              </c:sp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7037-4178-B2D7-67C9A7D48A3C}"/>
                </c:ext>
                <c:ext xmlns:c15="http://schemas.microsoft.com/office/drawing/2012/chart" uri="{CE6537A1-D6FC-4f65-9D91-7224C49458BB}">
                  <c15:layout/>
                </c:ext>
              </c:extLst>
            </c:dLbl>
            <c:dLbl>
              <c:idx val="3"/>
              <c:layout>
                <c:manualLayout>
                  <c:x val="-0.24632620906280106"/>
                  <c:y val="0.17026680868602026"/>
                </c:manualLayout>
              </c:layout>
              <c:tx>
                <c:rich>
                  <a:bodyPr/>
                  <a:lstStyle/>
                  <a:p>
                    <a:r>
                      <a:rPr lang="en-US" dirty="0">
                        <a:solidFill>
                          <a:srgbClr val="595959"/>
                        </a:solidFill>
                      </a:rPr>
                      <a:t>Don’t pay attention
0,4%</a:t>
                    </a:r>
                  </a:p>
                </c:rich>
              </c:tx>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7037-4178-B2D7-67C9A7D48A3C}"/>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1600" b="1">
                    <a:latin typeface="Times New Roman" panose="02020603050405020304" pitchFamily="18" charset="0"/>
                    <a:cs typeface="Times New Roman" panose="02020603050405020304" pitchFamily="18" charset="0"/>
                  </a:defRPr>
                </a:pPr>
                <a:endParaRPr lang="bg-BG"/>
              </a:p>
            </c:txPr>
            <c:showLegendKey val="0"/>
            <c:showVal val="0"/>
            <c:showCatName val="1"/>
            <c:showSerName val="0"/>
            <c:showPercent val="1"/>
            <c:showBubbleSize val="0"/>
            <c:showLeaderLines val="1"/>
            <c:leaderLines>
              <c:spPr>
                <a:ln>
                  <a:solidFill>
                    <a:srgbClr val="595959"/>
                  </a:solidFill>
                </a:ln>
              </c:spPr>
            </c:leaderLines>
            <c:extLst xmlns:c16r2="http://schemas.microsoft.com/office/drawing/2015/06/chart">
              <c:ext xmlns:c15="http://schemas.microsoft.com/office/drawing/2012/chart" uri="{CE6537A1-D6FC-4f65-9D91-7224C49458BB}"/>
            </c:extLst>
          </c:dLbls>
          <c:cat>
            <c:strRef>
              <c:f>Sheet1!$A$2:$A$5</c:f>
              <c:strCache>
                <c:ptCount val="4"/>
                <c:pt idx="0">
                  <c:v>Yes</c:v>
                </c:pt>
                <c:pt idx="1">
                  <c:v>Sometimes</c:v>
                </c:pt>
                <c:pt idx="2">
                  <c:v>No</c:v>
                </c:pt>
                <c:pt idx="3">
                  <c:v>Don’t pay attention</c:v>
                </c:pt>
              </c:strCache>
            </c:strRef>
          </c:cat>
          <c:val>
            <c:numRef>
              <c:f>Sheet1!$B$2:$B$5</c:f>
              <c:numCache>
                <c:formatCode>General</c:formatCode>
                <c:ptCount val="4"/>
                <c:pt idx="0">
                  <c:v>164</c:v>
                </c:pt>
                <c:pt idx="1">
                  <c:v>321</c:v>
                </c:pt>
                <c:pt idx="2">
                  <c:v>543</c:v>
                </c:pt>
                <c:pt idx="3">
                  <c:v>4</c:v>
                </c:pt>
              </c:numCache>
            </c:numRef>
          </c:val>
          <c:extLst xmlns:c16r2="http://schemas.microsoft.com/office/drawing/2015/06/chart">
            <c:ext xmlns:c16="http://schemas.microsoft.com/office/drawing/2014/chart" uri="{C3380CC4-5D6E-409C-BE32-E72D297353CC}">
              <c16:uniqueId val="{00000007-7037-4178-B2D7-67C9A7D48A3C}"/>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r>
              <a:rPr lang="en-US" sz="1600" dirty="0" smtClean="0">
                <a:latin typeface="Times New Roman" panose="02020603050405020304" pitchFamily="18" charset="0"/>
                <a:cs typeface="Times New Roman" panose="02020603050405020304" pitchFamily="18" charset="0"/>
              </a:rPr>
              <a:t>Fig.</a:t>
            </a:r>
            <a:r>
              <a:rPr lang="en-US" sz="1600" baseline="0" dirty="0" smtClean="0">
                <a:latin typeface="Times New Roman" panose="02020603050405020304" pitchFamily="18" charset="0"/>
                <a:cs typeface="Times New Roman" panose="02020603050405020304" pitchFamily="18" charset="0"/>
              </a:rPr>
              <a:t> 3 </a:t>
            </a:r>
            <a:r>
              <a:rPr lang="en-US" sz="1600" dirty="0" smtClean="0">
                <a:latin typeface="Times New Roman" panose="02020603050405020304" pitchFamily="18" charset="0"/>
                <a:cs typeface="Times New Roman" panose="02020603050405020304" pitchFamily="18" charset="0"/>
              </a:rPr>
              <a:t>Where </a:t>
            </a:r>
            <a:r>
              <a:rPr lang="en-US" sz="1600" dirty="0">
                <a:latin typeface="Times New Roman" panose="02020603050405020304" pitchFamily="18" charset="0"/>
                <a:cs typeface="Times New Roman" panose="02020603050405020304" pitchFamily="18" charset="0"/>
              </a:rPr>
              <a:t>do you throw away used glass bottles?</a:t>
            </a:r>
          </a:p>
        </c:rich>
      </c:tx>
      <c:layout>
        <c:manualLayout>
          <c:xMode val="edge"/>
          <c:yMode val="edge"/>
          <c:x val="0.26946366423427859"/>
          <c:y val="7.6473911970969491E-2"/>
        </c:manualLayout>
      </c:layout>
      <c:overlay val="0"/>
      <c:spPr>
        <a:noFill/>
        <a:ln>
          <a:noFill/>
        </a:ln>
        <a:effectLst/>
      </c:sp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22065395614552638"/>
          <c:w val="0.96314940367527702"/>
          <c:h val="0.67276237748085121"/>
        </c:manualLayout>
      </c:layout>
      <c:pie3DChart>
        <c:varyColors val="1"/>
        <c:ser>
          <c:idx val="0"/>
          <c:order val="0"/>
          <c:tx>
            <c:strRef>
              <c:f>Sheet1!$B$1</c:f>
              <c:strCache>
                <c:ptCount val="1"/>
                <c:pt idx="0">
                  <c:v>Sales</c:v>
                </c:pt>
              </c:strCache>
            </c:strRef>
          </c:tx>
          <c:explosion val="30"/>
          <c:dPt>
            <c:idx val="0"/>
            <c:bubble3D val="0"/>
            <c:spPr>
              <a:solidFill>
                <a:schemeClr val="accent6">
                  <a:shade val="58000"/>
                </a:schemeClr>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1-3FB5-42DE-A8F7-DA01C71C713D}"/>
              </c:ext>
            </c:extLst>
          </c:dPt>
          <c:dPt>
            <c:idx val="1"/>
            <c:bubble3D val="0"/>
            <c:explosion val="20"/>
            <c:spPr>
              <a:solidFill>
                <a:srgbClr val="F29DC4"/>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3-3FB5-42DE-A8F7-DA01C71C713D}"/>
              </c:ext>
            </c:extLst>
          </c:dPt>
          <c:dPt>
            <c:idx val="2"/>
            <c:bubble3D val="0"/>
            <c:spPr>
              <a:solidFill>
                <a:srgbClr val="A9D3CF"/>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5-3FB5-42DE-A8F7-DA01C71C713D}"/>
              </c:ext>
            </c:extLst>
          </c:dPt>
          <c:dPt>
            <c:idx val="3"/>
            <c:bubble3D val="0"/>
            <c:spPr>
              <a:solidFill>
                <a:schemeClr val="accent6">
                  <a:tint val="58000"/>
                </a:schemeClr>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7-3FB5-42DE-A8F7-DA01C71C713D}"/>
              </c:ext>
            </c:extLst>
          </c:dPt>
          <c:dLbls>
            <c:dLbl>
              <c:idx val="0"/>
              <c:layout>
                <c:manualLayout>
                  <c:x val="-7.6119947065707044E-2"/>
                  <c:y val="8.8104402997173606E-2"/>
                </c:manualLayout>
              </c:layout>
              <c:tx>
                <c:rich>
                  <a:bodyPr/>
                  <a:lstStyle/>
                  <a:p>
                    <a:r>
                      <a:rPr lang="en-US"/>
                      <a:t>29,6%</a:t>
                    </a:r>
                  </a:p>
                </c:rich>
              </c:tx>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3FB5-42DE-A8F7-DA01C71C713D}"/>
                </c:ext>
                <c:ext xmlns:c15="http://schemas.microsoft.com/office/drawing/2012/chart" uri="{CE6537A1-D6FC-4f65-9D91-7224C49458BB}">
                  <c15:layout/>
                </c:ext>
              </c:extLst>
            </c:dLbl>
            <c:dLbl>
              <c:idx val="1"/>
              <c:layout>
                <c:manualLayout>
                  <c:x val="-7.1491357243404857E-2"/>
                  <c:y val="-0.25315054368203982"/>
                </c:manualLayout>
              </c:layout>
              <c:tx>
                <c:rich>
                  <a:bodyPr/>
                  <a:lstStyle/>
                  <a:p>
                    <a:r>
                      <a:rPr lang="en-US"/>
                      <a:t>33,3%</a:t>
                    </a:r>
                  </a:p>
                </c:rich>
              </c:tx>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3FB5-42DE-A8F7-DA01C71C713D}"/>
                </c:ext>
                <c:ext xmlns:c15="http://schemas.microsoft.com/office/drawing/2012/chart" uri="{CE6537A1-D6FC-4f65-9D91-7224C49458BB}">
                  <c15:layout/>
                </c:ext>
              </c:extLst>
            </c:dLbl>
            <c:dLbl>
              <c:idx val="2"/>
              <c:layout>
                <c:manualLayout>
                  <c:x val="0.11666790648494499"/>
                  <c:y val="5.5873922149033008E-2"/>
                </c:manualLayout>
              </c:layout>
              <c:tx>
                <c:rich>
                  <a:bodyPr/>
                  <a:lstStyle/>
                  <a:p>
                    <a:r>
                      <a:rPr lang="en-US"/>
                      <a:t>37,1%</a:t>
                    </a:r>
                  </a:p>
                </c:rich>
              </c:tx>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3FB5-42DE-A8F7-DA01C71C713D}"/>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bg-BG"/>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3"/>
                <c:pt idx="0">
                  <c:v>I use the trash container</c:v>
                </c:pt>
                <c:pt idx="1">
                  <c:v>I use the recycling bin</c:v>
                </c:pt>
                <c:pt idx="2">
                  <c:v>I use them again</c:v>
                </c:pt>
              </c:strCache>
            </c:strRef>
          </c:cat>
          <c:val>
            <c:numRef>
              <c:f>Sheet1!$B$2:$B$5</c:f>
              <c:numCache>
                <c:formatCode>0%</c:formatCode>
                <c:ptCount val="4"/>
                <c:pt idx="0">
                  <c:v>0.28999999999999998</c:v>
                </c:pt>
                <c:pt idx="1">
                  <c:v>0.33</c:v>
                </c:pt>
                <c:pt idx="2">
                  <c:v>0.37</c:v>
                </c:pt>
              </c:numCache>
            </c:numRef>
          </c:val>
          <c:extLst xmlns:c16r2="http://schemas.microsoft.com/office/drawing/2015/06/chart">
            <c:ext xmlns:c16="http://schemas.microsoft.com/office/drawing/2014/chart" uri="{C3380CC4-5D6E-409C-BE32-E72D297353CC}">
              <c16:uniqueId val="{00000008-3FB5-42DE-A8F7-DA01C71C713D}"/>
            </c:ext>
          </c:extLst>
        </c:ser>
        <c:dLbls>
          <c:dLblPos val="inEnd"/>
          <c:showLegendKey val="0"/>
          <c:showVal val="0"/>
          <c:showCatName val="0"/>
          <c:showSerName val="0"/>
          <c:showPercent val="1"/>
          <c:showBubbleSize val="0"/>
          <c:showLeaderLines val="1"/>
        </c:dLbls>
      </c:pie3DChart>
      <c:spPr>
        <a:noFill/>
        <a:ln>
          <a:noFill/>
        </a:ln>
        <a:effectLst/>
      </c:spPr>
    </c:plotArea>
    <c:legend>
      <c:legendPos val="b"/>
      <c:legendEntry>
        <c:idx val="3"/>
        <c:delete val="1"/>
      </c:legendEntry>
      <c:layout>
        <c:manualLayout>
          <c:xMode val="edge"/>
          <c:yMode val="edge"/>
          <c:x val="0.66624137182044429"/>
          <c:y val="0.22768419419885222"/>
          <c:w val="0.25036830837821616"/>
          <c:h val="0.6491996449923700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rgbClr val="595959"/>
                </a:solidFill>
                <a:latin typeface="Times New Roman" panose="02020603050405020304" pitchFamily="18" charset="0"/>
                <a:ea typeface="+mn-ea"/>
                <a:cs typeface="Times New Roman" panose="02020603050405020304" pitchFamily="18" charset="0"/>
              </a:defRPr>
            </a:pPr>
            <a:r>
              <a:rPr lang="en-US" sz="1600" dirty="0" smtClean="0">
                <a:solidFill>
                  <a:srgbClr val="595959"/>
                </a:solidFill>
                <a:latin typeface="Times New Roman" panose="02020603050405020304" pitchFamily="18" charset="0"/>
                <a:cs typeface="Times New Roman" panose="02020603050405020304" pitchFamily="18" charset="0"/>
              </a:rPr>
              <a:t>Fig. 4 What </a:t>
            </a:r>
            <a:r>
              <a:rPr lang="en-US" sz="1600" dirty="0">
                <a:solidFill>
                  <a:srgbClr val="595959"/>
                </a:solidFill>
                <a:latin typeface="Times New Roman" panose="02020603050405020304" pitchFamily="18" charset="0"/>
                <a:cs typeface="Times New Roman" panose="02020603050405020304" pitchFamily="18" charset="0"/>
              </a:rPr>
              <a:t>kind of shopping bag do you use?</a:t>
            </a:r>
          </a:p>
        </c:rich>
      </c:tx>
      <c:layout>
        <c:manualLayout>
          <c:xMode val="edge"/>
          <c:yMode val="edge"/>
          <c:x val="0.21286358917789713"/>
          <c:y val="3.4025003328422308E-2"/>
        </c:manualLayout>
      </c:layout>
      <c:overlay val="0"/>
      <c:spPr>
        <a:noFill/>
        <a:ln>
          <a:noFill/>
        </a:ln>
        <a:effectLst/>
      </c:sp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81381135712706"/>
          <c:w val="0.88252192805412055"/>
          <c:h val="0.61134700425487898"/>
        </c:manualLayout>
      </c:layout>
      <c:pie3DChart>
        <c:varyColors val="1"/>
        <c:ser>
          <c:idx val="0"/>
          <c:order val="0"/>
          <c:tx>
            <c:strRef>
              <c:f>Sheet1!$B$1</c:f>
              <c:strCache>
                <c:ptCount val="1"/>
                <c:pt idx="0">
                  <c:v>Sales</c:v>
                </c:pt>
              </c:strCache>
            </c:strRef>
          </c:tx>
          <c:dPt>
            <c:idx val="0"/>
            <c:bubble3D val="0"/>
            <c:spPr>
              <a:solidFill>
                <a:srgbClr val="A9D3CF"/>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1-79D5-470E-A2F0-899C942D1691}"/>
              </c:ext>
            </c:extLst>
          </c:dPt>
          <c:dPt>
            <c:idx val="1"/>
            <c:bubble3D val="0"/>
            <c:spPr>
              <a:solidFill>
                <a:schemeClr val="accent6">
                  <a:shade val="86000"/>
                </a:schemeClr>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3-79D5-470E-A2F0-899C942D1691}"/>
              </c:ext>
            </c:extLst>
          </c:dPt>
          <c:dPt>
            <c:idx val="2"/>
            <c:bubble3D val="0"/>
            <c:spPr>
              <a:solidFill>
                <a:schemeClr val="accent6">
                  <a:tint val="86000"/>
                </a:schemeClr>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5-79D5-470E-A2F0-899C942D1691}"/>
              </c:ext>
            </c:extLst>
          </c:dPt>
          <c:dPt>
            <c:idx val="3"/>
            <c:bubble3D val="0"/>
            <c:spPr>
              <a:solidFill>
                <a:schemeClr val="accent6">
                  <a:tint val="58000"/>
                </a:schemeClr>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7-79D5-470E-A2F0-899C942D1691}"/>
              </c:ext>
            </c:extLst>
          </c:dPt>
          <c:dLbls>
            <c:dLbl>
              <c:idx val="0"/>
              <c:layout>
                <c:manualLayout>
                  <c:x val="-0.17106426800816574"/>
                  <c:y val="5.4093238345206849E-3"/>
                </c:manualLayout>
              </c:layout>
              <c:tx>
                <c:rich>
                  <a:bodyPr/>
                  <a:lstStyle/>
                  <a:p>
                    <a:r>
                      <a:rPr lang="en-US"/>
                      <a:t>48,6%</a:t>
                    </a:r>
                  </a:p>
                </c:rich>
              </c:tx>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79D5-470E-A2F0-899C942D1691}"/>
                </c:ext>
                <c:ext xmlns:c15="http://schemas.microsoft.com/office/drawing/2012/chart" uri="{CE6537A1-D6FC-4f65-9D91-7224C49458BB}">
                  <c15:layout/>
                </c:ext>
              </c:extLst>
            </c:dLbl>
            <c:dLbl>
              <c:idx val="1"/>
              <c:layout>
                <c:manualLayout>
                  <c:x val="0.16319462671332749"/>
                  <c:y val="-6.8062742157230349E-2"/>
                </c:manualLayout>
              </c:layout>
              <c:tx>
                <c:rich>
                  <a:bodyPr/>
                  <a:lstStyle/>
                  <a:p>
                    <a:r>
                      <a:rPr lang="en-US"/>
                      <a:t>51,4%</a:t>
                    </a:r>
                  </a:p>
                </c:rich>
              </c:tx>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79D5-470E-A2F0-899C942D1691}"/>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bg-BG"/>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2"/>
                <c:pt idx="0">
                  <c:v>I use a plastic bag</c:v>
                </c:pt>
                <c:pt idx="1">
                  <c:v>I use a reusable cloth bag</c:v>
                </c:pt>
              </c:strCache>
            </c:strRef>
          </c:cat>
          <c:val>
            <c:numRef>
              <c:f>Sheet1!$B$2:$B$5</c:f>
              <c:numCache>
                <c:formatCode>0%</c:formatCode>
                <c:ptCount val="4"/>
                <c:pt idx="0">
                  <c:v>0.48</c:v>
                </c:pt>
                <c:pt idx="1">
                  <c:v>0.51</c:v>
                </c:pt>
              </c:numCache>
            </c:numRef>
          </c:val>
          <c:extLst xmlns:c16r2="http://schemas.microsoft.com/office/drawing/2015/06/chart">
            <c:ext xmlns:c16="http://schemas.microsoft.com/office/drawing/2014/chart" uri="{C3380CC4-5D6E-409C-BE32-E72D297353CC}">
              <c16:uniqueId val="{00000008-79D5-470E-A2F0-899C942D1691}"/>
            </c:ext>
          </c:extLst>
        </c:ser>
        <c:dLbls>
          <c:dLblPos val="inEnd"/>
          <c:showLegendKey val="0"/>
          <c:showVal val="0"/>
          <c:showCatName val="0"/>
          <c:showSerName val="0"/>
          <c:showPercent val="1"/>
          <c:showBubbleSize val="0"/>
          <c:showLeaderLines val="1"/>
        </c:dLbls>
      </c:pie3DChart>
      <c:spPr>
        <a:noFill/>
        <a:ln>
          <a:noFill/>
        </a:ln>
        <a:effectLst/>
      </c:spPr>
    </c:plotArea>
    <c:legend>
      <c:legendPos val="b"/>
      <c:legendEntry>
        <c:idx val="2"/>
        <c:delete val="1"/>
      </c:legendEntry>
      <c:legendEntry>
        <c:idx val="3"/>
        <c:delete val="1"/>
      </c:legendEntry>
      <c:layout>
        <c:manualLayout>
          <c:xMode val="edge"/>
          <c:yMode val="edge"/>
          <c:x val="0.71622095853683121"/>
          <c:y val="0.19508908915649104"/>
          <c:w val="0.28263854800200533"/>
          <c:h val="0.5780567918096239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r>
              <a:rPr lang="en-US" sz="1600" dirty="0" smtClean="0">
                <a:latin typeface="Times New Roman" panose="02020603050405020304" pitchFamily="18" charset="0"/>
                <a:cs typeface="Times New Roman" panose="02020603050405020304" pitchFamily="18" charset="0"/>
              </a:rPr>
              <a:t>Fig. 5  </a:t>
            </a:r>
            <a:r>
              <a:rPr lang="en-US" sz="1600" dirty="0" smtClean="0">
                <a:latin typeface="Times New Roman" panose="02020603050405020304" pitchFamily="18" charset="0"/>
                <a:cs typeface="Times New Roman" panose="02020603050405020304" pitchFamily="18" charset="0"/>
              </a:rPr>
              <a:t>What means </a:t>
            </a:r>
            <a:r>
              <a:rPr lang="en-US" sz="1600" dirty="0">
                <a:latin typeface="Times New Roman" panose="02020603050405020304" pitchFamily="18" charset="0"/>
                <a:cs typeface="Times New Roman" panose="02020603050405020304" pitchFamily="18" charset="0"/>
              </a:rPr>
              <a:t>of </a:t>
            </a:r>
            <a:r>
              <a:rPr lang="en-US" sz="1600" dirty="0" smtClean="0">
                <a:solidFill>
                  <a:srgbClr val="595959"/>
                </a:solidFill>
                <a:latin typeface="Times New Roman" panose="02020603050405020304" pitchFamily="18" charset="0"/>
                <a:cs typeface="Times New Roman" panose="02020603050405020304" pitchFamily="18" charset="0"/>
              </a:rPr>
              <a:t>transportation</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do you use?</a:t>
            </a:r>
          </a:p>
        </c:rich>
      </c:tx>
      <c:layout>
        <c:manualLayout>
          <c:xMode val="edge"/>
          <c:yMode val="edge"/>
          <c:x val="0.11864882114766089"/>
          <c:y val="3.7424322568192565E-2"/>
        </c:manualLayout>
      </c:layout>
      <c:overlay val="0"/>
      <c:spPr>
        <a:noFill/>
        <a:ln>
          <a:noFill/>
        </a:ln>
        <a:effectLst/>
      </c:spPr>
    </c:title>
    <c:autoTitleDeleted val="0"/>
    <c:plotArea>
      <c:layout>
        <c:manualLayout>
          <c:layoutTarget val="inner"/>
          <c:xMode val="edge"/>
          <c:yMode val="edge"/>
          <c:x val="0.27090803501931343"/>
          <c:y val="0.18537593026699456"/>
          <c:w val="0.47618543324210516"/>
          <c:h val="0.69298559163581119"/>
        </c:manualLayout>
      </c:layout>
      <c:doughnutChart>
        <c:varyColors val="1"/>
        <c:ser>
          <c:idx val="0"/>
          <c:order val="0"/>
          <c:tx>
            <c:strRef>
              <c:f>Sheet1!$B$1</c:f>
              <c:strCache>
                <c:ptCount val="1"/>
                <c:pt idx="0">
                  <c:v>Sales</c:v>
                </c:pt>
              </c:strCache>
            </c:strRef>
          </c:tx>
          <c:dPt>
            <c:idx val="0"/>
            <c:bubble3D val="0"/>
            <c:spPr>
              <a:solidFill>
                <a:srgbClr val="FDE221"/>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1-BF28-40C0-A32E-353D4A41A976}"/>
              </c:ext>
            </c:extLst>
          </c:dPt>
          <c:dPt>
            <c:idx val="1"/>
            <c:bubble3D val="0"/>
            <c:spPr>
              <a:solidFill>
                <a:schemeClr val="accent6">
                  <a:shade val="86000"/>
                </a:schemeClr>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3-BF28-40C0-A32E-353D4A41A976}"/>
              </c:ext>
            </c:extLst>
          </c:dPt>
          <c:dPt>
            <c:idx val="2"/>
            <c:bubble3D val="0"/>
            <c:spPr>
              <a:solidFill>
                <a:schemeClr val="accent6">
                  <a:tint val="86000"/>
                </a:schemeClr>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5-BF28-40C0-A32E-353D4A41A976}"/>
              </c:ext>
            </c:extLst>
          </c:dPt>
          <c:dPt>
            <c:idx val="3"/>
            <c:bubble3D val="0"/>
            <c:spPr>
              <a:solidFill>
                <a:srgbClr val="A9D3CF"/>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7-BF28-40C0-A32E-353D4A41A976}"/>
              </c:ext>
            </c:extLst>
          </c:dPt>
          <c:dLbls>
            <c:dLbl>
              <c:idx val="0"/>
              <c:layout/>
              <c:tx>
                <c:rich>
                  <a:bodyPr/>
                  <a:lstStyle/>
                  <a:p>
                    <a:r>
                      <a:rPr lang="en-US"/>
                      <a:t>11,9%</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BF28-40C0-A32E-353D4A41A976}"/>
                </c:ext>
                <c:ext xmlns:c15="http://schemas.microsoft.com/office/drawing/2012/chart" uri="{CE6537A1-D6FC-4f65-9D91-7224C49458BB}">
                  <c15:layout/>
                </c:ext>
              </c:extLst>
            </c:dLbl>
            <c:dLbl>
              <c:idx val="1"/>
              <c:layout/>
              <c:tx>
                <c:rich>
                  <a:bodyPr/>
                  <a:lstStyle/>
                  <a:p>
                    <a:r>
                      <a:rPr lang="en-US"/>
                      <a:t>44,6%</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BF28-40C0-A32E-353D4A41A976}"/>
                </c:ext>
                <c:ext xmlns:c15="http://schemas.microsoft.com/office/drawing/2012/chart" uri="{CE6537A1-D6FC-4f65-9D91-7224C49458BB}">
                  <c15:layout/>
                </c:ext>
              </c:extLst>
            </c:dLbl>
            <c:dLbl>
              <c:idx val="2"/>
              <c:layout/>
              <c:tx>
                <c:rich>
                  <a:bodyPr/>
                  <a:lstStyle/>
                  <a:p>
                    <a:r>
                      <a:rPr lang="en-US"/>
                      <a:t>2,7%</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BF28-40C0-A32E-353D4A41A976}"/>
                </c:ext>
                <c:ext xmlns:c15="http://schemas.microsoft.com/office/drawing/2012/chart" uri="{CE6537A1-D6FC-4f65-9D91-7224C49458BB}">
                  <c15:layout/>
                </c:ext>
              </c:extLst>
            </c:dLbl>
            <c:dLbl>
              <c:idx val="3"/>
              <c:layout/>
              <c:tx>
                <c:rich>
                  <a:bodyPr/>
                  <a:lstStyle/>
                  <a:p>
                    <a:r>
                      <a:rPr lang="en-US"/>
                      <a:t>40,8%</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7-BF28-40C0-A32E-353D4A41A97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public transport</c:v>
                </c:pt>
                <c:pt idx="1">
                  <c:v>private vehicle</c:v>
                </c:pt>
                <c:pt idx="2">
                  <c:v>a bike</c:v>
                </c:pt>
                <c:pt idx="3">
                  <c:v>by foot</c:v>
                </c:pt>
              </c:strCache>
            </c:strRef>
          </c:cat>
          <c:val>
            <c:numRef>
              <c:f>Sheet1!$B$2:$B$5</c:f>
              <c:numCache>
                <c:formatCode>0%</c:formatCode>
                <c:ptCount val="4"/>
                <c:pt idx="0">
                  <c:v>0.11</c:v>
                </c:pt>
                <c:pt idx="1">
                  <c:v>0.44</c:v>
                </c:pt>
                <c:pt idx="2">
                  <c:v>0.03</c:v>
                </c:pt>
                <c:pt idx="3">
                  <c:v>0.4</c:v>
                </c:pt>
              </c:numCache>
            </c:numRef>
          </c:val>
          <c:extLst xmlns:c16r2="http://schemas.microsoft.com/office/drawing/2015/06/chart">
            <c:ext xmlns:c16="http://schemas.microsoft.com/office/drawing/2014/chart" uri="{C3380CC4-5D6E-409C-BE32-E72D297353CC}">
              <c16:uniqueId val="{00000008-BF28-40C0-A32E-353D4A41A976}"/>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manualLayout>
          <c:xMode val="edge"/>
          <c:yMode val="edge"/>
          <c:x val="1.9140708210456065E-2"/>
          <c:y val="0.89177268996895553"/>
          <c:w val="0.95160507467585087"/>
          <c:h val="0.1044848777742252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r>
              <a:rPr lang="en-US" sz="1600" b="1" i="0" u="none" strike="noStrike" baseline="0" dirty="0" smtClean="0">
                <a:effectLst/>
                <a:latin typeface="Times New Roman" panose="02020603050405020304" pitchFamily="18" charset="0"/>
                <a:cs typeface="Times New Roman" panose="02020603050405020304" pitchFamily="18" charset="0"/>
              </a:rPr>
              <a:t>Fig. 7 You </a:t>
            </a:r>
            <a:r>
              <a:rPr lang="en-US" sz="1600" b="1" i="0" u="none" strike="noStrike" baseline="0" dirty="0">
                <a:effectLst/>
                <a:latin typeface="Times New Roman" panose="02020603050405020304" pitchFamily="18" charset="0"/>
                <a:cs typeface="Times New Roman" panose="02020603050405020304" pitchFamily="18" charset="0"/>
              </a:rPr>
              <a:t>receive an offer to participate in a charity campaign to collect packaged food for the elderly. You</a:t>
            </a:r>
            <a:r>
              <a:rPr lang="bg-BG" sz="1600" b="1" i="0" u="none" strike="noStrike" baseline="0" dirty="0">
                <a:effectLst/>
                <a:latin typeface="Times New Roman" panose="02020603050405020304" pitchFamily="18" charset="0"/>
                <a:cs typeface="Times New Roman" panose="02020603050405020304" pitchFamily="18" charset="0"/>
              </a:rPr>
              <a:t>:</a:t>
            </a:r>
            <a:endParaRPr lang="bg-BG" sz="1600" dirty="0">
              <a:latin typeface="Times New Roman" panose="02020603050405020304" pitchFamily="18" charset="0"/>
              <a:cs typeface="Times New Roman" panose="02020603050405020304" pitchFamily="18" charset="0"/>
            </a:endParaRPr>
          </a:p>
        </c:rich>
      </c:tx>
      <c:layout>
        <c:manualLayout>
          <c:xMode val="edge"/>
          <c:yMode val="edge"/>
          <c:x val="0.16062136649440842"/>
          <c:y val="1.4181376646383678E-2"/>
        </c:manualLayout>
      </c:layout>
      <c:overlay val="0"/>
      <c:spPr>
        <a:noFill/>
        <a:ln>
          <a:noFill/>
        </a:ln>
        <a:effectLst/>
      </c:spPr>
    </c:title>
    <c:autoTitleDeleted val="0"/>
    <c:plotArea>
      <c:layout>
        <c:manualLayout>
          <c:layoutTarget val="inner"/>
          <c:xMode val="edge"/>
          <c:yMode val="edge"/>
          <c:x val="0.57872737886748393"/>
          <c:y val="0.18456613578214562"/>
          <c:w val="0.40076133712452611"/>
          <c:h val="0.5562374221294627"/>
        </c:manualLayout>
      </c:layout>
      <c:doughnutChart>
        <c:varyColors val="1"/>
        <c:ser>
          <c:idx val="0"/>
          <c:order val="0"/>
          <c:tx>
            <c:strRef>
              <c:f>Лист1!$B$1</c:f>
              <c:strCache>
                <c:ptCount val="1"/>
                <c:pt idx="0">
                  <c:v>Колона1</c:v>
                </c:pt>
              </c:strCache>
            </c:strRef>
          </c:tx>
          <c:explosion val="14"/>
          <c:dPt>
            <c:idx val="0"/>
            <c:bubble3D val="0"/>
            <c:explosion val="0"/>
            <c:spPr>
              <a:solidFill>
                <a:schemeClr val="accent6">
                  <a:shade val="65000"/>
                </a:schemeClr>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1-76F8-4466-B2F9-BDC446D6A9ED}"/>
              </c:ext>
            </c:extLst>
          </c:dPt>
          <c:dPt>
            <c:idx val="1"/>
            <c:bubble3D val="0"/>
            <c:spPr>
              <a:solidFill>
                <a:schemeClr val="accent6"/>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3-76F8-4466-B2F9-BDC446D6A9ED}"/>
              </c:ext>
            </c:extLst>
          </c:dPt>
          <c:dPt>
            <c:idx val="2"/>
            <c:bubble3D val="0"/>
            <c:spPr>
              <a:solidFill>
                <a:srgbClr val="A9D3CF"/>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5-76F8-4466-B2F9-BDC446D6A9ED}"/>
              </c:ext>
            </c:extLst>
          </c:dPt>
          <c:dLbls>
            <c:dLbl>
              <c:idx val="0"/>
              <c:layout/>
              <c:tx>
                <c:rich>
                  <a:bodyPr/>
                  <a:lstStyle/>
                  <a:p>
                    <a:r>
                      <a:rPr lang="en-US"/>
                      <a:t>85,8%</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76F8-4466-B2F9-BDC446D6A9ED}"/>
                </c:ext>
                <c:ext xmlns:c15="http://schemas.microsoft.com/office/drawing/2012/chart" uri="{CE6537A1-D6FC-4f65-9D91-7224C49458BB}">
                  <c15:layout/>
                </c:ext>
              </c:extLst>
            </c:dLbl>
            <c:dLbl>
              <c:idx val="1"/>
              <c:layout/>
              <c:tx>
                <c:rich>
                  <a:bodyPr/>
                  <a:lstStyle/>
                  <a:p>
                    <a:r>
                      <a:rPr lang="en-US" dirty="0" smtClean="0"/>
                      <a:t>7,7%</a:t>
                    </a:r>
                    <a:endParaRPr lang="en-US" dirty="0"/>
                  </a:p>
                </c:rich>
              </c:tx>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2.3350846468184472E-2"/>
                  <c:y val="-3.0786098316622656E-17"/>
                </c:manualLayout>
              </c:layout>
              <c:tx>
                <c:rich>
                  <a:bodyPr/>
                  <a:lstStyle/>
                  <a:p>
                    <a:r>
                      <a:rPr lang="en-US"/>
                      <a:t>6,5%</a:t>
                    </a:r>
                  </a:p>
                </c:rich>
              </c:tx>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76F8-4466-B2F9-BDC446D6A9ED}"/>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Лист1!$A$2:$A$4</c:f>
              <c:strCache>
                <c:ptCount val="3"/>
                <c:pt idx="0">
                  <c:v>will save money to buy food</c:v>
                </c:pt>
                <c:pt idx="1">
                  <c:v>will not participate because there are enough people who will </c:v>
                </c:pt>
                <c:pt idx="2">
                  <c:v>are too busy and don’t have the time for things like that</c:v>
                </c:pt>
              </c:strCache>
            </c:strRef>
          </c:cat>
          <c:val>
            <c:numRef>
              <c:f>Лист1!$B$2:$B$4</c:f>
              <c:numCache>
                <c:formatCode>General</c:formatCode>
                <c:ptCount val="3"/>
                <c:pt idx="0">
                  <c:v>885</c:v>
                </c:pt>
                <c:pt idx="1">
                  <c:v>80</c:v>
                </c:pt>
                <c:pt idx="2">
                  <c:v>67</c:v>
                </c:pt>
              </c:numCache>
            </c:numRef>
          </c:val>
          <c:extLst xmlns:c16r2="http://schemas.microsoft.com/office/drawing/2015/06/chart">
            <c:ext xmlns:c16="http://schemas.microsoft.com/office/drawing/2014/chart" uri="{C3380CC4-5D6E-409C-BE32-E72D297353CC}">
              <c16:uniqueId val="{00000006-76F8-4466-B2F9-BDC446D6A9ED}"/>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manualLayout>
          <c:xMode val="edge"/>
          <c:yMode val="edge"/>
          <c:x val="0.16760594226585601"/>
          <c:y val="0.1931291028134359"/>
          <c:w val="0.43113548740613755"/>
          <c:h val="0.5607557997315826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rgbClr val="595959"/>
                </a:solidFill>
                <a:latin typeface="Times New Roman" panose="02020603050405020304" pitchFamily="18" charset="0"/>
                <a:ea typeface="+mn-ea"/>
                <a:cs typeface="Times New Roman" panose="02020603050405020304" pitchFamily="18" charset="0"/>
              </a:defRPr>
            </a:pPr>
            <a:r>
              <a:rPr lang="en-US" sz="1600" dirty="0" smtClean="0">
                <a:solidFill>
                  <a:srgbClr val="595959"/>
                </a:solidFill>
                <a:latin typeface="Times New Roman" panose="02020603050405020304" pitchFamily="18" charset="0"/>
                <a:cs typeface="Times New Roman" panose="02020603050405020304" pitchFamily="18" charset="0"/>
              </a:rPr>
              <a:t>Fig.</a:t>
            </a:r>
            <a:r>
              <a:rPr lang="en-US" sz="1600" baseline="0" dirty="0" smtClean="0">
                <a:solidFill>
                  <a:srgbClr val="595959"/>
                </a:solidFill>
                <a:latin typeface="Times New Roman" panose="02020603050405020304" pitchFamily="18" charset="0"/>
                <a:cs typeface="Times New Roman" panose="02020603050405020304" pitchFamily="18" charset="0"/>
              </a:rPr>
              <a:t> 6 </a:t>
            </a:r>
            <a:r>
              <a:rPr lang="en-US" sz="1600" dirty="0" smtClean="0">
                <a:solidFill>
                  <a:srgbClr val="595959"/>
                </a:solidFill>
                <a:latin typeface="Times New Roman" panose="02020603050405020304" pitchFamily="18" charset="0"/>
                <a:cs typeface="Times New Roman" panose="02020603050405020304" pitchFamily="18" charset="0"/>
              </a:rPr>
              <a:t>What </a:t>
            </a:r>
            <a:r>
              <a:rPr lang="en-US" sz="1600" dirty="0">
                <a:solidFill>
                  <a:srgbClr val="595959"/>
                </a:solidFill>
                <a:latin typeface="Times New Roman" panose="02020603050405020304" pitchFamily="18" charset="0"/>
                <a:cs typeface="Times New Roman" panose="02020603050405020304" pitchFamily="18" charset="0"/>
              </a:rPr>
              <a:t>do you do with your old clothes and shoes</a:t>
            </a:r>
            <a:r>
              <a:rPr lang="bg-BG" sz="1600" dirty="0">
                <a:solidFill>
                  <a:srgbClr val="595959"/>
                </a:solidFill>
                <a:latin typeface="Times New Roman" panose="02020603050405020304" pitchFamily="18" charset="0"/>
                <a:cs typeface="Times New Roman" panose="02020603050405020304" pitchFamily="18" charset="0"/>
              </a:rPr>
              <a:t>?</a:t>
            </a:r>
          </a:p>
        </c:rich>
      </c:tx>
      <c:layout>
        <c:manualLayout>
          <c:xMode val="edge"/>
          <c:yMode val="edge"/>
          <c:x val="9.4852445164867308E-2"/>
          <c:y val="8.2326351667535089E-3"/>
        </c:manualLayout>
      </c:layout>
      <c:overlay val="0"/>
      <c:spPr>
        <a:noFill/>
        <a:ln>
          <a:noFill/>
        </a:ln>
        <a:effectLst/>
      </c:sp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Продажби</c:v>
                </c:pt>
              </c:strCache>
            </c:strRef>
          </c:tx>
          <c:dPt>
            <c:idx val="0"/>
            <c:bubble3D val="0"/>
            <c:spPr>
              <a:solidFill>
                <a:srgbClr val="F29DC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0651-4E8B-A48F-1D58463D9930}"/>
              </c:ext>
            </c:extLst>
          </c:dPt>
          <c:dPt>
            <c:idx val="1"/>
            <c:bubble3D val="0"/>
            <c:spPr>
              <a:solidFill>
                <a:schemeClr val="accent6">
                  <a:shade val="86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0651-4E8B-A48F-1D58463D9930}"/>
              </c:ext>
            </c:extLst>
          </c:dPt>
          <c:dPt>
            <c:idx val="2"/>
            <c:bubble3D val="0"/>
            <c:spPr>
              <a:solidFill>
                <a:schemeClr val="accent6">
                  <a:tint val="86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0651-4E8B-A48F-1D58463D9930}"/>
              </c:ext>
            </c:extLst>
          </c:dPt>
          <c:dPt>
            <c:idx val="3"/>
            <c:bubble3D val="0"/>
            <c:spPr>
              <a:solidFill>
                <a:srgbClr val="A9D3CF"/>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0651-4E8B-A48F-1D58463D9930}"/>
              </c:ext>
            </c:extLst>
          </c:dPt>
          <c:dLbls>
            <c:dLbl>
              <c:idx val="0"/>
              <c:layout>
                <c:manualLayout>
                  <c:x val="-7.2939279813512475E-2"/>
                  <c:y val="0.13557699978703749"/>
                </c:manualLayout>
              </c:layout>
              <c:tx>
                <c:rich>
                  <a:bodyPr/>
                  <a:lstStyle/>
                  <a:p>
                    <a:r>
                      <a:rPr lang="en-US"/>
                      <a:t>17%</a:t>
                    </a:r>
                  </a:p>
                </c:rich>
              </c:tx>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0651-4E8B-A48F-1D58463D9930}"/>
                </c:ext>
                <c:ext xmlns:c15="http://schemas.microsoft.com/office/drawing/2012/chart" uri="{CE6537A1-D6FC-4f65-9D91-7224C49458BB}">
                  <c15:layout/>
                </c:ext>
              </c:extLst>
            </c:dLbl>
            <c:dLbl>
              <c:idx val="1"/>
              <c:layout/>
              <c:tx>
                <c:rich>
                  <a:bodyPr/>
                  <a:lstStyle/>
                  <a:p>
                    <a:r>
                      <a:rPr lang="en-US"/>
                      <a:t>10,3%</a:t>
                    </a:r>
                  </a:p>
                </c:rich>
              </c:tx>
              <c:dLblPos val="ct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0651-4E8B-A48F-1D58463D9930}"/>
                </c:ext>
                <c:ext xmlns:c15="http://schemas.microsoft.com/office/drawing/2012/chart" uri="{CE6537A1-D6FC-4f65-9D91-7224C49458BB}">
                  <c15:layout/>
                </c:ext>
              </c:extLst>
            </c:dLbl>
            <c:dLbl>
              <c:idx val="2"/>
              <c:layout/>
              <c:tx>
                <c:rich>
                  <a:bodyPr/>
                  <a:lstStyle/>
                  <a:p>
                    <a:r>
                      <a:rPr lang="en-US"/>
                      <a:t>64,1%</a:t>
                    </a:r>
                  </a:p>
                </c:rich>
              </c:tx>
              <c:dLblPos val="ct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0651-4E8B-A48F-1D58463D9930}"/>
                </c:ext>
                <c:ext xmlns:c15="http://schemas.microsoft.com/office/drawing/2012/chart" uri="{CE6537A1-D6FC-4f65-9D91-7224C49458BB}">
                  <c15:layout/>
                </c:ext>
              </c:extLst>
            </c:dLbl>
            <c:dLbl>
              <c:idx val="3"/>
              <c:layout/>
              <c:tx>
                <c:rich>
                  <a:bodyPr/>
                  <a:lstStyle/>
                  <a:p>
                    <a:r>
                      <a:rPr lang="en-US"/>
                      <a:t>8,6%</a:t>
                    </a:r>
                  </a:p>
                </c:rich>
              </c:tx>
              <c:dLblPos val="ct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7-0651-4E8B-A48F-1D58463D9930}"/>
                </c:ext>
                <c:ext xmlns:c15="http://schemas.microsoft.com/office/drawing/2012/chart" uri="{CE6537A1-D6FC-4f65-9D91-7224C49458BB}">
                  <c15:layout/>
                </c:ext>
              </c:extLst>
            </c:dLbl>
            <c:spPr>
              <a:noFill/>
              <a:ln>
                <a:noFill/>
              </a:ln>
              <a:effectLst>
                <a:outerShdw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bg-BG"/>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Лист1!$A$2:$A$5</c:f>
              <c:strCache>
                <c:ptCount val="4"/>
                <c:pt idx="0">
                  <c:v>I throw them in a container designed for that</c:v>
                </c:pt>
                <c:pt idx="1">
                  <c:v>I throw them in the trash</c:v>
                </c:pt>
                <c:pt idx="2">
                  <c:v>I give them to a person in need</c:v>
                </c:pt>
                <c:pt idx="3">
                  <c:v>I leave them in a second-hand clothes depot</c:v>
                </c:pt>
              </c:strCache>
            </c:strRef>
          </c:cat>
          <c:val>
            <c:numRef>
              <c:f>Лист1!$B$2:$B$5</c:f>
              <c:numCache>
                <c:formatCode>General</c:formatCode>
                <c:ptCount val="4"/>
                <c:pt idx="0">
                  <c:v>175</c:v>
                </c:pt>
                <c:pt idx="1">
                  <c:v>106</c:v>
                </c:pt>
                <c:pt idx="2">
                  <c:v>662</c:v>
                </c:pt>
                <c:pt idx="3">
                  <c:v>92</c:v>
                </c:pt>
              </c:numCache>
            </c:numRef>
          </c:val>
          <c:extLst xmlns:c16r2="http://schemas.microsoft.com/office/drawing/2015/06/chart">
            <c:ext xmlns:c16="http://schemas.microsoft.com/office/drawing/2014/chart" uri="{C3380CC4-5D6E-409C-BE32-E72D297353CC}">
              <c16:uniqueId val="{00000008-0651-4E8B-A48F-1D58463D9930}"/>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59195669321967637"/>
          <c:y val="0.12642932764268389"/>
          <c:w val="0.38549376485174591"/>
          <c:h val="0.85247267791300074"/>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baseline="0">
                <a:solidFill>
                  <a:srgbClr val="595959"/>
                </a:solidFill>
                <a:latin typeface="Times New Roman" panose="02020603050405020304" pitchFamily="18" charset="0"/>
                <a:ea typeface="+mn-ea"/>
                <a:cs typeface="Times New Roman" panose="02020603050405020304" pitchFamily="18" charset="0"/>
              </a:defRPr>
            </a:pPr>
            <a:r>
              <a:rPr lang="en-US" sz="1600" dirty="0" smtClean="0">
                <a:solidFill>
                  <a:srgbClr val="595959"/>
                </a:solidFill>
                <a:effectLst/>
                <a:latin typeface="Times New Roman" panose="02020603050405020304" pitchFamily="18" charset="0"/>
                <a:cs typeface="Times New Roman" panose="02020603050405020304" pitchFamily="18" charset="0"/>
              </a:rPr>
              <a:t>Fig. 8 Have </a:t>
            </a:r>
            <a:r>
              <a:rPr lang="en-US" sz="1600" dirty="0">
                <a:solidFill>
                  <a:srgbClr val="595959"/>
                </a:solidFill>
                <a:effectLst/>
                <a:latin typeface="Times New Roman" panose="02020603050405020304" pitchFamily="18" charset="0"/>
                <a:cs typeface="Times New Roman" panose="02020603050405020304" pitchFamily="18" charset="0"/>
              </a:rPr>
              <a:t>you participated in volunteer activities</a:t>
            </a:r>
            <a:r>
              <a:rPr lang="bg-BG" sz="1600" dirty="0">
                <a:solidFill>
                  <a:srgbClr val="595959"/>
                </a:solidFill>
                <a:effectLst/>
                <a:latin typeface="Times New Roman" panose="02020603050405020304" pitchFamily="18" charset="0"/>
                <a:cs typeface="Times New Roman" panose="02020603050405020304" pitchFamily="18" charset="0"/>
              </a:rPr>
              <a:t>?</a:t>
            </a:r>
          </a:p>
        </c:rich>
      </c:tx>
      <c:layout/>
      <c:overlay val="0"/>
      <c:spPr>
        <a:noFill/>
        <a:ln>
          <a:noFill/>
        </a:ln>
        <a:effectLst/>
      </c:sp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Продажби</c:v>
                </c:pt>
              </c:strCache>
            </c:strRef>
          </c:tx>
          <c:dPt>
            <c:idx val="0"/>
            <c:bubble3D val="0"/>
            <c:spPr>
              <a:solidFill>
                <a:srgbClr val="548235"/>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F55D-458F-BDC9-D7C5ABD6179B}"/>
              </c:ext>
            </c:extLst>
          </c:dPt>
          <c:dPt>
            <c:idx val="1"/>
            <c:bubble3D val="0"/>
            <c:spPr>
              <a:solidFill>
                <a:srgbClr val="FDE22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F55D-458F-BDC9-D7C5ABD6179B}"/>
              </c:ext>
            </c:extLst>
          </c:dPt>
          <c:dPt>
            <c:idx val="2"/>
            <c:bubble3D val="0"/>
            <c:spPr>
              <a:solidFill>
                <a:srgbClr val="4FA32A"/>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F55D-458F-BDC9-D7C5ABD6179B}"/>
              </c:ext>
            </c:extLst>
          </c:dPt>
          <c:dLbls>
            <c:dLbl>
              <c:idx val="0"/>
              <c:layout/>
              <c:tx>
                <c:rich>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r>
                      <a:rPr lang="en-US" sz="1600" dirty="0" smtClean="0"/>
                      <a:t>51,5%</a:t>
                    </a:r>
                    <a:endParaRPr lang="en-US" sz="1600" dirty="0"/>
                  </a:p>
                </c:rich>
              </c:tx>
              <c:spPr>
                <a:noFill/>
                <a:ln>
                  <a:noFill/>
                </a:ln>
                <a:effectLst/>
              </c:spPr>
              <c:dLblPos val="ct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F55D-458F-BDC9-D7C5ABD6179B}"/>
                </c:ext>
                <c:ext xmlns:c15="http://schemas.microsoft.com/office/drawing/2012/chart" uri="{CE6537A1-D6FC-4f65-9D91-7224C49458BB}">
                  <c15:layout/>
                </c:ext>
              </c:extLst>
            </c:dLbl>
            <c:dLbl>
              <c:idx val="1"/>
              <c:layout/>
              <c:tx>
                <c:rich>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r>
                      <a:rPr lang="en-US" sz="1600"/>
                      <a:t>19,4%</a:t>
                    </a:r>
                  </a:p>
                </c:rich>
              </c:tx>
              <c:spPr>
                <a:noFill/>
                <a:ln>
                  <a:noFill/>
                </a:ln>
                <a:effectLst/>
              </c:spPr>
              <c:dLblPos val="ct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F55D-458F-BDC9-D7C5ABD6179B}"/>
                </c:ext>
                <c:ext xmlns:c15="http://schemas.microsoft.com/office/drawing/2012/chart" uri="{CE6537A1-D6FC-4f65-9D91-7224C49458BB}">
                  <c15:layout/>
                </c:ext>
              </c:extLst>
            </c:dLbl>
            <c:dLbl>
              <c:idx val="2"/>
              <c:layout/>
              <c:tx>
                <c:rich>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r>
                      <a:rPr lang="en-US" sz="1600"/>
                      <a:t>29,1%</a:t>
                    </a:r>
                  </a:p>
                </c:rich>
              </c:tx>
              <c:spPr>
                <a:noFill/>
                <a:ln>
                  <a:noFill/>
                </a:ln>
                <a:effectLst/>
              </c:spPr>
              <c:dLblPos val="ct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F55D-458F-BDC9-D7C5ABD6179B}"/>
                </c:ext>
                <c:ext xmlns:c15="http://schemas.microsoft.com/office/drawing/2012/chart" uri="{CE6537A1-D6FC-4f65-9D91-7224C49458BB}">
                  <c15:layout/>
                </c:ext>
              </c:extLst>
            </c:dLbl>
            <c:spPr>
              <a:noFill/>
              <a:ln>
                <a:noFill/>
              </a:ln>
              <a:effectLst>
                <a:outerShdw blurRad="254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bg-BG"/>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Лист1!$A$2:$A$4</c:f>
              <c:strCache>
                <c:ptCount val="3"/>
                <c:pt idx="0">
                  <c:v>Yes</c:v>
                </c:pt>
                <c:pt idx="1">
                  <c:v>No</c:v>
                </c:pt>
                <c:pt idx="2">
                  <c:v>No, but I'd like to.</c:v>
                </c:pt>
              </c:strCache>
            </c:strRef>
          </c:cat>
          <c:val>
            <c:numRef>
              <c:f>Лист1!$B$2:$B$4</c:f>
              <c:numCache>
                <c:formatCode>General</c:formatCode>
                <c:ptCount val="3"/>
                <c:pt idx="0">
                  <c:v>532</c:v>
                </c:pt>
                <c:pt idx="1">
                  <c:v>200</c:v>
                </c:pt>
                <c:pt idx="2">
                  <c:v>300</c:v>
                </c:pt>
              </c:numCache>
            </c:numRef>
          </c:val>
          <c:extLst xmlns:c16r2="http://schemas.microsoft.com/office/drawing/2015/06/chart">
            <c:ext xmlns:c16="http://schemas.microsoft.com/office/drawing/2014/chart" uri="{C3380CC4-5D6E-409C-BE32-E72D297353CC}">
              <c16:uniqueId val="{00000006-F55D-458F-BDC9-D7C5ABD6179B}"/>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66310404256530009"/>
          <c:y val="0.25465929627434314"/>
          <c:w val="0.2980612368841507"/>
          <c:h val="0.5324438138351775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smtClean="0">
                <a:latin typeface="Times New Roman" panose="02020603050405020304" pitchFamily="18" charset="0"/>
                <a:cs typeface="Times New Roman" panose="02020603050405020304" pitchFamily="18" charset="0"/>
              </a:rPr>
              <a:t>Fig. 11 Would</a:t>
            </a:r>
            <a:r>
              <a:rPr lang="en-US" sz="1600" b="1" baseline="0" dirty="0" smtClean="0">
                <a:latin typeface="Times New Roman" panose="02020603050405020304" pitchFamily="18" charset="0"/>
                <a:cs typeface="Times New Roman" panose="02020603050405020304" pitchFamily="18" charset="0"/>
              </a:rPr>
              <a:t> you describe </a:t>
            </a:r>
            <a:r>
              <a:rPr lang="en-US" sz="1600" b="1" dirty="0" smtClean="0">
                <a:latin typeface="Times New Roman" panose="02020603050405020304" pitchFamily="18" charset="0"/>
                <a:cs typeface="Times New Roman" panose="02020603050405020304" pitchFamily="18" charset="0"/>
              </a:rPr>
              <a:t>yourself </a:t>
            </a:r>
            <a:r>
              <a:rPr lang="en-US" sz="1600" b="1" dirty="0">
                <a:latin typeface="Times New Roman" panose="02020603050405020304" pitchFamily="18" charset="0"/>
                <a:cs typeface="Times New Roman" panose="02020603050405020304" pitchFamily="18" charset="0"/>
              </a:rPr>
              <a:t>as a socially responsible person? </a:t>
            </a:r>
          </a:p>
        </c:rich>
      </c:tx>
      <c:layout>
        <c:manualLayout>
          <c:xMode val="edge"/>
          <c:yMode val="edge"/>
          <c:x val="0.1556613937837632"/>
          <c:y val="1.6834592834826134E-2"/>
        </c:manualLayout>
      </c:layout>
      <c:overlay val="0"/>
      <c:spPr>
        <a:noFill/>
        <a:ln>
          <a:noFill/>
        </a:ln>
        <a:effectLst/>
      </c:sp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28934741429932964"/>
          <c:w val="0.78537287038857984"/>
          <c:h val="0.48445716391458626"/>
        </c:manualLayout>
      </c:layout>
      <c:pie3DChart>
        <c:varyColors val="1"/>
        <c:ser>
          <c:idx val="0"/>
          <c:order val="0"/>
          <c:tx>
            <c:strRef>
              <c:f>Лист1!$B$1</c:f>
              <c:strCache>
                <c:ptCount val="1"/>
                <c:pt idx="0">
                  <c:v>Do you define yourself as a socially responcible person? </c:v>
                </c:pt>
              </c:strCache>
            </c:strRef>
          </c:tx>
          <c:dPt>
            <c:idx val="0"/>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FAF3-4DA1-81A4-4D4FC265101B}"/>
              </c:ext>
            </c:extLst>
          </c:dPt>
          <c:dPt>
            <c:idx val="1"/>
            <c:bubble3D val="0"/>
            <c:spPr>
              <a:solidFill>
                <a:srgbClr val="A9D3CF"/>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FAF3-4DA1-81A4-4D4FC265101B}"/>
              </c:ext>
            </c:extLst>
          </c:dPt>
          <c:dPt>
            <c:idx val="2"/>
            <c:bubble3D val="0"/>
            <c:spPr>
              <a:solidFill>
                <a:srgbClr val="F29DC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FAF3-4DA1-81A4-4D4FC265101B}"/>
              </c:ext>
            </c:extLst>
          </c:dPt>
          <c:dPt>
            <c:idx val="3"/>
            <c:bubble3D val="0"/>
            <c:spPr>
              <a:solidFill>
                <a:srgbClr val="FDE22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FAF3-4DA1-81A4-4D4FC265101B}"/>
              </c:ext>
            </c:extLst>
          </c:dPt>
          <c:dLbls>
            <c:dLbl>
              <c:idx val="0"/>
              <c:layout>
                <c:manualLayout>
                  <c:x val="-0.15868096690325792"/>
                  <c:y val="-0.2617055430879415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FAF3-4DA1-81A4-4D4FC265101B}"/>
                </c:ext>
                <c:ext xmlns:c15="http://schemas.microsoft.com/office/drawing/2012/chart" uri="{CE6537A1-D6FC-4f65-9D91-7224C49458BB}">
                  <c15:layout/>
                </c:ext>
              </c:extLst>
            </c:dLbl>
            <c:dLbl>
              <c:idx val="1"/>
              <c:layout>
                <c:manualLayout>
                  <c:x val="-1.6596203687410979E-2"/>
                  <c:y val="-4.1495998175128189E-2"/>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FAF3-4DA1-81A4-4D4FC265101B}"/>
                </c:ext>
                <c:ext xmlns:c15="http://schemas.microsoft.com/office/drawing/2012/chart" uri="{CE6537A1-D6FC-4f65-9D91-7224C49458BB}">
                  <c15:layout/>
                </c:ext>
              </c:extLst>
            </c:dLbl>
            <c:dLbl>
              <c:idx val="2"/>
              <c:layout>
                <c:manualLayout>
                  <c:x val="2.2904781037821037E-2"/>
                  <c:y val="-4.9783524642121615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FAF3-4DA1-81A4-4D4FC265101B}"/>
                </c:ext>
                <c:ext xmlns:c15="http://schemas.microsoft.com/office/drawing/2012/chart" uri="{CE6537A1-D6FC-4f65-9D91-7224C49458BB}">
                  <c15:layout>
                    <c:manualLayout>
                      <c:w val="9.8590144467142732E-2"/>
                      <c:h val="0.10135511844527896"/>
                    </c:manualLayout>
                  </c15:layout>
                </c:ext>
              </c:extLst>
            </c:dLbl>
            <c:dLbl>
              <c:idx val="3"/>
              <c:layout>
                <c:manualLayout>
                  <c:x val="8.3851258970973896E-2"/>
                  <c:y val="-1.7116231441351236E-2"/>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7-FAF3-4DA1-81A4-4D4FC265101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bg-BG"/>
              </a:p>
            </c:txPr>
            <c:showLegendKey val="0"/>
            <c:showVal val="0"/>
            <c:showCatName val="0"/>
            <c:showSerName val="0"/>
            <c:showPercent val="1"/>
            <c:showBubbleSize val="0"/>
            <c:showLeaderLines val="1"/>
            <c:leaderLines>
              <c:spPr>
                <a:ln w="2857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Лист1!$A$2:$A$5</c:f>
              <c:strCache>
                <c:ptCount val="4"/>
                <c:pt idx="0">
                  <c:v>Yes</c:v>
                </c:pt>
                <c:pt idx="1">
                  <c:v>No</c:v>
                </c:pt>
                <c:pt idx="2">
                  <c:v>50/50</c:v>
                </c:pt>
                <c:pt idx="3">
                  <c:v>Don't know</c:v>
                </c:pt>
              </c:strCache>
            </c:strRef>
          </c:cat>
          <c:val>
            <c:numRef>
              <c:f>Лист1!$B$2:$B$5</c:f>
              <c:numCache>
                <c:formatCode>General</c:formatCode>
                <c:ptCount val="4"/>
                <c:pt idx="0">
                  <c:v>832</c:v>
                </c:pt>
                <c:pt idx="1">
                  <c:v>82</c:v>
                </c:pt>
                <c:pt idx="2">
                  <c:v>32</c:v>
                </c:pt>
                <c:pt idx="3">
                  <c:v>86</c:v>
                </c:pt>
              </c:numCache>
            </c:numRef>
          </c:val>
          <c:extLst xmlns:c16r2="http://schemas.microsoft.com/office/drawing/2015/06/chart">
            <c:ext xmlns:c16="http://schemas.microsoft.com/office/drawing/2014/chart" uri="{C3380CC4-5D6E-409C-BE32-E72D297353CC}">
              <c16:uniqueId val="{00000008-FAF3-4DA1-81A4-4D4FC265101B}"/>
            </c:ext>
          </c:extLst>
        </c:ser>
        <c:dLbls>
          <c:showLegendKey val="0"/>
          <c:showVal val="0"/>
          <c:showCatName val="0"/>
          <c:showSerName val="0"/>
          <c:showPercent val="1"/>
          <c:showBubbleSize val="0"/>
          <c:showLeaderLines val="1"/>
        </c:dLbls>
      </c:pie3DChart>
      <c:spPr>
        <a:noFill/>
        <a:ln>
          <a:noFill/>
        </a:ln>
        <a:effectLst/>
      </c:spPr>
    </c:plotArea>
    <c:legend>
      <c:legendPos val="t"/>
      <c:layout>
        <c:manualLayout>
          <c:xMode val="edge"/>
          <c:yMode val="edge"/>
          <c:x val="0.65756796005680007"/>
          <c:y val="0.18537004456078696"/>
          <c:w val="0.2410629010297036"/>
          <c:h val="0.6553778550813752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bg-BG"/>
        </a:p>
      </c:txPr>
    </c:legend>
    <c:plotVisOnly val="1"/>
    <c:dispBlanksAs val="gap"/>
    <c:showDLblsOverMax val="0"/>
  </c:chart>
  <c:spPr>
    <a:noFill/>
    <a:ln w="9525" cap="flat" cmpd="sng" algn="ctr">
      <a:noFill/>
      <a:round/>
    </a:ln>
    <a:effectLst/>
  </c:spPr>
  <c:txPr>
    <a:bodyPr/>
    <a:lstStyle/>
    <a:p>
      <a:pPr>
        <a:defRPr/>
      </a:pPr>
      <a:endParaRPr lang="bg-BG"/>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3476208"/>
            <a:ext cx="25733931" cy="7394928"/>
          </a:xfrm>
        </p:spPr>
        <p:txBody>
          <a:bodyPr anchor="b"/>
          <a:lstStyle>
            <a:lvl1pPr algn="ctr">
              <a:defRPr sz="18583"/>
            </a:lvl1pPr>
          </a:lstStyle>
          <a:p>
            <a:r>
              <a:rPr lang="en-US" smtClean="0"/>
              <a:t>Click to edit Master title style</a:t>
            </a:r>
            <a:endParaRPr lang="en-US" dirty="0"/>
          </a:p>
        </p:txBody>
      </p:sp>
      <p:sp>
        <p:nvSpPr>
          <p:cNvPr id="3" name="Subtitle 2"/>
          <p:cNvSpPr>
            <a:spLocks noGrp="1"/>
          </p:cNvSpPr>
          <p:nvPr>
            <p:ph type="subTitle" idx="1"/>
          </p:nvPr>
        </p:nvSpPr>
        <p:spPr>
          <a:xfrm>
            <a:off x="3784402" y="11156312"/>
            <a:ext cx="22706410" cy="5128263"/>
          </a:xfrm>
        </p:spPr>
        <p:txBody>
          <a:bodyPr/>
          <a:lstStyle>
            <a:lvl1pPr marL="0" indent="0" algn="ctr">
              <a:buNone/>
              <a:defRPr sz="7433"/>
            </a:lvl1pPr>
            <a:lvl2pPr marL="1416040" indent="0" algn="ctr">
              <a:buNone/>
              <a:defRPr sz="6194"/>
            </a:lvl2pPr>
            <a:lvl3pPr marL="2832080" indent="0" algn="ctr">
              <a:buNone/>
              <a:defRPr sz="5575"/>
            </a:lvl3pPr>
            <a:lvl4pPr marL="4248120" indent="0" algn="ctr">
              <a:buNone/>
              <a:defRPr sz="4956"/>
            </a:lvl4pPr>
            <a:lvl5pPr marL="5664159" indent="0" algn="ctr">
              <a:buNone/>
              <a:defRPr sz="4956"/>
            </a:lvl5pPr>
            <a:lvl6pPr marL="7080199" indent="0" algn="ctr">
              <a:buNone/>
              <a:defRPr sz="4956"/>
            </a:lvl6pPr>
            <a:lvl7pPr marL="8496239" indent="0" algn="ctr">
              <a:buNone/>
              <a:defRPr sz="4956"/>
            </a:lvl7pPr>
            <a:lvl8pPr marL="9912279" indent="0" algn="ctr">
              <a:buNone/>
              <a:defRPr sz="4956"/>
            </a:lvl8pPr>
            <a:lvl9pPr marL="11328319" indent="0" algn="ctr">
              <a:buNone/>
              <a:defRPr sz="495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407CA2-29C0-43E7-A942-60379FE6146E}" type="datetimeFigureOut">
              <a:rPr lang="bg-BG" smtClean="0"/>
              <a:t>17.1.2021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2826639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407CA2-29C0-43E7-A942-60379FE6146E}" type="datetimeFigureOut">
              <a:rPr lang="bg-BG" smtClean="0"/>
              <a:t>17.1.2021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384616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1130873"/>
            <a:ext cx="6528093" cy="1800055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1130873"/>
            <a:ext cx="19205838" cy="1800055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407CA2-29C0-43E7-A942-60379FE6146E}" type="datetimeFigureOut">
              <a:rPr lang="bg-BG" smtClean="0"/>
              <a:t>17.1.2021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365650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03697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407CA2-29C0-43E7-A942-60379FE6146E}" type="datetimeFigureOut">
              <a:rPr lang="bg-BG" smtClean="0"/>
              <a:t>17.1.2021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273916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5295443"/>
            <a:ext cx="26112371" cy="8835560"/>
          </a:xfrm>
        </p:spPr>
        <p:txBody>
          <a:bodyPr anchor="b"/>
          <a:lstStyle>
            <a:lvl1pPr>
              <a:defRPr sz="18583"/>
            </a:lvl1pPr>
          </a:lstStyle>
          <a:p>
            <a:r>
              <a:rPr lang="en-US" smtClean="0"/>
              <a:t>Click to edit Master title style</a:t>
            </a:r>
            <a:endParaRPr lang="en-US" dirty="0"/>
          </a:p>
        </p:txBody>
      </p:sp>
      <p:sp>
        <p:nvSpPr>
          <p:cNvPr id="3" name="Text Placeholder 2"/>
          <p:cNvSpPr>
            <a:spLocks noGrp="1"/>
          </p:cNvSpPr>
          <p:nvPr>
            <p:ph type="body" idx="1"/>
          </p:nvPr>
        </p:nvSpPr>
        <p:spPr>
          <a:xfrm>
            <a:off x="2065654" y="14214591"/>
            <a:ext cx="26112371" cy="4646413"/>
          </a:xfrm>
        </p:spPr>
        <p:txBody>
          <a:bodyPr/>
          <a:lstStyle>
            <a:lvl1pPr marL="0" indent="0">
              <a:buNone/>
              <a:defRPr sz="7433">
                <a:solidFill>
                  <a:schemeClr val="tx1"/>
                </a:solidFill>
              </a:defRPr>
            </a:lvl1pPr>
            <a:lvl2pPr marL="1416040" indent="0">
              <a:buNone/>
              <a:defRPr sz="6194">
                <a:solidFill>
                  <a:schemeClr val="tx1">
                    <a:tint val="75000"/>
                  </a:schemeClr>
                </a:solidFill>
              </a:defRPr>
            </a:lvl2pPr>
            <a:lvl3pPr marL="2832080" indent="0">
              <a:buNone/>
              <a:defRPr sz="5575">
                <a:solidFill>
                  <a:schemeClr val="tx1">
                    <a:tint val="75000"/>
                  </a:schemeClr>
                </a:solidFill>
              </a:defRPr>
            </a:lvl3pPr>
            <a:lvl4pPr marL="4248120" indent="0">
              <a:buNone/>
              <a:defRPr sz="4956">
                <a:solidFill>
                  <a:schemeClr val="tx1">
                    <a:tint val="75000"/>
                  </a:schemeClr>
                </a:solidFill>
              </a:defRPr>
            </a:lvl4pPr>
            <a:lvl5pPr marL="5664159" indent="0">
              <a:buNone/>
              <a:defRPr sz="4956">
                <a:solidFill>
                  <a:schemeClr val="tx1">
                    <a:tint val="75000"/>
                  </a:schemeClr>
                </a:solidFill>
              </a:defRPr>
            </a:lvl5pPr>
            <a:lvl6pPr marL="7080199" indent="0">
              <a:buNone/>
              <a:defRPr sz="4956">
                <a:solidFill>
                  <a:schemeClr val="tx1">
                    <a:tint val="75000"/>
                  </a:schemeClr>
                </a:solidFill>
              </a:defRPr>
            </a:lvl6pPr>
            <a:lvl7pPr marL="8496239" indent="0">
              <a:buNone/>
              <a:defRPr sz="4956">
                <a:solidFill>
                  <a:schemeClr val="tx1">
                    <a:tint val="75000"/>
                  </a:schemeClr>
                </a:solidFill>
              </a:defRPr>
            </a:lvl7pPr>
            <a:lvl8pPr marL="9912279" indent="0">
              <a:buNone/>
              <a:defRPr sz="4956">
                <a:solidFill>
                  <a:schemeClr val="tx1">
                    <a:tint val="75000"/>
                  </a:schemeClr>
                </a:solidFill>
              </a:defRPr>
            </a:lvl8pPr>
            <a:lvl9pPr marL="11328319" indent="0">
              <a:buNone/>
              <a:defRPr sz="495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407CA2-29C0-43E7-A942-60379FE6146E}" type="datetimeFigureOut">
              <a:rPr lang="bg-BG" smtClean="0"/>
              <a:t>17.1.2021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2681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5654366"/>
            <a:ext cx="12866966" cy="134770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5654366"/>
            <a:ext cx="12866966" cy="134770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407CA2-29C0-43E7-A942-60379FE6146E}" type="datetimeFigureOut">
              <a:rPr lang="bg-BG" smtClean="0"/>
              <a:t>17.1.2021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292175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130878"/>
            <a:ext cx="26112371" cy="410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5206935"/>
            <a:ext cx="12807832" cy="2551839"/>
          </a:xfrm>
        </p:spPr>
        <p:txBody>
          <a:bodyPr anchor="b"/>
          <a:lstStyle>
            <a:lvl1pPr marL="0" indent="0">
              <a:buNone/>
              <a:defRPr sz="7433" b="1"/>
            </a:lvl1pPr>
            <a:lvl2pPr marL="1416040" indent="0">
              <a:buNone/>
              <a:defRPr sz="6194" b="1"/>
            </a:lvl2pPr>
            <a:lvl3pPr marL="2832080" indent="0">
              <a:buNone/>
              <a:defRPr sz="5575" b="1"/>
            </a:lvl3pPr>
            <a:lvl4pPr marL="4248120" indent="0">
              <a:buNone/>
              <a:defRPr sz="4956" b="1"/>
            </a:lvl4pPr>
            <a:lvl5pPr marL="5664159" indent="0">
              <a:buNone/>
              <a:defRPr sz="4956" b="1"/>
            </a:lvl5pPr>
            <a:lvl6pPr marL="7080199" indent="0">
              <a:buNone/>
              <a:defRPr sz="4956" b="1"/>
            </a:lvl6pPr>
            <a:lvl7pPr marL="8496239" indent="0">
              <a:buNone/>
              <a:defRPr sz="4956" b="1"/>
            </a:lvl7pPr>
            <a:lvl8pPr marL="9912279" indent="0">
              <a:buNone/>
              <a:defRPr sz="4956" b="1"/>
            </a:lvl8pPr>
            <a:lvl9pPr marL="11328319" indent="0">
              <a:buNone/>
              <a:defRPr sz="4956" b="1"/>
            </a:lvl9pPr>
          </a:lstStyle>
          <a:p>
            <a:pPr lvl="0"/>
            <a:r>
              <a:rPr lang="en-US" smtClean="0"/>
              <a:t>Edit Master text styles</a:t>
            </a:r>
          </a:p>
        </p:txBody>
      </p:sp>
      <p:sp>
        <p:nvSpPr>
          <p:cNvPr id="4" name="Content Placeholder 3"/>
          <p:cNvSpPr>
            <a:spLocks noGrp="1"/>
          </p:cNvSpPr>
          <p:nvPr>
            <p:ph sz="half" idx="2"/>
          </p:nvPr>
        </p:nvSpPr>
        <p:spPr>
          <a:xfrm>
            <a:off x="2085368" y="7758774"/>
            <a:ext cx="12807832" cy="114119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5206935"/>
            <a:ext cx="12870909" cy="2551839"/>
          </a:xfrm>
        </p:spPr>
        <p:txBody>
          <a:bodyPr anchor="b"/>
          <a:lstStyle>
            <a:lvl1pPr marL="0" indent="0">
              <a:buNone/>
              <a:defRPr sz="7433" b="1"/>
            </a:lvl1pPr>
            <a:lvl2pPr marL="1416040" indent="0">
              <a:buNone/>
              <a:defRPr sz="6194" b="1"/>
            </a:lvl2pPr>
            <a:lvl3pPr marL="2832080" indent="0">
              <a:buNone/>
              <a:defRPr sz="5575" b="1"/>
            </a:lvl3pPr>
            <a:lvl4pPr marL="4248120" indent="0">
              <a:buNone/>
              <a:defRPr sz="4956" b="1"/>
            </a:lvl4pPr>
            <a:lvl5pPr marL="5664159" indent="0">
              <a:buNone/>
              <a:defRPr sz="4956" b="1"/>
            </a:lvl5pPr>
            <a:lvl6pPr marL="7080199" indent="0">
              <a:buNone/>
              <a:defRPr sz="4956" b="1"/>
            </a:lvl6pPr>
            <a:lvl7pPr marL="8496239" indent="0">
              <a:buNone/>
              <a:defRPr sz="4956" b="1"/>
            </a:lvl7pPr>
            <a:lvl8pPr marL="9912279" indent="0">
              <a:buNone/>
              <a:defRPr sz="4956" b="1"/>
            </a:lvl8pPr>
            <a:lvl9pPr marL="11328319" indent="0">
              <a:buNone/>
              <a:defRPr sz="4956" b="1"/>
            </a:lvl9pPr>
          </a:lstStyle>
          <a:p>
            <a:pPr lvl="0"/>
            <a:r>
              <a:rPr lang="en-US" smtClean="0"/>
              <a:t>Edit Master text styles</a:t>
            </a:r>
          </a:p>
        </p:txBody>
      </p:sp>
      <p:sp>
        <p:nvSpPr>
          <p:cNvPr id="6" name="Content Placeholder 5"/>
          <p:cNvSpPr>
            <a:spLocks noGrp="1"/>
          </p:cNvSpPr>
          <p:nvPr>
            <p:ph sz="quarter" idx="4"/>
          </p:nvPr>
        </p:nvSpPr>
        <p:spPr>
          <a:xfrm>
            <a:off x="15326828" y="7758774"/>
            <a:ext cx="12870909" cy="114119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407CA2-29C0-43E7-A942-60379FE6146E}" type="datetimeFigureOut">
              <a:rPr lang="bg-BG" smtClean="0"/>
              <a:t>17.1.2021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181248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407CA2-29C0-43E7-A942-60379FE6146E}" type="datetimeFigureOut">
              <a:rPr lang="bg-BG" smtClean="0"/>
              <a:t>17.1.2021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295198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07CA2-29C0-43E7-A942-60379FE6146E}" type="datetimeFigureOut">
              <a:rPr lang="bg-BG" smtClean="0"/>
              <a:t>17.1.2021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1810705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16050"/>
            <a:ext cx="9764544" cy="4956175"/>
          </a:xfrm>
        </p:spPr>
        <p:txBody>
          <a:bodyPr anchor="b"/>
          <a:lstStyle>
            <a:lvl1pPr>
              <a:defRPr sz="9911"/>
            </a:lvl1pPr>
          </a:lstStyle>
          <a:p>
            <a:r>
              <a:rPr lang="en-US" smtClean="0"/>
              <a:t>Click to edit Master title style</a:t>
            </a:r>
            <a:endParaRPr lang="en-US" dirty="0"/>
          </a:p>
        </p:txBody>
      </p:sp>
      <p:sp>
        <p:nvSpPr>
          <p:cNvPr id="3" name="Content Placeholder 2"/>
          <p:cNvSpPr>
            <a:spLocks noGrp="1"/>
          </p:cNvSpPr>
          <p:nvPr>
            <p:ph idx="1"/>
          </p:nvPr>
        </p:nvSpPr>
        <p:spPr>
          <a:xfrm>
            <a:off x="12870909" y="3058279"/>
            <a:ext cx="15326827" cy="15094700"/>
          </a:xfrm>
        </p:spPr>
        <p:txBody>
          <a:bodyPr/>
          <a:lstStyle>
            <a:lvl1pPr>
              <a:defRPr sz="9911"/>
            </a:lvl1pPr>
            <a:lvl2pPr>
              <a:defRPr sz="8672"/>
            </a:lvl2pPr>
            <a:lvl3pPr>
              <a:defRPr sz="7433"/>
            </a:lvl3pPr>
            <a:lvl4pPr>
              <a:defRPr sz="6194"/>
            </a:lvl4pPr>
            <a:lvl5pPr>
              <a:defRPr sz="6194"/>
            </a:lvl5pPr>
            <a:lvl6pPr>
              <a:defRPr sz="6194"/>
            </a:lvl6pPr>
            <a:lvl7pPr>
              <a:defRPr sz="6194"/>
            </a:lvl7pPr>
            <a:lvl8pPr>
              <a:defRPr sz="6194"/>
            </a:lvl8pPr>
            <a:lvl9pPr>
              <a:defRPr sz="619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6372225"/>
            <a:ext cx="9764544" cy="11805335"/>
          </a:xfrm>
        </p:spPr>
        <p:txBody>
          <a:bodyPr/>
          <a:lstStyle>
            <a:lvl1pPr marL="0" indent="0">
              <a:buNone/>
              <a:defRPr sz="4956"/>
            </a:lvl1pPr>
            <a:lvl2pPr marL="1416040" indent="0">
              <a:buNone/>
              <a:defRPr sz="4336"/>
            </a:lvl2pPr>
            <a:lvl3pPr marL="2832080" indent="0">
              <a:buNone/>
              <a:defRPr sz="3717"/>
            </a:lvl3pPr>
            <a:lvl4pPr marL="4248120" indent="0">
              <a:buNone/>
              <a:defRPr sz="3097"/>
            </a:lvl4pPr>
            <a:lvl5pPr marL="5664159" indent="0">
              <a:buNone/>
              <a:defRPr sz="3097"/>
            </a:lvl5pPr>
            <a:lvl6pPr marL="7080199" indent="0">
              <a:buNone/>
              <a:defRPr sz="3097"/>
            </a:lvl6pPr>
            <a:lvl7pPr marL="8496239" indent="0">
              <a:buNone/>
              <a:defRPr sz="3097"/>
            </a:lvl7pPr>
            <a:lvl8pPr marL="9912279" indent="0">
              <a:buNone/>
              <a:defRPr sz="3097"/>
            </a:lvl8pPr>
            <a:lvl9pPr marL="11328319" indent="0">
              <a:buNone/>
              <a:defRPr sz="3097"/>
            </a:lvl9pPr>
          </a:lstStyle>
          <a:p>
            <a:pPr lvl="0"/>
            <a:r>
              <a:rPr lang="en-US" smtClean="0"/>
              <a:t>Edit Master text styles</a:t>
            </a:r>
          </a:p>
        </p:txBody>
      </p:sp>
      <p:sp>
        <p:nvSpPr>
          <p:cNvPr id="5" name="Date Placeholder 4"/>
          <p:cNvSpPr>
            <a:spLocks noGrp="1"/>
          </p:cNvSpPr>
          <p:nvPr>
            <p:ph type="dt" sz="half" idx="10"/>
          </p:nvPr>
        </p:nvSpPr>
        <p:spPr/>
        <p:txBody>
          <a:bodyPr/>
          <a:lstStyle/>
          <a:p>
            <a:fld id="{0F407CA2-29C0-43E7-A942-60379FE6146E}" type="datetimeFigureOut">
              <a:rPr lang="bg-BG" smtClean="0"/>
              <a:t>17.1.2021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211804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16050"/>
            <a:ext cx="9764544" cy="4956175"/>
          </a:xfrm>
        </p:spPr>
        <p:txBody>
          <a:bodyPr anchor="b"/>
          <a:lstStyle>
            <a:lvl1pPr>
              <a:defRPr sz="991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3058279"/>
            <a:ext cx="15326827" cy="15094700"/>
          </a:xfrm>
        </p:spPr>
        <p:txBody>
          <a:bodyPr anchor="t"/>
          <a:lstStyle>
            <a:lvl1pPr marL="0" indent="0">
              <a:buNone/>
              <a:defRPr sz="9911"/>
            </a:lvl1pPr>
            <a:lvl2pPr marL="1416040" indent="0">
              <a:buNone/>
              <a:defRPr sz="8672"/>
            </a:lvl2pPr>
            <a:lvl3pPr marL="2832080" indent="0">
              <a:buNone/>
              <a:defRPr sz="7433"/>
            </a:lvl3pPr>
            <a:lvl4pPr marL="4248120" indent="0">
              <a:buNone/>
              <a:defRPr sz="6194"/>
            </a:lvl4pPr>
            <a:lvl5pPr marL="5664159" indent="0">
              <a:buNone/>
              <a:defRPr sz="6194"/>
            </a:lvl5pPr>
            <a:lvl6pPr marL="7080199" indent="0">
              <a:buNone/>
              <a:defRPr sz="6194"/>
            </a:lvl6pPr>
            <a:lvl7pPr marL="8496239" indent="0">
              <a:buNone/>
              <a:defRPr sz="6194"/>
            </a:lvl7pPr>
            <a:lvl8pPr marL="9912279" indent="0">
              <a:buNone/>
              <a:defRPr sz="6194"/>
            </a:lvl8pPr>
            <a:lvl9pPr marL="11328319" indent="0">
              <a:buNone/>
              <a:defRPr sz="6194"/>
            </a:lvl9pPr>
          </a:lstStyle>
          <a:p>
            <a:r>
              <a:rPr lang="en-US" smtClean="0"/>
              <a:t>Click icon to add picture</a:t>
            </a:r>
            <a:endParaRPr lang="en-US" dirty="0"/>
          </a:p>
        </p:txBody>
      </p:sp>
      <p:sp>
        <p:nvSpPr>
          <p:cNvPr id="4" name="Text Placeholder 3"/>
          <p:cNvSpPr>
            <a:spLocks noGrp="1"/>
          </p:cNvSpPr>
          <p:nvPr>
            <p:ph type="body" sz="half" idx="2"/>
          </p:nvPr>
        </p:nvSpPr>
        <p:spPr>
          <a:xfrm>
            <a:off x="2085364" y="6372225"/>
            <a:ext cx="9764544" cy="11805335"/>
          </a:xfrm>
        </p:spPr>
        <p:txBody>
          <a:bodyPr/>
          <a:lstStyle>
            <a:lvl1pPr marL="0" indent="0">
              <a:buNone/>
              <a:defRPr sz="4956"/>
            </a:lvl1pPr>
            <a:lvl2pPr marL="1416040" indent="0">
              <a:buNone/>
              <a:defRPr sz="4336"/>
            </a:lvl2pPr>
            <a:lvl3pPr marL="2832080" indent="0">
              <a:buNone/>
              <a:defRPr sz="3717"/>
            </a:lvl3pPr>
            <a:lvl4pPr marL="4248120" indent="0">
              <a:buNone/>
              <a:defRPr sz="3097"/>
            </a:lvl4pPr>
            <a:lvl5pPr marL="5664159" indent="0">
              <a:buNone/>
              <a:defRPr sz="3097"/>
            </a:lvl5pPr>
            <a:lvl6pPr marL="7080199" indent="0">
              <a:buNone/>
              <a:defRPr sz="3097"/>
            </a:lvl6pPr>
            <a:lvl7pPr marL="8496239" indent="0">
              <a:buNone/>
              <a:defRPr sz="3097"/>
            </a:lvl7pPr>
            <a:lvl8pPr marL="9912279" indent="0">
              <a:buNone/>
              <a:defRPr sz="3097"/>
            </a:lvl8pPr>
            <a:lvl9pPr marL="11328319" indent="0">
              <a:buNone/>
              <a:defRPr sz="3097"/>
            </a:lvl9pPr>
          </a:lstStyle>
          <a:p>
            <a:pPr lvl="0"/>
            <a:r>
              <a:rPr lang="en-US" smtClean="0"/>
              <a:t>Edit Master text styles</a:t>
            </a:r>
          </a:p>
        </p:txBody>
      </p:sp>
      <p:sp>
        <p:nvSpPr>
          <p:cNvPr id="5" name="Date Placeholder 4"/>
          <p:cNvSpPr>
            <a:spLocks noGrp="1"/>
          </p:cNvSpPr>
          <p:nvPr>
            <p:ph type="dt" sz="half" idx="10"/>
          </p:nvPr>
        </p:nvSpPr>
        <p:spPr/>
        <p:txBody>
          <a:bodyPr/>
          <a:lstStyle/>
          <a:p>
            <a:fld id="{0F407CA2-29C0-43E7-A942-60379FE6146E}" type="datetimeFigureOut">
              <a:rPr lang="bg-BG" smtClean="0"/>
              <a:t>17.1.2021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1839B67-F1A8-41A8-9233-725BEF6B1BE8}" type="slidenum">
              <a:rPr lang="bg-BG" smtClean="0"/>
              <a:t>‹#›</a:t>
            </a:fld>
            <a:endParaRPr lang="bg-BG"/>
          </a:p>
        </p:txBody>
      </p:sp>
    </p:spTree>
    <p:extLst>
      <p:ext uri="{BB962C8B-B14F-4D97-AF65-F5344CB8AC3E}">
        <p14:creationId xmlns:p14="http://schemas.microsoft.com/office/powerpoint/2010/main" val="52743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1130878"/>
            <a:ext cx="26112371" cy="410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5654366"/>
            <a:ext cx="26112371" cy="1347706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19687033"/>
            <a:ext cx="6811923" cy="1130873"/>
          </a:xfrm>
          <a:prstGeom prst="rect">
            <a:avLst/>
          </a:prstGeom>
        </p:spPr>
        <p:txBody>
          <a:bodyPr vert="horz" lIns="91440" tIns="45720" rIns="91440" bIns="45720" rtlCol="0" anchor="ctr"/>
          <a:lstStyle>
            <a:lvl1pPr algn="l">
              <a:defRPr sz="3717">
                <a:solidFill>
                  <a:schemeClr val="tx1">
                    <a:tint val="75000"/>
                  </a:schemeClr>
                </a:solidFill>
              </a:defRPr>
            </a:lvl1pPr>
          </a:lstStyle>
          <a:p>
            <a:fld id="{0F407CA2-29C0-43E7-A942-60379FE6146E}" type="datetimeFigureOut">
              <a:rPr lang="bg-BG" smtClean="0"/>
              <a:t>17.1.2021 г.</a:t>
            </a:fld>
            <a:endParaRPr lang="bg-BG"/>
          </a:p>
        </p:txBody>
      </p:sp>
      <p:sp>
        <p:nvSpPr>
          <p:cNvPr id="5" name="Footer Placeholder 4"/>
          <p:cNvSpPr>
            <a:spLocks noGrp="1"/>
          </p:cNvSpPr>
          <p:nvPr>
            <p:ph type="ftr" sz="quarter" idx="3"/>
          </p:nvPr>
        </p:nvSpPr>
        <p:spPr>
          <a:xfrm>
            <a:off x="10028665" y="19687033"/>
            <a:ext cx="10217884" cy="1130873"/>
          </a:xfrm>
          <a:prstGeom prst="rect">
            <a:avLst/>
          </a:prstGeom>
        </p:spPr>
        <p:txBody>
          <a:bodyPr vert="horz" lIns="91440" tIns="45720" rIns="91440" bIns="45720" rtlCol="0" anchor="ctr"/>
          <a:lstStyle>
            <a:lvl1pPr algn="ctr">
              <a:defRPr sz="3717">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21381869" y="19687033"/>
            <a:ext cx="6811923" cy="1130873"/>
          </a:xfrm>
          <a:prstGeom prst="rect">
            <a:avLst/>
          </a:prstGeom>
        </p:spPr>
        <p:txBody>
          <a:bodyPr vert="horz" lIns="91440" tIns="45720" rIns="91440" bIns="45720" rtlCol="0" anchor="ctr"/>
          <a:lstStyle>
            <a:lvl1pPr algn="r">
              <a:defRPr sz="3717">
                <a:solidFill>
                  <a:schemeClr val="tx1">
                    <a:tint val="75000"/>
                  </a:schemeClr>
                </a:solidFill>
              </a:defRPr>
            </a:lvl1pPr>
          </a:lstStyle>
          <a:p>
            <a:fld id="{31839B67-F1A8-41A8-9233-725BEF6B1BE8}" type="slidenum">
              <a:rPr lang="bg-BG" smtClean="0"/>
              <a:t>‹#›</a:t>
            </a:fld>
            <a:endParaRPr lang="bg-BG"/>
          </a:p>
        </p:txBody>
      </p:sp>
    </p:spTree>
    <p:extLst>
      <p:ext uri="{BB962C8B-B14F-4D97-AF65-F5344CB8AC3E}">
        <p14:creationId xmlns:p14="http://schemas.microsoft.com/office/powerpoint/2010/main" val="2995185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2832080" rtl="0" eaLnBrk="1" latinLnBrk="0" hangingPunct="1">
        <a:lnSpc>
          <a:spcPct val="90000"/>
        </a:lnSpc>
        <a:spcBef>
          <a:spcPct val="0"/>
        </a:spcBef>
        <a:buNone/>
        <a:defRPr sz="13628" kern="1200">
          <a:solidFill>
            <a:schemeClr val="tx1"/>
          </a:solidFill>
          <a:latin typeface="+mj-lt"/>
          <a:ea typeface="+mj-ea"/>
          <a:cs typeface="+mj-cs"/>
        </a:defRPr>
      </a:lvl1pPr>
    </p:titleStyle>
    <p:bodyStyle>
      <a:lvl1pPr marL="708020" indent="-708020" algn="l" defTabSz="2832080" rtl="0" eaLnBrk="1" latinLnBrk="0" hangingPunct="1">
        <a:lnSpc>
          <a:spcPct val="90000"/>
        </a:lnSpc>
        <a:spcBef>
          <a:spcPts val="3097"/>
        </a:spcBef>
        <a:buFont typeface="Arial" panose="020B0604020202020204" pitchFamily="34" charset="0"/>
        <a:buChar char="•"/>
        <a:defRPr sz="8672" kern="1200">
          <a:solidFill>
            <a:schemeClr val="tx1"/>
          </a:solidFill>
          <a:latin typeface="+mn-lt"/>
          <a:ea typeface="+mn-ea"/>
          <a:cs typeface="+mn-cs"/>
        </a:defRPr>
      </a:lvl1pPr>
      <a:lvl2pPr marL="2124060" indent="-708020" algn="l" defTabSz="2832080" rtl="0" eaLnBrk="1" latinLnBrk="0" hangingPunct="1">
        <a:lnSpc>
          <a:spcPct val="90000"/>
        </a:lnSpc>
        <a:spcBef>
          <a:spcPts val="1549"/>
        </a:spcBef>
        <a:buFont typeface="Arial" panose="020B0604020202020204" pitchFamily="34" charset="0"/>
        <a:buChar char="•"/>
        <a:defRPr sz="7433" kern="1200">
          <a:solidFill>
            <a:schemeClr val="tx1"/>
          </a:solidFill>
          <a:latin typeface="+mn-lt"/>
          <a:ea typeface="+mn-ea"/>
          <a:cs typeface="+mn-cs"/>
        </a:defRPr>
      </a:lvl2pPr>
      <a:lvl3pPr marL="3540100" indent="-708020" algn="l" defTabSz="2832080" rtl="0" eaLnBrk="1" latinLnBrk="0" hangingPunct="1">
        <a:lnSpc>
          <a:spcPct val="90000"/>
        </a:lnSpc>
        <a:spcBef>
          <a:spcPts val="1549"/>
        </a:spcBef>
        <a:buFont typeface="Arial" panose="020B0604020202020204" pitchFamily="34" charset="0"/>
        <a:buChar char="•"/>
        <a:defRPr sz="6194" kern="1200">
          <a:solidFill>
            <a:schemeClr val="tx1"/>
          </a:solidFill>
          <a:latin typeface="+mn-lt"/>
          <a:ea typeface="+mn-ea"/>
          <a:cs typeface="+mn-cs"/>
        </a:defRPr>
      </a:lvl3pPr>
      <a:lvl4pPr marL="4956139" indent="-708020" algn="l" defTabSz="2832080" rtl="0" eaLnBrk="1" latinLnBrk="0" hangingPunct="1">
        <a:lnSpc>
          <a:spcPct val="90000"/>
        </a:lnSpc>
        <a:spcBef>
          <a:spcPts val="1549"/>
        </a:spcBef>
        <a:buFont typeface="Arial" panose="020B0604020202020204" pitchFamily="34" charset="0"/>
        <a:buChar char="•"/>
        <a:defRPr sz="5575" kern="1200">
          <a:solidFill>
            <a:schemeClr val="tx1"/>
          </a:solidFill>
          <a:latin typeface="+mn-lt"/>
          <a:ea typeface="+mn-ea"/>
          <a:cs typeface="+mn-cs"/>
        </a:defRPr>
      </a:lvl4pPr>
      <a:lvl5pPr marL="6372179" indent="-708020" algn="l" defTabSz="2832080" rtl="0" eaLnBrk="1" latinLnBrk="0" hangingPunct="1">
        <a:lnSpc>
          <a:spcPct val="90000"/>
        </a:lnSpc>
        <a:spcBef>
          <a:spcPts val="1549"/>
        </a:spcBef>
        <a:buFont typeface="Arial" panose="020B0604020202020204" pitchFamily="34" charset="0"/>
        <a:buChar char="•"/>
        <a:defRPr sz="5575" kern="1200">
          <a:solidFill>
            <a:schemeClr val="tx1"/>
          </a:solidFill>
          <a:latin typeface="+mn-lt"/>
          <a:ea typeface="+mn-ea"/>
          <a:cs typeface="+mn-cs"/>
        </a:defRPr>
      </a:lvl5pPr>
      <a:lvl6pPr marL="7788219" indent="-708020" algn="l" defTabSz="2832080" rtl="0" eaLnBrk="1" latinLnBrk="0" hangingPunct="1">
        <a:lnSpc>
          <a:spcPct val="90000"/>
        </a:lnSpc>
        <a:spcBef>
          <a:spcPts val="1549"/>
        </a:spcBef>
        <a:buFont typeface="Arial" panose="020B0604020202020204" pitchFamily="34" charset="0"/>
        <a:buChar char="•"/>
        <a:defRPr sz="5575" kern="1200">
          <a:solidFill>
            <a:schemeClr val="tx1"/>
          </a:solidFill>
          <a:latin typeface="+mn-lt"/>
          <a:ea typeface="+mn-ea"/>
          <a:cs typeface="+mn-cs"/>
        </a:defRPr>
      </a:lvl6pPr>
      <a:lvl7pPr marL="9204259" indent="-708020" algn="l" defTabSz="2832080" rtl="0" eaLnBrk="1" latinLnBrk="0" hangingPunct="1">
        <a:lnSpc>
          <a:spcPct val="90000"/>
        </a:lnSpc>
        <a:spcBef>
          <a:spcPts val="1549"/>
        </a:spcBef>
        <a:buFont typeface="Arial" panose="020B0604020202020204" pitchFamily="34" charset="0"/>
        <a:buChar char="•"/>
        <a:defRPr sz="5575" kern="1200">
          <a:solidFill>
            <a:schemeClr val="tx1"/>
          </a:solidFill>
          <a:latin typeface="+mn-lt"/>
          <a:ea typeface="+mn-ea"/>
          <a:cs typeface="+mn-cs"/>
        </a:defRPr>
      </a:lvl7pPr>
      <a:lvl8pPr marL="10620299" indent="-708020" algn="l" defTabSz="2832080" rtl="0" eaLnBrk="1" latinLnBrk="0" hangingPunct="1">
        <a:lnSpc>
          <a:spcPct val="90000"/>
        </a:lnSpc>
        <a:spcBef>
          <a:spcPts val="1549"/>
        </a:spcBef>
        <a:buFont typeface="Arial" panose="020B0604020202020204" pitchFamily="34" charset="0"/>
        <a:buChar char="•"/>
        <a:defRPr sz="5575" kern="1200">
          <a:solidFill>
            <a:schemeClr val="tx1"/>
          </a:solidFill>
          <a:latin typeface="+mn-lt"/>
          <a:ea typeface="+mn-ea"/>
          <a:cs typeface="+mn-cs"/>
        </a:defRPr>
      </a:lvl8pPr>
      <a:lvl9pPr marL="12036339" indent="-708020" algn="l" defTabSz="2832080" rtl="0" eaLnBrk="1" latinLnBrk="0" hangingPunct="1">
        <a:lnSpc>
          <a:spcPct val="90000"/>
        </a:lnSpc>
        <a:spcBef>
          <a:spcPts val="1549"/>
        </a:spcBef>
        <a:buFont typeface="Arial" panose="020B0604020202020204" pitchFamily="34" charset="0"/>
        <a:buChar char="•"/>
        <a:defRPr sz="5575" kern="1200">
          <a:solidFill>
            <a:schemeClr val="tx1"/>
          </a:solidFill>
          <a:latin typeface="+mn-lt"/>
          <a:ea typeface="+mn-ea"/>
          <a:cs typeface="+mn-cs"/>
        </a:defRPr>
      </a:lvl9pPr>
    </p:bodyStyle>
    <p:otherStyle>
      <a:defPPr>
        <a:defRPr lang="en-US"/>
      </a:defPPr>
      <a:lvl1pPr marL="0" algn="l" defTabSz="2832080" rtl="0" eaLnBrk="1" latinLnBrk="0" hangingPunct="1">
        <a:defRPr sz="5575" kern="1200">
          <a:solidFill>
            <a:schemeClr val="tx1"/>
          </a:solidFill>
          <a:latin typeface="+mn-lt"/>
          <a:ea typeface="+mn-ea"/>
          <a:cs typeface="+mn-cs"/>
        </a:defRPr>
      </a:lvl1pPr>
      <a:lvl2pPr marL="1416040" algn="l" defTabSz="2832080" rtl="0" eaLnBrk="1" latinLnBrk="0" hangingPunct="1">
        <a:defRPr sz="5575" kern="1200">
          <a:solidFill>
            <a:schemeClr val="tx1"/>
          </a:solidFill>
          <a:latin typeface="+mn-lt"/>
          <a:ea typeface="+mn-ea"/>
          <a:cs typeface="+mn-cs"/>
        </a:defRPr>
      </a:lvl2pPr>
      <a:lvl3pPr marL="2832080" algn="l" defTabSz="2832080" rtl="0" eaLnBrk="1" latinLnBrk="0" hangingPunct="1">
        <a:defRPr sz="5575" kern="1200">
          <a:solidFill>
            <a:schemeClr val="tx1"/>
          </a:solidFill>
          <a:latin typeface="+mn-lt"/>
          <a:ea typeface="+mn-ea"/>
          <a:cs typeface="+mn-cs"/>
        </a:defRPr>
      </a:lvl3pPr>
      <a:lvl4pPr marL="4248120" algn="l" defTabSz="2832080" rtl="0" eaLnBrk="1" latinLnBrk="0" hangingPunct="1">
        <a:defRPr sz="5575" kern="1200">
          <a:solidFill>
            <a:schemeClr val="tx1"/>
          </a:solidFill>
          <a:latin typeface="+mn-lt"/>
          <a:ea typeface="+mn-ea"/>
          <a:cs typeface="+mn-cs"/>
        </a:defRPr>
      </a:lvl4pPr>
      <a:lvl5pPr marL="5664159" algn="l" defTabSz="2832080" rtl="0" eaLnBrk="1" latinLnBrk="0" hangingPunct="1">
        <a:defRPr sz="5575" kern="1200">
          <a:solidFill>
            <a:schemeClr val="tx1"/>
          </a:solidFill>
          <a:latin typeface="+mn-lt"/>
          <a:ea typeface="+mn-ea"/>
          <a:cs typeface="+mn-cs"/>
        </a:defRPr>
      </a:lvl5pPr>
      <a:lvl6pPr marL="7080199" algn="l" defTabSz="2832080" rtl="0" eaLnBrk="1" latinLnBrk="0" hangingPunct="1">
        <a:defRPr sz="5575" kern="1200">
          <a:solidFill>
            <a:schemeClr val="tx1"/>
          </a:solidFill>
          <a:latin typeface="+mn-lt"/>
          <a:ea typeface="+mn-ea"/>
          <a:cs typeface="+mn-cs"/>
        </a:defRPr>
      </a:lvl6pPr>
      <a:lvl7pPr marL="8496239" algn="l" defTabSz="2832080" rtl="0" eaLnBrk="1" latinLnBrk="0" hangingPunct="1">
        <a:defRPr sz="5575" kern="1200">
          <a:solidFill>
            <a:schemeClr val="tx1"/>
          </a:solidFill>
          <a:latin typeface="+mn-lt"/>
          <a:ea typeface="+mn-ea"/>
          <a:cs typeface="+mn-cs"/>
        </a:defRPr>
      </a:lvl7pPr>
      <a:lvl8pPr marL="9912279" algn="l" defTabSz="2832080" rtl="0" eaLnBrk="1" latinLnBrk="0" hangingPunct="1">
        <a:defRPr sz="5575" kern="1200">
          <a:solidFill>
            <a:schemeClr val="tx1"/>
          </a:solidFill>
          <a:latin typeface="+mn-lt"/>
          <a:ea typeface="+mn-ea"/>
          <a:cs typeface="+mn-cs"/>
        </a:defRPr>
      </a:lvl8pPr>
      <a:lvl9pPr marL="11328319" algn="l" defTabSz="2832080" rtl="0" eaLnBrk="1" latinLnBrk="0" hangingPunct="1">
        <a:defRPr sz="5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7.xml"/><Relationship Id="rId13" Type="http://schemas.openxmlformats.org/officeDocument/2006/relationships/image" Target="../media/image1.png"/><Relationship Id="rId3" Type="http://schemas.openxmlformats.org/officeDocument/2006/relationships/chart" Target="../charts/chart2.xml"/><Relationship Id="rId7" Type="http://schemas.openxmlformats.org/officeDocument/2006/relationships/chart" Target="../charts/chart6.xml"/><Relationship Id="rId12" Type="http://schemas.openxmlformats.org/officeDocument/2006/relationships/chart" Target="../charts/chart11.xml"/><Relationship Id="rId17" Type="http://schemas.openxmlformats.org/officeDocument/2006/relationships/image" Target="../media/image4.png"/><Relationship Id="rId2" Type="http://schemas.openxmlformats.org/officeDocument/2006/relationships/chart" Target="../charts/chart1.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chart" Target="../charts/chart5.xml"/><Relationship Id="rId11" Type="http://schemas.openxmlformats.org/officeDocument/2006/relationships/chart" Target="../charts/chart10.xml"/><Relationship Id="rId5" Type="http://schemas.openxmlformats.org/officeDocument/2006/relationships/chart" Target="../charts/chart4.xml"/><Relationship Id="rId15" Type="http://schemas.microsoft.com/office/2007/relationships/hdphoto" Target="../media/hdphoto1.wdp"/><Relationship Id="rId10" Type="http://schemas.openxmlformats.org/officeDocument/2006/relationships/chart" Target="../charts/chart9.xml"/><Relationship Id="rId4" Type="http://schemas.openxmlformats.org/officeDocument/2006/relationships/chart" Target="../charts/chart3.xml"/><Relationship Id="rId9" Type="http://schemas.openxmlformats.org/officeDocument/2006/relationships/chart" Target="../charts/chart8.xml"/><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rot="18601502">
            <a:off x="962936" y="860984"/>
            <a:ext cx="1206105" cy="29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788"/>
          </a:p>
        </p:txBody>
      </p:sp>
      <p:grpSp>
        <p:nvGrpSpPr>
          <p:cNvPr id="64" name="Group 63"/>
          <p:cNvGrpSpPr/>
          <p:nvPr/>
        </p:nvGrpSpPr>
        <p:grpSpPr>
          <a:xfrm>
            <a:off x="6933961" y="2116502"/>
            <a:ext cx="16747970" cy="18879407"/>
            <a:chOff x="6880558" y="2497847"/>
            <a:chExt cx="15806877" cy="18638177"/>
          </a:xfrm>
        </p:grpSpPr>
        <p:grpSp>
          <p:nvGrpSpPr>
            <p:cNvPr id="62" name="Group 61"/>
            <p:cNvGrpSpPr/>
            <p:nvPr/>
          </p:nvGrpSpPr>
          <p:grpSpPr>
            <a:xfrm>
              <a:off x="6880558" y="2536778"/>
              <a:ext cx="15806877" cy="18599246"/>
              <a:chOff x="6880558" y="2536778"/>
              <a:chExt cx="15806877" cy="18599246"/>
            </a:xfrm>
          </p:grpSpPr>
          <p:grpSp>
            <p:nvGrpSpPr>
              <p:cNvPr id="28" name="Group 27"/>
              <p:cNvGrpSpPr/>
              <p:nvPr/>
            </p:nvGrpSpPr>
            <p:grpSpPr>
              <a:xfrm>
                <a:off x="6880558" y="2536778"/>
                <a:ext cx="15806877" cy="18599246"/>
                <a:chOff x="6983807" y="2523035"/>
                <a:chExt cx="15293932" cy="16994109"/>
              </a:xfrm>
            </p:grpSpPr>
            <p:grpSp>
              <p:nvGrpSpPr>
                <p:cNvPr id="12" name="Group 11"/>
                <p:cNvGrpSpPr/>
                <p:nvPr/>
              </p:nvGrpSpPr>
              <p:grpSpPr>
                <a:xfrm>
                  <a:off x="6983807" y="2523035"/>
                  <a:ext cx="15293932" cy="16989821"/>
                  <a:chOff x="6983807" y="2523035"/>
                  <a:chExt cx="15293932" cy="16837921"/>
                </a:xfrm>
              </p:grpSpPr>
              <p:grpSp>
                <p:nvGrpSpPr>
                  <p:cNvPr id="2" name="Group 1"/>
                  <p:cNvGrpSpPr/>
                  <p:nvPr/>
                </p:nvGrpSpPr>
                <p:grpSpPr>
                  <a:xfrm>
                    <a:off x="14964467" y="2562322"/>
                    <a:ext cx="7313272" cy="16798634"/>
                    <a:chOff x="15596060" y="4958287"/>
                    <a:chExt cx="6570848" cy="12895790"/>
                  </a:xfrm>
                </p:grpSpPr>
                <p:sp>
                  <p:nvSpPr>
                    <p:cNvPr id="44" name="Rectangle: Rounded Corners 43"/>
                    <p:cNvSpPr/>
                    <p:nvPr/>
                  </p:nvSpPr>
                  <p:spPr>
                    <a:xfrm>
                      <a:off x="15626288" y="4958287"/>
                      <a:ext cx="6540620" cy="3259713"/>
                    </a:xfrm>
                    <a:prstGeom prst="roundRect">
                      <a:avLst>
                        <a:gd name="adj" fmla="val 2700"/>
                      </a:avLst>
                    </a:prstGeom>
                    <a:solidFill>
                      <a:srgbClr val="DBE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a:p>
                  </p:txBody>
                </p:sp>
                <p:sp>
                  <p:nvSpPr>
                    <p:cNvPr id="40" name="Rectangle: Rounded Corners 39"/>
                    <p:cNvSpPr/>
                    <p:nvPr/>
                  </p:nvSpPr>
                  <p:spPr>
                    <a:xfrm>
                      <a:off x="15596060" y="7864620"/>
                      <a:ext cx="6540618" cy="9989457"/>
                    </a:xfrm>
                    <a:prstGeom prst="roundRect">
                      <a:avLst>
                        <a:gd name="adj" fmla="val 1822"/>
                      </a:avLst>
                    </a:prstGeom>
                    <a:solidFill>
                      <a:srgbClr val="DBE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a:p>
                  </p:txBody>
                </p:sp>
              </p:grpSp>
              <p:sp>
                <p:nvSpPr>
                  <p:cNvPr id="41" name="Rectangle: Rounded Corners 40"/>
                  <p:cNvSpPr/>
                  <p:nvPr/>
                </p:nvSpPr>
                <p:spPr>
                  <a:xfrm>
                    <a:off x="6983807" y="2523035"/>
                    <a:ext cx="8541414" cy="16798634"/>
                  </a:xfrm>
                  <a:prstGeom prst="roundRect">
                    <a:avLst>
                      <a:gd name="adj" fmla="val 1937"/>
                    </a:avLst>
                  </a:prstGeom>
                  <a:solidFill>
                    <a:srgbClr val="DBE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dirty="0"/>
                  </a:p>
                </p:txBody>
              </p:sp>
            </p:grpSp>
            <p:sp>
              <p:nvSpPr>
                <p:cNvPr id="16" name="Rounded Rectangle 15"/>
                <p:cNvSpPr/>
                <p:nvPr/>
              </p:nvSpPr>
              <p:spPr>
                <a:xfrm>
                  <a:off x="7086003" y="19173290"/>
                  <a:ext cx="8505696" cy="343854"/>
                </a:xfrm>
                <a:prstGeom prst="roundRect">
                  <a:avLst/>
                </a:prstGeom>
                <a:solidFill>
                  <a:srgbClr val="DBEBD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829" tIns="45415" rIns="90829" bIns="45415" numCol="1" spcCol="0" rtlCol="0" fromWordArt="0" anchor="ctr" anchorCtr="0" forceAA="0" compatLnSpc="1">
                  <a:prstTxWarp prst="textNoShape">
                    <a:avLst/>
                  </a:prstTxWarp>
                  <a:noAutofit/>
                </a:bodyPr>
                <a:lstStyle/>
                <a:p>
                  <a:pPr algn="ctr"/>
                  <a:endParaRPr lang="bg-BG" sz="1788"/>
                </a:p>
              </p:txBody>
            </p:sp>
          </p:grpSp>
          <p:cxnSp>
            <p:nvCxnSpPr>
              <p:cNvPr id="49" name="Straight Connector 48"/>
              <p:cNvCxnSpPr/>
              <p:nvPr/>
            </p:nvCxnSpPr>
            <p:spPr>
              <a:xfrm>
                <a:off x="15276192" y="2580164"/>
                <a:ext cx="6927334" cy="33768"/>
              </a:xfrm>
              <a:prstGeom prst="line">
                <a:avLst/>
              </a:prstGeom>
              <a:ln w="57150">
                <a:solidFill>
                  <a:srgbClr val="DBEBDE"/>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flipH="1" flipV="1">
              <a:off x="22665281" y="2497847"/>
              <a:ext cx="10036" cy="4909306"/>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grpSp>
      <p:sp>
        <p:nvSpPr>
          <p:cNvPr id="72" name="Rectangle 71"/>
          <p:cNvSpPr/>
          <p:nvPr/>
        </p:nvSpPr>
        <p:spPr>
          <a:xfrm>
            <a:off x="101142" y="168516"/>
            <a:ext cx="30072929" cy="1979191"/>
          </a:xfrm>
          <a:prstGeom prst="rect">
            <a:avLst/>
          </a:prstGeom>
          <a:solidFill>
            <a:srgbClr val="A6CA9E"/>
          </a:solidFill>
          <a:ln>
            <a:noFill/>
          </a:ln>
        </p:spPr>
        <p:style>
          <a:lnRef idx="2">
            <a:schemeClr val="accent1">
              <a:shade val="50000"/>
            </a:schemeClr>
          </a:lnRef>
          <a:fillRef idx="1">
            <a:schemeClr val="accent1"/>
          </a:fillRef>
          <a:effectRef idx="0">
            <a:schemeClr val="accent1"/>
          </a:effectRef>
          <a:fontRef idx="minor">
            <a:schemeClr val="lt1"/>
          </a:fontRef>
        </p:style>
        <p:txBody>
          <a:bodyPr lIns="65785" tIns="32893" rIns="65785" bIns="32893" rtlCol="0" anchor="ctr"/>
          <a:lstStyle>
            <a:defPPr>
              <a:defRPr kern="1200" smtId="4294967295"/>
            </a:defPPr>
          </a:lstStyle>
          <a:p>
            <a:pPr algn="ctr"/>
            <a:endParaRPr lang="en-US" sz="925"/>
          </a:p>
        </p:txBody>
      </p:sp>
      <p:sp>
        <p:nvSpPr>
          <p:cNvPr id="71" name="Rectangle: Rounded Corners 70"/>
          <p:cNvSpPr/>
          <p:nvPr/>
        </p:nvSpPr>
        <p:spPr>
          <a:xfrm>
            <a:off x="23872416" y="18329171"/>
            <a:ext cx="6123987" cy="2666067"/>
          </a:xfrm>
          <a:prstGeom prst="roundRect">
            <a:avLst>
              <a:gd name="adj" fmla="val 3948"/>
            </a:avLst>
          </a:prstGeom>
          <a:solidFill>
            <a:srgbClr val="DBE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a:p>
        </p:txBody>
      </p:sp>
      <p:sp>
        <p:nvSpPr>
          <p:cNvPr id="42" name="Rectangle: Rounded Corners 41"/>
          <p:cNvSpPr/>
          <p:nvPr/>
        </p:nvSpPr>
        <p:spPr>
          <a:xfrm>
            <a:off x="23872416" y="2246903"/>
            <a:ext cx="6123987" cy="15886810"/>
          </a:xfrm>
          <a:prstGeom prst="roundRect">
            <a:avLst>
              <a:gd name="adj" fmla="val 1477"/>
            </a:avLst>
          </a:prstGeom>
          <a:solidFill>
            <a:srgbClr val="B1D5B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a:p>
        </p:txBody>
      </p:sp>
      <p:sp>
        <p:nvSpPr>
          <p:cNvPr id="39" name="Rectangle: Rounded Corners 38"/>
          <p:cNvSpPr/>
          <p:nvPr/>
        </p:nvSpPr>
        <p:spPr>
          <a:xfrm>
            <a:off x="277855" y="2277650"/>
            <a:ext cx="6411653" cy="10179645"/>
          </a:xfrm>
          <a:prstGeom prst="roundRect">
            <a:avLst>
              <a:gd name="adj" fmla="val 1711"/>
            </a:avLst>
          </a:prstGeom>
          <a:solidFill>
            <a:srgbClr val="B1D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a:p>
        </p:txBody>
      </p:sp>
      <p:sp>
        <p:nvSpPr>
          <p:cNvPr id="43" name="Rectangle: Rounded Corners 42"/>
          <p:cNvSpPr/>
          <p:nvPr/>
        </p:nvSpPr>
        <p:spPr>
          <a:xfrm>
            <a:off x="277855" y="12678350"/>
            <a:ext cx="6411653" cy="8311724"/>
          </a:xfrm>
          <a:prstGeom prst="roundRect">
            <a:avLst>
              <a:gd name="adj" fmla="val 2004"/>
            </a:avLst>
          </a:prstGeom>
          <a:solidFill>
            <a:srgbClr val="DBE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4933"/>
          </a:p>
        </p:txBody>
      </p:sp>
      <p:sp>
        <p:nvSpPr>
          <p:cNvPr id="13" name="Rectangle 12"/>
          <p:cNvSpPr/>
          <p:nvPr/>
        </p:nvSpPr>
        <p:spPr>
          <a:xfrm>
            <a:off x="430210" y="13333361"/>
            <a:ext cx="6112335" cy="7521674"/>
          </a:xfrm>
          <a:prstGeom prst="rect">
            <a:avLst/>
          </a:prstGeom>
        </p:spPr>
        <p:txBody>
          <a:bodyPr wrap="square">
            <a:spAutoFit/>
          </a:bodyPr>
          <a:lstStyle/>
          <a:p>
            <a:pPr algn="just"/>
            <a:r>
              <a:rPr lang="en-US" sz="2682" dirty="0">
                <a:latin typeface="Times New Roman" panose="02020603050405020304" pitchFamily="18" charset="0"/>
                <a:cs typeface="Times New Roman" panose="02020603050405020304" pitchFamily="18" charset="0"/>
              </a:rPr>
              <a:t>The methods undertaken to conduct the research are collection of primary and secondary data.</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Target group: people of all ages and background.</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The primary research was carried out by the means of an online anonymous survey, created in Google Forms.</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Posts to groups, pages and messages in social media were used as a channel of distribution of the survey.</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As a result, </a:t>
            </a:r>
            <a:r>
              <a:rPr lang="bg-BG" sz="2682" dirty="0">
                <a:latin typeface="Times New Roman" panose="02020603050405020304" pitchFamily="18" charset="0"/>
                <a:cs typeface="Times New Roman" panose="02020603050405020304" pitchFamily="18" charset="0"/>
              </a:rPr>
              <a:t>1032 </a:t>
            </a:r>
            <a:r>
              <a:rPr lang="en-US" sz="2682" dirty="0">
                <a:latin typeface="Times New Roman" panose="02020603050405020304" pitchFamily="18" charset="0"/>
                <a:cs typeface="Times New Roman" panose="02020603050405020304" pitchFamily="18" charset="0"/>
              </a:rPr>
              <a:t>completed surveys were collected mainly from people from our school community, personal environment and the Dobrich urban community.</a:t>
            </a:r>
          </a:p>
          <a:p>
            <a:pPr algn="just"/>
            <a:r>
              <a:rPr lang="en-US" sz="2682" dirty="0">
                <a:latin typeface="Times New Roman" panose="02020603050405020304" pitchFamily="18" charset="0"/>
                <a:cs typeface="Times New Roman" panose="02020603050405020304" pitchFamily="18" charset="0"/>
              </a:rPr>
              <a:t>Secondary research was  conducted to find </a:t>
            </a:r>
            <a:r>
              <a:rPr lang="en-US" sz="2682" dirty="0" smtClean="0">
                <a:latin typeface="Times New Roman" panose="02020603050405020304" pitchFamily="18" charset="0"/>
                <a:cs typeface="Times New Roman" panose="02020603050405020304" pitchFamily="18" charset="0"/>
              </a:rPr>
              <a:t>a</a:t>
            </a:r>
            <a:r>
              <a:rPr lang="bg-BG" sz="2682" dirty="0" smtClean="0">
                <a:latin typeface="Times New Roman" panose="02020603050405020304" pitchFamily="18" charset="0"/>
                <a:cs typeface="Times New Roman" panose="02020603050405020304" pitchFamily="18" charset="0"/>
              </a:rPr>
              <a:t> </a:t>
            </a:r>
            <a:r>
              <a:rPr lang="en-US" sz="2682" dirty="0" smtClean="0">
                <a:latin typeface="Times New Roman" panose="02020603050405020304" pitchFamily="18" charset="0"/>
                <a:cs typeface="Times New Roman" panose="02020603050405020304" pitchFamily="18" charset="0"/>
              </a:rPr>
              <a:t>definition </a:t>
            </a:r>
            <a:r>
              <a:rPr lang="en-US" sz="2682" dirty="0">
                <a:latin typeface="Times New Roman" panose="02020603050405020304" pitchFamily="18" charset="0"/>
                <a:cs typeface="Times New Roman" panose="02020603050405020304" pitchFamily="18" charset="0"/>
              </a:rPr>
              <a:t>of personal social responsibility. </a:t>
            </a:r>
            <a:endParaRPr lang="bg-BG" sz="2682" dirty="0">
              <a:latin typeface="Times New Roman" panose="02020603050405020304" pitchFamily="18" charset="0"/>
              <a:cs typeface="Times New Roman" panose="02020603050405020304" pitchFamily="18" charset="0"/>
            </a:endParaRPr>
          </a:p>
        </p:txBody>
      </p:sp>
      <p:sp>
        <p:nvSpPr>
          <p:cNvPr id="6" name="Rectangle 5"/>
          <p:cNvSpPr/>
          <p:nvPr/>
        </p:nvSpPr>
        <p:spPr>
          <a:xfrm>
            <a:off x="24021096" y="3812215"/>
            <a:ext cx="5821548" cy="14567193"/>
          </a:xfrm>
          <a:prstGeom prst="rect">
            <a:avLst/>
          </a:prstGeom>
        </p:spPr>
        <p:txBody>
          <a:bodyPr wrap="square">
            <a:spAutoFit/>
          </a:bodyPr>
          <a:lstStyle/>
          <a:p>
            <a:pPr algn="just"/>
            <a:r>
              <a:rPr lang="en-US" sz="2682" dirty="0">
                <a:latin typeface="Times New Roman" panose="02020603050405020304" pitchFamily="18" charset="0"/>
                <a:cs typeface="Times New Roman" panose="02020603050405020304" pitchFamily="18" charset="0"/>
              </a:rPr>
              <a:t>From the results, based on the responses of our survey, we can conclude that most of the people in our community seem to be socially conscious and make active efforts to reduce waste by reusing materials, to save water and energy, to protect the environment, to care about people in </a:t>
            </a:r>
            <a:r>
              <a:rPr lang="en-US" sz="2682" dirty="0" smtClean="0">
                <a:latin typeface="Times New Roman" panose="02020603050405020304" pitchFamily="18" charset="0"/>
                <a:cs typeface="Times New Roman" panose="02020603050405020304" pitchFamily="18" charset="0"/>
              </a:rPr>
              <a:t>need, etc.</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Although the answers evidence comparatively positive attitude towards social issues, resources and time are advised to be spend on </a:t>
            </a:r>
            <a:r>
              <a:rPr lang="en-US" sz="2682" dirty="0" smtClean="0">
                <a:latin typeface="Times New Roman" panose="02020603050405020304" pitchFamily="18" charset="0"/>
                <a:cs typeface="Times New Roman" panose="02020603050405020304" pitchFamily="18" charset="0"/>
              </a:rPr>
              <a:t>educating </a:t>
            </a:r>
            <a:r>
              <a:rPr lang="en-US" sz="2682" dirty="0">
                <a:latin typeface="Times New Roman" panose="02020603050405020304" pitchFamily="18" charset="0"/>
                <a:cs typeface="Times New Roman" panose="02020603050405020304" pitchFamily="18" charset="0"/>
              </a:rPr>
              <a:t>more people about the need of social responsibility and the fact that our social wellbeing depends on our actions and the change should start form us. </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Despite the number of more than 1000 completed surveys received, we could disclose </a:t>
            </a:r>
            <a:r>
              <a:rPr lang="en-US" sz="2682" dirty="0" smtClean="0">
                <a:latin typeface="Times New Roman" panose="02020603050405020304" pitchFamily="18" charset="0"/>
                <a:cs typeface="Times New Roman" panose="02020603050405020304" pitchFamily="18" charset="0"/>
              </a:rPr>
              <a:t>that </a:t>
            </a:r>
            <a:r>
              <a:rPr lang="en-US" sz="2682" dirty="0">
                <a:latin typeface="Times New Roman" panose="02020603050405020304" pitchFamily="18" charset="0"/>
                <a:cs typeface="Times New Roman" panose="02020603050405020304" pitchFamily="18" charset="0"/>
              </a:rPr>
              <a:t>they were completed by a relatively small sample of the population, which could lead to inaccurate results. It could be assumed that if we were to target a wider sample of people for our research, the findings might be slightly different.</a:t>
            </a:r>
            <a:endParaRPr lang="bg-BG" sz="2682" dirty="0">
              <a:latin typeface="Times New Roman" panose="02020603050405020304" pitchFamily="18" charset="0"/>
              <a:cs typeface="Times New Roman" panose="02020603050405020304" pitchFamily="18" charset="0"/>
            </a:endParaRPr>
          </a:p>
          <a:p>
            <a:pPr algn="just"/>
            <a:r>
              <a:rPr lang="en-US" sz="2682" dirty="0">
                <a:latin typeface="Times New Roman" panose="02020603050405020304" pitchFamily="18" charset="0"/>
                <a:cs typeface="Times New Roman" panose="02020603050405020304" pitchFamily="18" charset="0"/>
              </a:rPr>
              <a:t>In the future, in order to obtain more precise information, we could improve the collection of data by distributing the survey to a wider sample of people. </a:t>
            </a:r>
          </a:p>
          <a:p>
            <a:pPr algn="just"/>
            <a:r>
              <a:rPr lang="en-US" sz="2682" dirty="0">
                <a:latin typeface="Times New Roman" panose="02020603050405020304" pitchFamily="18" charset="0"/>
                <a:cs typeface="Times New Roman" panose="02020603050405020304" pitchFamily="18" charset="0"/>
              </a:rPr>
              <a:t>Based on our research we deduced that it’s not a widely discussed matter. There are unexplored opportunities within this topic and we hope to bring attention to them.</a:t>
            </a:r>
            <a:endParaRPr lang="bg-BG" sz="2682" dirty="0">
              <a:latin typeface="Times New Roman" panose="02020603050405020304" pitchFamily="18" charset="0"/>
              <a:cs typeface="Times New Roman" panose="02020603050405020304" pitchFamily="18" charset="0"/>
            </a:endParaRPr>
          </a:p>
          <a:p>
            <a:pPr algn="just">
              <a:lnSpc>
                <a:spcPct val="107000"/>
              </a:lnSpc>
              <a:spcAft>
                <a:spcPts val="1974"/>
              </a:spcAft>
              <a:tabLst>
                <a:tab pos="9021699" algn="l"/>
              </a:tabLst>
            </a:pPr>
            <a:endParaRPr lang="bg-BG" sz="2682"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23332444" y="18739660"/>
            <a:ext cx="6547823" cy="2298706"/>
          </a:xfrm>
          <a:prstGeom prst="rect">
            <a:avLst/>
          </a:prstGeom>
        </p:spPr>
        <p:txBody>
          <a:bodyPr wrap="square">
            <a:spAutoFit/>
          </a:bodyPr>
          <a:lstStyle/>
          <a:p>
            <a:pPr marL="563857" algn="just">
              <a:lnSpc>
                <a:spcPct val="107000"/>
              </a:lnSpc>
              <a:spcAft>
                <a:spcPts val="1974"/>
              </a:spcAft>
            </a:pPr>
            <a:r>
              <a:rPr lang="bg-BG" sz="2680" dirty="0">
                <a:latin typeface="Times New Roman" panose="02020603050405020304" pitchFamily="18" charset="0"/>
                <a:ea typeface="Times New Roman" panose="02020603050405020304" pitchFamily="18" charset="0"/>
                <a:cs typeface="Times New Roman" panose="02020603050405020304" pitchFamily="18" charset="0"/>
              </a:rPr>
              <a:t>Davis, S., Rives, L.M., &amp; Maya, S.R. (2017). Introducing Personal Social Responsibility as a key element to upgrade CSR. Spanish Journal of Marketing - ESIC, 21, 146-163.</a:t>
            </a:r>
            <a:endParaRPr lang="bg-BG" sz="268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9" name="TextBox 28"/>
          <p:cNvSpPr txBox="1"/>
          <p:nvPr/>
        </p:nvSpPr>
        <p:spPr>
          <a:xfrm>
            <a:off x="1156018" y="7937"/>
            <a:ext cx="28241555" cy="2141443"/>
          </a:xfrm>
          <a:prstGeom prst="rect">
            <a:avLst/>
          </a:prstGeom>
          <a:noFill/>
        </p:spPr>
        <p:txBody>
          <a:bodyPr wrap="square" rtlCol="0">
            <a:spAutoFit/>
          </a:bodyPr>
          <a:lstStyle/>
          <a:p>
            <a:pPr algn="ctr"/>
            <a:r>
              <a:rPr lang="en-US" sz="13319" b="1" dirty="0">
                <a:solidFill>
                  <a:srgbClr val="595959"/>
                </a:solidFill>
                <a:latin typeface="Times New Roman" panose="02020603050405020304" pitchFamily="18" charset="0"/>
                <a:cs typeface="Times New Roman" panose="02020603050405020304" pitchFamily="18" charset="0"/>
              </a:rPr>
              <a:t>Personal social responsibility</a:t>
            </a:r>
            <a:endParaRPr lang="bg-BG" sz="13319" b="1" dirty="0">
              <a:solidFill>
                <a:srgbClr val="595959"/>
              </a:solidFill>
              <a:latin typeface="Times New Roman" panose="02020603050405020304" pitchFamily="18" charset="0"/>
              <a:cs typeface="Times New Roman" panose="02020603050405020304" pitchFamily="18" charset="0"/>
            </a:endParaRPr>
          </a:p>
        </p:txBody>
      </p:sp>
      <p:sp>
        <p:nvSpPr>
          <p:cNvPr id="4" name="Rectangle 3"/>
          <p:cNvSpPr/>
          <p:nvPr/>
        </p:nvSpPr>
        <p:spPr>
          <a:xfrm>
            <a:off x="-60626" y="2939076"/>
            <a:ext cx="6606291" cy="9808839"/>
          </a:xfrm>
          <a:prstGeom prst="rect">
            <a:avLst/>
          </a:prstGeom>
        </p:spPr>
        <p:txBody>
          <a:bodyPr wrap="square">
            <a:spAutoFit/>
          </a:bodyPr>
          <a:lstStyle/>
          <a:p>
            <a:pPr marL="454137" algn="just">
              <a:lnSpc>
                <a:spcPct val="107000"/>
              </a:lnSpc>
            </a:pPr>
            <a:r>
              <a:rPr lang="en-US" sz="2682" dirty="0">
                <a:latin typeface="Times New Roman" panose="02020603050405020304" pitchFamily="18" charset="0"/>
                <a:ea typeface="Times New Roman" panose="02020603050405020304" pitchFamily="18" charset="0"/>
                <a:cs typeface="Times New Roman" panose="02020603050405020304" pitchFamily="18" charset="0"/>
              </a:rPr>
              <a:t>As part of the global world</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 we live </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in the conditions of social, economic and environmental problems and in this</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 regard,</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 social responsibility is of special importance.</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 </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A prevalent issue in today’s society is </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people’s </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social conscious</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ness</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and</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the tendency </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to overlook their own contributions to a problem. </a:t>
            </a:r>
            <a:endParaRPr lang="bg-BG" sz="2682" dirty="0">
              <a:latin typeface="Times New Roman" panose="02020603050405020304" pitchFamily="18" charset="0"/>
              <a:ea typeface="Calibri" panose="020F0502020204030204" pitchFamily="34" charset="0"/>
              <a:cs typeface="Times New Roman" panose="02020603050405020304" pitchFamily="18" charset="0"/>
            </a:endParaRPr>
          </a:p>
          <a:p>
            <a:pPr marL="454137" algn="just">
              <a:lnSpc>
                <a:spcPct val="107000"/>
              </a:lnSpc>
            </a:pPr>
            <a:r>
              <a:rPr lang="bg-BG" sz="2682" dirty="0">
                <a:latin typeface="Times New Roman" panose="02020603050405020304" pitchFamily="18" charset="0"/>
                <a:ea typeface="Times New Roman" panose="02020603050405020304" pitchFamily="18" charset="0"/>
                <a:cs typeface="Times New Roman" panose="02020603050405020304" pitchFamily="18" charset="0"/>
              </a:rPr>
              <a:t>The aim</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 of this research</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 is to</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 bring awareness to personal social responsibility and to find out the extent to which we are accountable for the wellbeing of our community and environment.</a:t>
            </a:r>
            <a:endParaRPr lang="bg-BG" sz="2682" dirty="0">
              <a:latin typeface="Times New Roman" panose="02020603050405020304" pitchFamily="18" charset="0"/>
              <a:ea typeface="Calibri" panose="020F0502020204030204" pitchFamily="34" charset="0"/>
              <a:cs typeface="Times New Roman" panose="02020603050405020304" pitchFamily="18" charset="0"/>
            </a:endParaRPr>
          </a:p>
          <a:p>
            <a:pPr marL="454137" algn="just">
              <a:lnSpc>
                <a:spcPct val="107000"/>
              </a:lnSpc>
            </a:pPr>
            <a:r>
              <a:rPr lang="en-US" sz="2682" dirty="0">
                <a:latin typeface="Times New Roman" panose="02020603050405020304" pitchFamily="18" charset="0"/>
                <a:ea typeface="Times New Roman" panose="02020603050405020304" pitchFamily="18" charset="0"/>
                <a:cs typeface="Times New Roman" panose="02020603050405020304" pitchFamily="18" charset="0"/>
              </a:rPr>
              <a:t>The decisions we make and the actions we take today will reflect on future </a:t>
            </a:r>
            <a:r>
              <a:rPr lang="en-US" sz="2682" dirty="0" smtClean="0">
                <a:latin typeface="Times New Roman" panose="02020603050405020304" pitchFamily="18" charset="0"/>
                <a:ea typeface="Times New Roman" panose="02020603050405020304" pitchFamily="18" charset="0"/>
                <a:cs typeface="Times New Roman" panose="02020603050405020304" pitchFamily="18" charset="0"/>
              </a:rPr>
              <a:t>generations.</a:t>
            </a:r>
            <a:r>
              <a:rPr lang="bg-BG" sz="2682"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682" dirty="0" smtClean="0">
                <a:latin typeface="Times New Roman" panose="02020603050405020304" pitchFamily="18" charset="0"/>
                <a:ea typeface="Times New Roman" panose="02020603050405020304" pitchFamily="18" charset="0"/>
                <a:cs typeface="Times New Roman" panose="02020603050405020304" pitchFamily="18" charset="0"/>
              </a:rPr>
              <a:t>It’s </a:t>
            </a:r>
            <a:r>
              <a:rPr lang="en-US" sz="2682" dirty="0">
                <a:latin typeface="Times New Roman" panose="02020603050405020304" pitchFamily="18" charset="0"/>
                <a:ea typeface="Times New Roman" panose="02020603050405020304" pitchFamily="18" charset="0"/>
                <a:cs typeface="Times New Roman" panose="02020603050405020304" pitchFamily="18" charset="0"/>
              </a:rPr>
              <a:t>about our personal behavior as citizens, consumers, workers, neighbors or family members</a:t>
            </a:r>
            <a:r>
              <a:rPr lang="en-US" sz="2682"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bg-BG" sz="2682" dirty="0" smtClean="0">
                <a:latin typeface="Times New Roman" panose="02020603050405020304" pitchFamily="18" charset="0"/>
                <a:ea typeface="Times New Roman" panose="02020603050405020304" pitchFamily="18" charset="0"/>
                <a:cs typeface="Times New Roman" panose="02020603050405020304" pitchFamily="18" charset="0"/>
              </a:rPr>
              <a:t> We </a:t>
            </a:r>
            <a:r>
              <a:rPr lang="bg-BG" sz="2682" dirty="0">
                <a:latin typeface="Times New Roman" panose="02020603050405020304" pitchFamily="18" charset="0"/>
                <a:ea typeface="Times New Roman" panose="02020603050405020304" pitchFamily="18" charset="0"/>
                <a:cs typeface="Times New Roman" panose="02020603050405020304" pitchFamily="18" charset="0"/>
              </a:rPr>
              <a:t>hope to show how each one of us is able to make a change. After all, a puzzle cannot be put together without all the pieces.</a:t>
            </a:r>
            <a:endParaRPr lang="bg-BG" sz="2682" dirty="0">
              <a:latin typeface="Times New Roman" panose="02020603050405020304" pitchFamily="18" charset="0"/>
              <a:ea typeface="Calibri" panose="020F0502020204030204" pitchFamily="34" charset="0"/>
              <a:cs typeface="Times New Roman" panose="02020603050405020304" pitchFamily="18" charset="0"/>
            </a:endParaRPr>
          </a:p>
          <a:p>
            <a:pPr marL="454137" algn="just">
              <a:lnSpc>
                <a:spcPct val="107000"/>
              </a:lnSpc>
              <a:spcAft>
                <a:spcPts val="795"/>
              </a:spcAft>
            </a:pPr>
            <a:r>
              <a:rPr lang="en-US" sz="2682" b="1" dirty="0">
                <a:latin typeface="Times New Roman" panose="02020603050405020304" pitchFamily="18" charset="0"/>
                <a:ea typeface="Times New Roman" panose="02020603050405020304" pitchFamily="18" charset="0"/>
                <a:cs typeface="Times New Roman" panose="02020603050405020304" pitchFamily="18" charset="0"/>
              </a:rPr>
              <a:t> </a:t>
            </a:r>
            <a:endParaRPr lang="bg-BG" sz="2682"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9" name="Chart 18"/>
          <p:cNvGraphicFramePr/>
          <p:nvPr>
            <p:extLst>
              <p:ext uri="{D42A27DB-BD31-4B8C-83A1-F6EECF244321}">
                <p14:modId xmlns:p14="http://schemas.microsoft.com/office/powerpoint/2010/main" val="1575806899"/>
              </p:ext>
            </p:extLst>
          </p:nvPr>
        </p:nvGraphicFramePr>
        <p:xfrm>
          <a:off x="6379949" y="4742975"/>
          <a:ext cx="6135901" cy="341682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7013146" y="12009200"/>
            <a:ext cx="4709487" cy="1407373"/>
          </a:xfrm>
          <a:prstGeom prst="rect">
            <a:avLst/>
          </a:prstGeom>
        </p:spPr>
        <p:txBody>
          <a:bodyPr wrap="square">
            <a:spAutoFit/>
          </a:bodyPr>
          <a:lstStyle/>
          <a:p>
            <a:pPr algn="just">
              <a:lnSpc>
                <a:spcPct val="107000"/>
              </a:lnSpc>
              <a:spcAft>
                <a:spcPts val="795"/>
              </a:spcAft>
            </a:pPr>
            <a:r>
              <a:rPr lang="en-US" dirty="0" smtClean="0">
                <a:latin typeface="Times New Roman" panose="02020603050405020304" pitchFamily="18" charset="0"/>
                <a:cs typeface="Times New Roman" panose="02020603050405020304" pitchFamily="18" charset="0"/>
              </a:rPr>
              <a:t>Surprisingly </a:t>
            </a:r>
            <a:r>
              <a:rPr lang="en-US" dirty="0">
                <a:latin typeface="Times New Roman" panose="02020603050405020304" pitchFamily="18" charset="0"/>
                <a:cs typeface="Times New Roman" panose="02020603050405020304" pitchFamily="18" charset="0"/>
              </a:rPr>
              <a:t>only </a:t>
            </a:r>
            <a:r>
              <a:rPr lang="en-US" dirty="0" smtClean="0">
                <a:latin typeface="Times New Roman" panose="02020603050405020304" pitchFamily="18" charset="0"/>
                <a:cs typeface="Times New Roman" panose="02020603050405020304" pitchFamily="18" charset="0"/>
              </a:rPr>
              <a:t>0,4% </a:t>
            </a:r>
            <a:r>
              <a:rPr lang="en-US" dirty="0">
                <a:latin typeface="Times New Roman" panose="02020603050405020304" pitchFamily="18" charset="0"/>
                <a:cs typeface="Times New Roman" panose="02020603050405020304" pitchFamily="18" charset="0"/>
              </a:rPr>
              <a:t>have answered that they don’t pay attention and 52,6% say that they don’t leave the lightbulb on. </a:t>
            </a:r>
            <a:endParaRPr lang="bg-BG" dirty="0">
              <a:latin typeface="Times New Roman" panose="02020603050405020304" pitchFamily="18" charset="0"/>
              <a:cs typeface="Times New Roman" panose="02020603050405020304" pitchFamily="18" charset="0"/>
            </a:endParaRPr>
          </a:p>
          <a:p>
            <a:pPr>
              <a:lnSpc>
                <a:spcPct val="107000"/>
              </a:lnSpc>
              <a:spcAft>
                <a:spcPts val="795"/>
              </a:spcAft>
            </a:pPr>
            <a:endParaRPr lang="bg-BG"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20" name="Chart 19"/>
          <p:cNvGraphicFramePr/>
          <p:nvPr>
            <p:extLst>
              <p:ext uri="{D42A27DB-BD31-4B8C-83A1-F6EECF244321}">
                <p14:modId xmlns:p14="http://schemas.microsoft.com/office/powerpoint/2010/main" val="3771915553"/>
              </p:ext>
            </p:extLst>
          </p:nvPr>
        </p:nvGraphicFramePr>
        <p:xfrm>
          <a:off x="6273673" y="8783817"/>
          <a:ext cx="5494927" cy="327051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7103906" y="8166352"/>
            <a:ext cx="4471116" cy="642612"/>
          </a:xfrm>
          <a:prstGeom prst="rect">
            <a:avLst/>
          </a:prstGeom>
        </p:spPr>
        <p:txBody>
          <a:bodyPr wrap="square">
            <a:spAutoFit/>
          </a:bodyPr>
          <a:lstStyle/>
          <a:p>
            <a:pPr algn="just"/>
            <a:r>
              <a:rPr lang="en-US" dirty="0" smtClean="0">
                <a:latin typeface="Times New Roman" panose="02020603050405020304" pitchFamily="18" charset="0"/>
                <a:ea typeface="Times New Roman" panose="02020603050405020304" pitchFamily="18" charset="0"/>
                <a:cs typeface="Times New Roman" panose="02020603050405020304" pitchFamily="18" charset="0"/>
              </a:rPr>
              <a:t>Most </a:t>
            </a:r>
            <a:r>
              <a:rPr lang="en-US" dirty="0">
                <a:latin typeface="Times New Roman" panose="02020603050405020304" pitchFamily="18" charset="0"/>
                <a:ea typeface="Times New Roman" panose="02020603050405020304" pitchFamily="18" charset="0"/>
                <a:cs typeface="Times New Roman" panose="02020603050405020304" pitchFamily="18" charset="0"/>
              </a:rPr>
              <a:t>of the people have answered that they stop their water, while brushing their teeth</a:t>
            </a:r>
            <a:r>
              <a:rPr lang="bg-BG"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bg-BG" dirty="0"/>
          </a:p>
        </p:txBody>
      </p:sp>
      <p:sp>
        <p:nvSpPr>
          <p:cNvPr id="8" name="Rectangle 7"/>
          <p:cNvSpPr/>
          <p:nvPr/>
        </p:nvSpPr>
        <p:spPr>
          <a:xfrm>
            <a:off x="6578301" y="15825985"/>
            <a:ext cx="5034688" cy="981423"/>
          </a:xfrm>
          <a:prstGeom prst="rect">
            <a:avLst/>
          </a:prstGeom>
        </p:spPr>
        <p:txBody>
          <a:bodyPr wrap="square">
            <a:spAutoFit/>
          </a:bodyPr>
          <a:lstStyle/>
          <a:p>
            <a:pPr marL="454137" algn="just">
              <a:lnSpc>
                <a:spcPct val="107000"/>
              </a:lnSpc>
              <a:spcAft>
                <a:spcPts val="795"/>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It </a:t>
            </a:r>
            <a:r>
              <a:rPr lang="en-US" dirty="0">
                <a:latin typeface="Times New Roman" panose="02020603050405020304" pitchFamily="18" charset="0"/>
                <a:ea typeface="Times New Roman" panose="02020603050405020304" pitchFamily="18" charset="0"/>
                <a:cs typeface="Times New Roman" panose="02020603050405020304" pitchFamily="18" charset="0"/>
              </a:rPr>
              <a:t>appears that most people (37,1%) use old glass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bottles</a:t>
            </a:r>
            <a:r>
              <a:rPr lang="bg-BG"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again, </a:t>
            </a:r>
            <a:r>
              <a:rPr lang="en-US" dirty="0">
                <a:latin typeface="Times New Roman" panose="02020603050405020304" pitchFamily="18" charset="0"/>
                <a:ea typeface="Times New Roman" panose="02020603050405020304" pitchFamily="18" charset="0"/>
                <a:cs typeface="Times New Roman" panose="02020603050405020304" pitchFamily="18" charset="0"/>
              </a:rPr>
              <a:t>and a less preferred option is to throw them into a trash container.</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1" name="Chart 20"/>
          <p:cNvGraphicFramePr/>
          <p:nvPr>
            <p:extLst>
              <p:ext uri="{D42A27DB-BD31-4B8C-83A1-F6EECF244321}">
                <p14:modId xmlns:p14="http://schemas.microsoft.com/office/powerpoint/2010/main" val="433383808"/>
              </p:ext>
            </p:extLst>
          </p:nvPr>
        </p:nvGraphicFramePr>
        <p:xfrm>
          <a:off x="5122156" y="12833478"/>
          <a:ext cx="7237332" cy="33846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p:nvPr>
            <p:extLst>
              <p:ext uri="{D42A27DB-BD31-4B8C-83A1-F6EECF244321}">
                <p14:modId xmlns:p14="http://schemas.microsoft.com/office/powerpoint/2010/main" val="1144966651"/>
              </p:ext>
            </p:extLst>
          </p:nvPr>
        </p:nvGraphicFramePr>
        <p:xfrm>
          <a:off x="6065664" y="16807408"/>
          <a:ext cx="5598764" cy="3635356"/>
        </p:xfrm>
        <a:graphic>
          <a:graphicData uri="http://schemas.openxmlformats.org/drawingml/2006/chart">
            <c:chart xmlns:c="http://schemas.openxmlformats.org/drawingml/2006/chart" xmlns:r="http://schemas.openxmlformats.org/officeDocument/2006/relationships" r:id="rId5"/>
          </a:graphicData>
        </a:graphic>
      </p:graphicFrame>
      <p:sp>
        <p:nvSpPr>
          <p:cNvPr id="9" name="Rectangle 8"/>
          <p:cNvSpPr/>
          <p:nvPr/>
        </p:nvSpPr>
        <p:spPr>
          <a:xfrm>
            <a:off x="6578300" y="19961591"/>
            <a:ext cx="5095451" cy="975460"/>
          </a:xfrm>
          <a:prstGeom prst="rect">
            <a:avLst/>
          </a:prstGeom>
        </p:spPr>
        <p:txBody>
          <a:bodyPr wrap="square">
            <a:spAutoFit/>
          </a:bodyPr>
          <a:lstStyle/>
          <a:p>
            <a:pPr marL="454137" algn="just">
              <a:lnSpc>
                <a:spcPct val="107000"/>
              </a:lnSpc>
              <a:spcAft>
                <a:spcPts val="795"/>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It’s </a:t>
            </a:r>
            <a:r>
              <a:rPr lang="en-US" dirty="0">
                <a:latin typeface="Times New Roman" panose="02020603050405020304" pitchFamily="18" charset="0"/>
                <a:ea typeface="Times New Roman" panose="02020603050405020304" pitchFamily="18" charset="0"/>
                <a:cs typeface="Times New Roman" panose="02020603050405020304" pitchFamily="18" charset="0"/>
              </a:rPr>
              <a:t>almost a tie between the two possible responses but most participants (51,4%) said they use a reusable bag. </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4" name="Chart 23"/>
          <p:cNvGraphicFramePr/>
          <p:nvPr>
            <p:extLst>
              <p:ext uri="{D42A27DB-BD31-4B8C-83A1-F6EECF244321}">
                <p14:modId xmlns:p14="http://schemas.microsoft.com/office/powerpoint/2010/main" val="1825015990"/>
              </p:ext>
            </p:extLst>
          </p:nvPr>
        </p:nvGraphicFramePr>
        <p:xfrm>
          <a:off x="11967086" y="8674251"/>
          <a:ext cx="4905535" cy="3370841"/>
        </p:xfrm>
        <a:graphic>
          <a:graphicData uri="http://schemas.openxmlformats.org/drawingml/2006/chart">
            <c:chart xmlns:c="http://schemas.openxmlformats.org/drawingml/2006/chart" xmlns:r="http://schemas.openxmlformats.org/officeDocument/2006/relationships" r:id="rId6"/>
          </a:graphicData>
        </a:graphic>
      </p:graphicFrame>
      <p:sp>
        <p:nvSpPr>
          <p:cNvPr id="10" name="Rectangle 9"/>
          <p:cNvSpPr/>
          <p:nvPr/>
        </p:nvSpPr>
        <p:spPr>
          <a:xfrm>
            <a:off x="11530566" y="12055534"/>
            <a:ext cx="5560347" cy="685059"/>
          </a:xfrm>
          <a:prstGeom prst="rect">
            <a:avLst/>
          </a:prstGeom>
        </p:spPr>
        <p:txBody>
          <a:bodyPr wrap="square">
            <a:spAutoFit/>
          </a:bodyPr>
          <a:lstStyle/>
          <a:p>
            <a:pPr marL="454137" algn="just">
              <a:lnSpc>
                <a:spcPct val="107000"/>
              </a:lnSpc>
              <a:spcAft>
                <a:spcPts val="795"/>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Most </a:t>
            </a:r>
            <a:r>
              <a:rPr lang="en-US" dirty="0">
                <a:latin typeface="Times New Roman" panose="02020603050405020304" pitchFamily="18" charset="0"/>
                <a:ea typeface="Times New Roman" panose="02020603050405020304" pitchFamily="18" charset="0"/>
                <a:cs typeface="Times New Roman" panose="02020603050405020304" pitchFamily="18" charset="0"/>
              </a:rPr>
              <a:t>of the respondents would rather travel with private vehicle (44,6%)</a:t>
            </a:r>
            <a:r>
              <a:rPr lang="bg-BG"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and least with a bike (2,7</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6" name="Диаграма 3"/>
          <p:cNvGraphicFramePr/>
          <p:nvPr>
            <p:extLst>
              <p:ext uri="{D42A27DB-BD31-4B8C-83A1-F6EECF244321}">
                <p14:modId xmlns:p14="http://schemas.microsoft.com/office/powerpoint/2010/main" val="856351567"/>
              </p:ext>
            </p:extLst>
          </p:nvPr>
        </p:nvGraphicFramePr>
        <p:xfrm>
          <a:off x="11236166" y="16668585"/>
          <a:ext cx="5782787" cy="4590634"/>
        </p:xfrm>
        <a:graphic>
          <a:graphicData uri="http://schemas.openxmlformats.org/drawingml/2006/chart">
            <c:chart xmlns:c="http://schemas.openxmlformats.org/drawingml/2006/chart" xmlns:r="http://schemas.openxmlformats.org/officeDocument/2006/relationships" r:id="rId7"/>
          </a:graphicData>
        </a:graphic>
      </p:graphicFrame>
      <p:sp>
        <p:nvSpPr>
          <p:cNvPr id="11" name="Rectangle 10"/>
          <p:cNvSpPr/>
          <p:nvPr/>
        </p:nvSpPr>
        <p:spPr>
          <a:xfrm>
            <a:off x="11966120" y="19980601"/>
            <a:ext cx="5025793" cy="966803"/>
          </a:xfrm>
          <a:prstGeom prst="rect">
            <a:avLst/>
          </a:prstGeom>
        </p:spPr>
        <p:txBody>
          <a:bodyPr wrap="square">
            <a:spAutoFit/>
          </a:bodyPr>
          <a:lstStyle/>
          <a:p>
            <a:pPr algn="just">
              <a:lnSpc>
                <a:spcPct val="107000"/>
              </a:lnSpc>
              <a:spcAft>
                <a:spcPts val="795"/>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dirty="0">
                <a:latin typeface="Times New Roman" panose="02020603050405020304" pitchFamily="18" charset="0"/>
                <a:ea typeface="Calibri" panose="020F0502020204030204" pitchFamily="34" charset="0"/>
                <a:cs typeface="Times New Roman" panose="02020603050405020304" pitchFamily="18" charset="0"/>
              </a:rPr>
              <a:t>majority of the respondents (85,8%) answered that they would save money to buy food for the charity campaign. </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0" name="Диаграма 2"/>
          <p:cNvGraphicFramePr/>
          <p:nvPr>
            <p:extLst>
              <p:ext uri="{D42A27DB-BD31-4B8C-83A1-F6EECF244321}">
                <p14:modId xmlns:p14="http://schemas.microsoft.com/office/powerpoint/2010/main" val="1569702971"/>
              </p:ext>
            </p:extLst>
          </p:nvPr>
        </p:nvGraphicFramePr>
        <p:xfrm>
          <a:off x="11967086" y="12757133"/>
          <a:ext cx="5077265" cy="301313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1" name="Диаграма 5"/>
          <p:cNvGraphicFramePr/>
          <p:nvPr>
            <p:extLst>
              <p:ext uri="{D42A27DB-BD31-4B8C-83A1-F6EECF244321}">
                <p14:modId xmlns:p14="http://schemas.microsoft.com/office/powerpoint/2010/main" val="2521242263"/>
              </p:ext>
            </p:extLst>
          </p:nvPr>
        </p:nvGraphicFramePr>
        <p:xfrm>
          <a:off x="17814002" y="4949273"/>
          <a:ext cx="5657771" cy="2866871"/>
        </p:xfrm>
        <a:graphic>
          <a:graphicData uri="http://schemas.openxmlformats.org/drawingml/2006/chart">
            <c:chart xmlns:c="http://schemas.openxmlformats.org/drawingml/2006/chart" xmlns:r="http://schemas.openxmlformats.org/officeDocument/2006/relationships" r:id="rId9"/>
          </a:graphicData>
        </a:graphic>
      </p:graphicFrame>
      <p:sp>
        <p:nvSpPr>
          <p:cNvPr id="14" name="Rectangle 13"/>
          <p:cNvSpPr/>
          <p:nvPr/>
        </p:nvSpPr>
        <p:spPr>
          <a:xfrm>
            <a:off x="17362314" y="7518346"/>
            <a:ext cx="6109460" cy="1304781"/>
          </a:xfrm>
          <a:prstGeom prst="rect">
            <a:avLst/>
          </a:prstGeom>
        </p:spPr>
        <p:txBody>
          <a:bodyPr wrap="square">
            <a:spAutoFit/>
          </a:bodyPr>
          <a:lstStyle/>
          <a:p>
            <a:pPr algn="just">
              <a:lnSpc>
                <a:spcPct val="107000"/>
              </a:lnSpc>
              <a:spcAft>
                <a:spcPts val="795"/>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Most </a:t>
            </a:r>
            <a:r>
              <a:rPr lang="en-US" dirty="0">
                <a:latin typeface="Times New Roman" panose="02020603050405020304" pitchFamily="18" charset="0"/>
                <a:ea typeface="Calibri" panose="020F0502020204030204" pitchFamily="34" charset="0"/>
                <a:cs typeface="Times New Roman" panose="02020603050405020304" pitchFamily="18" charset="0"/>
              </a:rPr>
              <a:t>of the participants claimed that they have taken part in volunteering activities before. Majority of the people that gave a negative answer said that they would want to participate, but do not know where and how to.</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12028538" y="15813031"/>
            <a:ext cx="4906164" cy="950388"/>
          </a:xfrm>
          <a:prstGeom prst="rect">
            <a:avLst/>
          </a:prstGeom>
        </p:spPr>
        <p:txBody>
          <a:bodyPr wrap="square">
            <a:spAutoFit/>
          </a:bodyPr>
          <a:lstStyle/>
          <a:p>
            <a:pPr algn="just"/>
            <a:r>
              <a:rPr lang="bg-BG" dirty="0" smtClean="0">
                <a:latin typeface="Times New Roman" panose="02020603050405020304" pitchFamily="18" charset="0"/>
                <a:ea typeface="Calibri" panose="020F0502020204030204" pitchFamily="34" charset="0"/>
              </a:rPr>
              <a:t>64</a:t>
            </a:r>
            <a:r>
              <a:rPr lang="en-US" dirty="0">
                <a:latin typeface="Times New Roman" panose="02020603050405020304" pitchFamily="18" charset="0"/>
                <a:ea typeface="Calibri" panose="020F0502020204030204" pitchFamily="34" charset="0"/>
              </a:rPr>
              <a:t>,1</a:t>
            </a:r>
            <a:r>
              <a:rPr lang="bg-BG"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of the people that have completed the survey, said they give their old clothes to people in need.</a:t>
            </a:r>
            <a:endParaRPr lang="bg-BG" dirty="0"/>
          </a:p>
        </p:txBody>
      </p:sp>
      <p:graphicFrame>
        <p:nvGraphicFramePr>
          <p:cNvPr id="38" name="Диаграма 3"/>
          <p:cNvGraphicFramePr/>
          <p:nvPr>
            <p:extLst>
              <p:ext uri="{D42A27DB-BD31-4B8C-83A1-F6EECF244321}">
                <p14:modId xmlns:p14="http://schemas.microsoft.com/office/powerpoint/2010/main" val="1982929954"/>
              </p:ext>
            </p:extLst>
          </p:nvPr>
        </p:nvGraphicFramePr>
        <p:xfrm>
          <a:off x="17394933" y="16768060"/>
          <a:ext cx="6333794" cy="374679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45" name="Диаграма 2"/>
          <p:cNvGraphicFramePr/>
          <p:nvPr>
            <p:extLst>
              <p:ext uri="{D42A27DB-BD31-4B8C-83A1-F6EECF244321}">
                <p14:modId xmlns:p14="http://schemas.microsoft.com/office/powerpoint/2010/main" val="1090395045"/>
              </p:ext>
            </p:extLst>
          </p:nvPr>
        </p:nvGraphicFramePr>
        <p:xfrm>
          <a:off x="17145691" y="12233544"/>
          <a:ext cx="6515736" cy="400637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46" name="Диаграма 1"/>
          <p:cNvGraphicFramePr/>
          <p:nvPr>
            <p:extLst>
              <p:ext uri="{D42A27DB-BD31-4B8C-83A1-F6EECF244321}">
                <p14:modId xmlns:p14="http://schemas.microsoft.com/office/powerpoint/2010/main" val="3143621129"/>
              </p:ext>
            </p:extLst>
          </p:nvPr>
        </p:nvGraphicFramePr>
        <p:xfrm>
          <a:off x="17328924" y="8749752"/>
          <a:ext cx="6119656" cy="3325055"/>
        </p:xfrm>
        <a:graphic>
          <a:graphicData uri="http://schemas.openxmlformats.org/drawingml/2006/chart">
            <c:chart xmlns:c="http://schemas.openxmlformats.org/drawingml/2006/chart" xmlns:r="http://schemas.openxmlformats.org/officeDocument/2006/relationships" r:id="rId12"/>
          </a:graphicData>
        </a:graphic>
      </p:graphicFrame>
      <p:sp>
        <p:nvSpPr>
          <p:cNvPr id="18" name="Rectangle 17"/>
          <p:cNvSpPr/>
          <p:nvPr/>
        </p:nvSpPr>
        <p:spPr>
          <a:xfrm>
            <a:off x="16926599" y="11683468"/>
            <a:ext cx="6694994" cy="681084"/>
          </a:xfrm>
          <a:prstGeom prst="rect">
            <a:avLst/>
          </a:prstGeom>
        </p:spPr>
        <p:txBody>
          <a:bodyPr wrap="square">
            <a:spAutoFit/>
          </a:bodyPr>
          <a:lstStyle/>
          <a:p>
            <a:pPr marL="454137">
              <a:lnSpc>
                <a:spcPct val="107000"/>
              </a:lnSpc>
              <a:spcAft>
                <a:spcPts val="795"/>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93,8</a:t>
            </a:r>
            <a:r>
              <a:rPr lang="en-US" dirty="0">
                <a:latin typeface="Times New Roman" panose="02020603050405020304" pitchFamily="18" charset="0"/>
                <a:ea typeface="Times New Roman" panose="02020603050405020304" pitchFamily="18" charset="0"/>
                <a:cs typeface="Times New Roman" panose="02020603050405020304" pitchFamily="18" charset="0"/>
              </a:rPr>
              <a:t>% of respondent said they would find a place and a way to plant the tree given to them.</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tangle 24"/>
          <p:cNvSpPr/>
          <p:nvPr/>
        </p:nvSpPr>
        <p:spPr>
          <a:xfrm>
            <a:off x="17425177" y="19738445"/>
            <a:ext cx="6003520" cy="981423"/>
          </a:xfrm>
          <a:prstGeom prst="rect">
            <a:avLst/>
          </a:prstGeom>
        </p:spPr>
        <p:txBody>
          <a:bodyPr wrap="square">
            <a:spAutoFit/>
          </a:bodyPr>
          <a:lstStyle/>
          <a:p>
            <a:pPr algn="just">
              <a:lnSpc>
                <a:spcPct val="107000"/>
              </a:lnSpc>
              <a:spcAft>
                <a:spcPts val="795"/>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81% of the respondents define themselves  as socially responsible people. The rest of them don’t </a:t>
            </a:r>
            <a:r>
              <a:rPr lang="en-US" dirty="0">
                <a:latin typeface="Times New Roman" panose="02020603050405020304" pitchFamily="18" charset="0"/>
                <a:ea typeface="Calibri" panose="020F0502020204030204" pitchFamily="34" charset="0"/>
                <a:cs typeface="Times New Roman" panose="02020603050405020304" pitchFamily="18" charset="0"/>
              </a:rPr>
              <a:t>know or </a:t>
            </a:r>
            <a:r>
              <a:rPr lang="en-US" dirty="0" smtClean="0">
                <a:latin typeface="Times New Roman" panose="02020603050405020304" pitchFamily="18" charset="0"/>
                <a:ea typeface="Calibri" panose="020F0502020204030204" pitchFamily="34" charset="0"/>
                <a:cs typeface="Times New Roman" panose="02020603050405020304" pitchFamily="18" charset="0"/>
              </a:rPr>
              <a:t>don’t </a:t>
            </a:r>
            <a:r>
              <a:rPr lang="en-US" dirty="0" smtClean="0">
                <a:latin typeface="Times New Roman" panose="02020603050405020304" pitchFamily="18" charset="0"/>
                <a:ea typeface="Calibri" panose="020F0502020204030204" pitchFamily="34" charset="0"/>
                <a:cs typeface="Times New Roman" panose="02020603050405020304" pitchFamily="18" charset="0"/>
              </a:rPr>
              <a:t>identify </a:t>
            </a:r>
            <a:r>
              <a:rPr lang="en-US" dirty="0" smtClean="0">
                <a:latin typeface="Times New Roman" panose="02020603050405020304" pitchFamily="18" charset="0"/>
                <a:ea typeface="Calibri" panose="020F0502020204030204" pitchFamily="34" charset="0"/>
                <a:cs typeface="Times New Roman" panose="02020603050405020304" pitchFamily="18" charset="0"/>
              </a:rPr>
              <a:t>themselves as such.</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p:cNvSpPr/>
          <p:nvPr/>
        </p:nvSpPr>
        <p:spPr>
          <a:xfrm>
            <a:off x="17374614" y="15889064"/>
            <a:ext cx="6097160" cy="685059"/>
          </a:xfrm>
          <a:prstGeom prst="rect">
            <a:avLst/>
          </a:prstGeom>
        </p:spPr>
        <p:txBody>
          <a:bodyPr wrap="square">
            <a:spAutoFit/>
          </a:bodyPr>
          <a:lstStyle/>
          <a:p>
            <a:pPr algn="just">
              <a:lnSpc>
                <a:spcPct val="107000"/>
              </a:lnSpc>
              <a:spcAft>
                <a:spcPts val="795"/>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People </a:t>
            </a:r>
            <a:r>
              <a:rPr lang="en-US" dirty="0">
                <a:latin typeface="Times New Roman" panose="02020603050405020304" pitchFamily="18" charset="0"/>
                <a:ea typeface="Calibri" panose="020F0502020204030204" pitchFamily="34" charset="0"/>
                <a:cs typeface="Times New Roman" panose="02020603050405020304" pitchFamily="18" charset="0"/>
              </a:rPr>
              <a:t>seem to be interested in the surrounding nature</a:t>
            </a:r>
            <a:r>
              <a:rPr lang="en-US" dirty="0" smtClean="0">
                <a:latin typeface="Times New Roman" panose="02020603050405020304" pitchFamily="18" charset="0"/>
                <a:ea typeface="Calibri" panose="020F0502020204030204" pitchFamily="34" charset="0"/>
                <a:cs typeface="Times New Roman" panose="02020603050405020304" pitchFamily="18" charset="0"/>
              </a:rPr>
              <a:t>. 86</a:t>
            </a:r>
            <a:r>
              <a:rPr lang="bg-BG" dirty="0" smtClean="0">
                <a:latin typeface="Times New Roman" panose="02020603050405020304" pitchFamily="18" charset="0"/>
                <a:ea typeface="Calibri" panose="020F0502020204030204" pitchFamily="34" charset="0"/>
                <a:cs typeface="Times New Roman" panose="02020603050405020304" pitchFamily="18" charset="0"/>
              </a:rPr>
              <a:t>%</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would join cleaning the space around the block. </a:t>
            </a:r>
            <a:endParaRPr lang="bg-BG"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https://scontent.xx.fbcdn.net/v/t1.15752-0/s403x403/137267291_500228254272315_5133346127139628705_n.png?_nc_cat=100&amp;ccb=2&amp;_nc_sid=f79d6e&amp;_nc_ohc=Kaodekx0H4MAX_cXEUS&amp;_nc_ad=z-m&amp;_nc_cid=0&amp;_nc_ht=scontent.xx&amp;_nc_tp=30&amp;oh=538253457b379cd75e13005adc68281b&amp;oe=6001B8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061983" y="3262071"/>
            <a:ext cx="5189370" cy="6924889"/>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23872416" y="18191239"/>
            <a:ext cx="4393934" cy="703156"/>
          </a:xfrm>
          <a:prstGeom prst="rect">
            <a:avLst/>
          </a:prstGeom>
          <a:noFill/>
        </p:spPr>
        <p:txBody>
          <a:bodyPr wrap="square" rtlCol="0">
            <a:spAutoFit/>
          </a:bodyPr>
          <a:lstStyle/>
          <a:p>
            <a:r>
              <a:rPr lang="en-US" sz="3973" b="1" i="1" u="sng" dirty="0">
                <a:solidFill>
                  <a:srgbClr val="595959"/>
                </a:solidFill>
                <a:latin typeface="Times New Roman" panose="02020603050405020304" pitchFamily="18" charset="0"/>
                <a:cs typeface="Times New Roman" panose="02020603050405020304" pitchFamily="18" charset="0"/>
              </a:rPr>
              <a:t>References</a:t>
            </a:r>
            <a:endParaRPr lang="bg-BG" sz="3973" b="1" i="1" u="sng" dirty="0">
              <a:solidFill>
                <a:srgbClr val="595959"/>
              </a:solidFill>
              <a:latin typeface="Times New Roman" panose="02020603050405020304" pitchFamily="18" charset="0"/>
              <a:cs typeface="Times New Roman" panose="02020603050405020304" pitchFamily="18" charset="0"/>
            </a:endParaRPr>
          </a:p>
        </p:txBody>
      </p:sp>
      <p:sp>
        <p:nvSpPr>
          <p:cNvPr id="36" name="TextBox 35"/>
          <p:cNvSpPr txBox="1"/>
          <p:nvPr/>
        </p:nvSpPr>
        <p:spPr>
          <a:xfrm>
            <a:off x="24027515" y="2442361"/>
            <a:ext cx="5826539" cy="1315104"/>
          </a:xfrm>
          <a:prstGeom prst="rect">
            <a:avLst/>
          </a:prstGeom>
          <a:noFill/>
        </p:spPr>
        <p:txBody>
          <a:bodyPr wrap="square" rtlCol="0">
            <a:spAutoFit/>
          </a:bodyPr>
          <a:lstStyle/>
          <a:p>
            <a:r>
              <a:rPr lang="en-US" sz="3973" b="1" i="1" u="sng" dirty="0">
                <a:solidFill>
                  <a:srgbClr val="595959"/>
                </a:solidFill>
                <a:latin typeface="Times New Roman" panose="02020603050405020304" pitchFamily="18" charset="0"/>
                <a:cs typeface="Times New Roman" panose="02020603050405020304" pitchFamily="18" charset="0"/>
              </a:rPr>
              <a:t>Conclusions, limitations and future research plans</a:t>
            </a:r>
            <a:endParaRPr lang="bg-BG" sz="3973" b="1" i="1" u="sng" dirty="0">
              <a:solidFill>
                <a:srgbClr val="595959"/>
              </a:solidFill>
              <a:latin typeface="Times New Roman" panose="02020603050405020304" pitchFamily="18" charset="0"/>
              <a:cs typeface="Times New Roman" panose="02020603050405020304" pitchFamily="18" charset="0"/>
            </a:endParaRPr>
          </a:p>
        </p:txBody>
      </p:sp>
      <p:sp>
        <p:nvSpPr>
          <p:cNvPr id="67" name="Rectangle 66"/>
          <p:cNvSpPr/>
          <p:nvPr/>
        </p:nvSpPr>
        <p:spPr>
          <a:xfrm>
            <a:off x="7599066" y="2321686"/>
            <a:ext cx="15733378" cy="1024035"/>
          </a:xfrm>
          <a:prstGeom prst="rect">
            <a:avLst/>
          </a:prstGeom>
        </p:spPr>
        <p:txBody>
          <a:bodyPr wrap="none">
            <a:spAutoFit/>
          </a:bodyPr>
          <a:lstStyle/>
          <a:p>
            <a:pPr>
              <a:lnSpc>
                <a:spcPct val="107000"/>
              </a:lnSpc>
              <a:spcAft>
                <a:spcPts val="795"/>
              </a:spcAft>
            </a:pPr>
            <a:r>
              <a:rPr lang="bg-BG" sz="5662" b="1" i="1" dirty="0">
                <a:solidFill>
                  <a:srgbClr val="595959"/>
                </a:solidFill>
                <a:latin typeface="Times New Roman" panose="02020603050405020304" pitchFamily="18" charset="0"/>
                <a:ea typeface="Times New Roman" panose="02020603050405020304" pitchFamily="18" charset="0"/>
                <a:cs typeface="Times New Roman" panose="02020603050405020304" pitchFamily="18" charset="0"/>
              </a:rPr>
              <a:t>RESULTS AND ANALYSIS </a:t>
            </a:r>
            <a:r>
              <a:rPr lang="en-US" sz="5662" b="1" i="1" dirty="0">
                <a:solidFill>
                  <a:srgbClr val="595959"/>
                </a:solidFill>
                <a:latin typeface="Times New Roman" panose="02020603050405020304" pitchFamily="18" charset="0"/>
                <a:ea typeface="Times New Roman" panose="02020603050405020304" pitchFamily="18" charset="0"/>
                <a:cs typeface="Times New Roman" panose="02020603050405020304" pitchFamily="18" charset="0"/>
              </a:rPr>
              <a:t>OF THE RESEARCH </a:t>
            </a:r>
            <a:endParaRPr lang="bg-BG" sz="5662" b="1" i="1" dirty="0">
              <a:solidFill>
                <a:srgbClr val="595959"/>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8" name="TextBox 67"/>
          <p:cNvSpPr txBox="1"/>
          <p:nvPr/>
        </p:nvSpPr>
        <p:spPr>
          <a:xfrm>
            <a:off x="441140" y="2251690"/>
            <a:ext cx="6007600" cy="703156"/>
          </a:xfrm>
          <a:prstGeom prst="rect">
            <a:avLst/>
          </a:prstGeom>
          <a:noFill/>
        </p:spPr>
        <p:txBody>
          <a:bodyPr wrap="square" rtlCol="0">
            <a:spAutoFit/>
          </a:bodyPr>
          <a:lstStyle/>
          <a:p>
            <a:r>
              <a:rPr lang="en-US" sz="3973" b="1" i="1" u="sng" dirty="0">
                <a:solidFill>
                  <a:srgbClr val="595959"/>
                </a:solidFill>
                <a:latin typeface="Times New Roman" panose="02020603050405020304" pitchFamily="18" charset="0"/>
                <a:cs typeface="Times New Roman" panose="02020603050405020304" pitchFamily="18" charset="0"/>
              </a:rPr>
              <a:t>Aim of the research</a:t>
            </a:r>
            <a:endParaRPr lang="bg-BG" sz="3973" b="1" i="1" u="sng" dirty="0">
              <a:solidFill>
                <a:srgbClr val="595959"/>
              </a:solidFill>
              <a:latin typeface="Times New Roman" panose="02020603050405020304" pitchFamily="18" charset="0"/>
              <a:cs typeface="Times New Roman" panose="02020603050405020304" pitchFamily="18" charset="0"/>
            </a:endParaRPr>
          </a:p>
        </p:txBody>
      </p:sp>
      <p:sp>
        <p:nvSpPr>
          <p:cNvPr id="69" name="TextBox 68"/>
          <p:cNvSpPr txBox="1"/>
          <p:nvPr/>
        </p:nvSpPr>
        <p:spPr>
          <a:xfrm>
            <a:off x="460375" y="12624832"/>
            <a:ext cx="3907041" cy="703156"/>
          </a:xfrm>
          <a:prstGeom prst="rect">
            <a:avLst/>
          </a:prstGeom>
          <a:noFill/>
        </p:spPr>
        <p:txBody>
          <a:bodyPr wrap="square" rtlCol="0">
            <a:spAutoFit/>
          </a:bodyPr>
          <a:lstStyle/>
          <a:p>
            <a:r>
              <a:rPr lang="en-US" sz="3973" b="1" i="1" u="sng" dirty="0">
                <a:solidFill>
                  <a:srgbClr val="595959"/>
                </a:solidFill>
                <a:latin typeface="Times New Roman" panose="02020603050405020304" pitchFamily="18" charset="0"/>
                <a:cs typeface="Times New Roman" panose="02020603050405020304" pitchFamily="18" charset="0"/>
              </a:rPr>
              <a:t>Methodology</a:t>
            </a:r>
            <a:endParaRPr lang="bg-BG" sz="3973" b="1" i="1" u="sng" dirty="0">
              <a:solidFill>
                <a:srgbClr val="595959"/>
              </a:solidFill>
              <a:latin typeface="Times New Roman" panose="02020603050405020304" pitchFamily="18" charset="0"/>
              <a:cs typeface="Times New Roman" panose="02020603050405020304" pitchFamily="18" charset="0"/>
            </a:endParaRPr>
          </a:p>
        </p:txBody>
      </p:sp>
      <p:pic>
        <p:nvPicPr>
          <p:cNvPr id="2050" name="Picture 2" descr="https://scontent.xx.fbcdn.net/v/t1.15752-0/p403x403/137076270_415264373122936_1441135123946380120_n.png?_nc_cat=100&amp;ccb=2&amp;_nc_sid=f79d6e&amp;_nc_ohc=IBKVjo6fw6wAX9GnhqM&amp;_nc_ad=z-m&amp;_nc_cid=0&amp;_nc_ht=scontent.xx&amp;_nc_tp=30&amp;oh=7d682c915442d523f19a813a3dae00a7&amp;oe=6027EBBF"/>
          <p:cNvPicPr>
            <a:picLocks noChangeAspect="1" noChangeArrowheads="1"/>
          </p:cNvPicPr>
          <p:nvPr/>
        </p:nvPicPr>
        <p:blipFill>
          <a:blip r:embed="rId14">
            <a:extLst>
              <a:ext uri="{BEBA8EAE-BF5A-486C-A8C5-ECC9F3942E4B}">
                <a14:imgProps xmlns:a14="http://schemas.microsoft.com/office/drawing/2010/main">
                  <a14:imgLayer r:embed="rId15">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26031578" y="-202108"/>
            <a:ext cx="3254629" cy="2818832"/>
          </a:xfrm>
          <a:prstGeom prst="rect">
            <a:avLst/>
          </a:prstGeom>
          <a:noFill/>
          <a:extLst>
            <a:ext uri="{909E8E84-426E-40DD-AFC4-6F175D3DCCD1}">
              <a14:hiddenFill xmlns:a14="http://schemas.microsoft.com/office/drawing/2010/main">
                <a:solidFill>
                  <a:srgbClr val="FFFFFF"/>
                </a:solidFill>
              </a14:hiddenFill>
            </a:ext>
          </a:extLst>
        </p:spPr>
      </p:pic>
      <p:sp>
        <p:nvSpPr>
          <p:cNvPr id="54" name="Text Box 14"/>
          <p:cNvSpPr txBox="1"/>
          <p:nvPr/>
        </p:nvSpPr>
        <p:spPr>
          <a:xfrm>
            <a:off x="7076580" y="3356089"/>
            <a:ext cx="16400433" cy="1461179"/>
          </a:xfrm>
          <a:prstGeom prst="rect">
            <a:avLst/>
          </a:prstGeom>
          <a:noFill/>
          <a:ln w="38100"/>
        </p:spPr>
        <p:style>
          <a:lnRef idx="2">
            <a:schemeClr val="dk1"/>
          </a:lnRef>
          <a:fillRef idx="1">
            <a:schemeClr val="lt1"/>
          </a:fillRef>
          <a:effectRef idx="0">
            <a:schemeClr val="dk1"/>
          </a:effectRef>
          <a:fontRef idx="minor">
            <a:schemeClr val="dk1"/>
          </a:fontRef>
        </p:style>
        <p:txBody>
          <a:bodyPr rot="0" spcFirstLastPara="0" vert="horz" wrap="square" lIns="90829" tIns="45415" rIns="90829" bIns="45415" numCol="1" spcCol="0" rtlCol="0" fromWordArt="0" anchor="t" anchorCtr="0" forceAA="0" compatLnSpc="1">
            <a:prstTxWarp prst="textNoShape">
              <a:avLst/>
            </a:prstTxWarp>
            <a:noAutofit/>
          </a:bodyPr>
          <a:lstStyle/>
          <a:p>
            <a:pPr algn="ctr">
              <a:lnSpc>
                <a:spcPct val="107000"/>
              </a:lnSpc>
              <a:spcAft>
                <a:spcPts val="795"/>
              </a:spcAft>
            </a:pPr>
            <a:r>
              <a:rPr lang="en-US" sz="2583" b="1" dirty="0" smtClean="0">
                <a:latin typeface="Times New Roman" panose="02020603050405020304" pitchFamily="18" charset="0"/>
                <a:ea typeface="Times New Roman" panose="02020603050405020304" pitchFamily="18" charset="0"/>
                <a:cs typeface="Times New Roman" panose="02020603050405020304" pitchFamily="18" charset="0"/>
              </a:rPr>
              <a:t>Personal </a:t>
            </a:r>
            <a:r>
              <a:rPr lang="en-US" sz="2583" b="1" dirty="0">
                <a:latin typeface="Times New Roman" panose="02020603050405020304" pitchFamily="18" charset="0"/>
                <a:ea typeface="Times New Roman" panose="02020603050405020304" pitchFamily="18" charset="0"/>
                <a:cs typeface="Times New Roman" panose="02020603050405020304" pitchFamily="18" charset="0"/>
              </a:rPr>
              <a:t>Social </a:t>
            </a:r>
            <a:r>
              <a:rPr lang="en-US" sz="2583" b="1" dirty="0" smtClean="0">
                <a:latin typeface="Times New Roman" panose="02020603050405020304" pitchFamily="18" charset="0"/>
                <a:ea typeface="Times New Roman" panose="02020603050405020304" pitchFamily="18" charset="0"/>
                <a:cs typeface="Times New Roman" panose="02020603050405020304" pitchFamily="18" charset="0"/>
              </a:rPr>
              <a:t>Responsibility</a:t>
            </a:r>
            <a:r>
              <a:rPr lang="bg-BG" sz="2583"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583" b="1" dirty="0" smtClean="0">
                <a:latin typeface="Times New Roman" panose="02020603050405020304" pitchFamily="18" charset="0"/>
                <a:ea typeface="Times New Roman" panose="02020603050405020304" pitchFamily="18" charset="0"/>
                <a:cs typeface="Times New Roman" panose="02020603050405020304" pitchFamily="18" charset="0"/>
              </a:rPr>
              <a:t>is “the </a:t>
            </a:r>
            <a:r>
              <a:rPr lang="en-US" sz="2583" b="1" dirty="0">
                <a:latin typeface="Times New Roman" panose="02020603050405020304" pitchFamily="18" charset="0"/>
                <a:ea typeface="Times New Roman" panose="02020603050405020304" pitchFamily="18" charset="0"/>
                <a:cs typeface="Times New Roman" panose="02020603050405020304" pitchFamily="18" charset="0"/>
              </a:rPr>
              <a:t>way a person performs in his daily life as a member of the society – and not only as a consumer – basing his decisions in a desire to minimize the negative impacts and maximize the positive impacts on the social, environmental and economic environment in the long </a:t>
            </a:r>
            <a:r>
              <a:rPr lang="en-US" sz="2583" b="1" dirty="0" smtClean="0">
                <a:latin typeface="Times New Roman" panose="02020603050405020304" pitchFamily="18" charset="0"/>
                <a:ea typeface="Times New Roman" panose="02020603050405020304" pitchFamily="18" charset="0"/>
                <a:cs typeface="Times New Roman" panose="02020603050405020304" pitchFamily="18" charset="0"/>
              </a:rPr>
              <a:t>run”</a:t>
            </a:r>
            <a:r>
              <a:rPr lang="bg-BG" sz="2583"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583" dirty="0" smtClean="0">
                <a:latin typeface="Times New Roman" panose="02020603050405020304" pitchFamily="18" charset="0"/>
                <a:ea typeface="Calibri" panose="020F0502020204030204" pitchFamily="34" charset="0"/>
                <a:cs typeface="Times New Roman" panose="02020603050405020304" pitchFamily="18" charset="0"/>
              </a:rPr>
              <a:t>(</a:t>
            </a:r>
            <a:r>
              <a:rPr lang="en-US" sz="2583" b="1" dirty="0">
                <a:latin typeface="Times New Roman" panose="02020603050405020304" pitchFamily="18" charset="0"/>
                <a:ea typeface="Times New Roman" panose="02020603050405020304" pitchFamily="18" charset="0"/>
                <a:cs typeface="Times New Roman" panose="02020603050405020304" pitchFamily="18" charset="0"/>
              </a:rPr>
              <a:t>Davis, S. et al., 2017</a:t>
            </a:r>
            <a:r>
              <a:rPr lang="en-US" sz="2583"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bg-BG" sz="2583" b="1"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bg-BG" sz="2583"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28" name="Picture 4" descr="https://scontent.xx.fbcdn.net/v/t1.15752-0/s403x403/138184560_466911118048125_4746477042798275703_n.png?_nc_cat=103&amp;ccb=2&amp;_nc_sid=f79d6e&amp;_nc_ohc=YUQ6liOtTd8AX-3tWRQ&amp;_nc_ad=z-m&amp;_nc_cid=0&amp;_nc_ht=scontent.xx&amp;_nc_tp=30&amp;oh=d94910dae0b7d4fd32157d265b27d34a&amp;oe=6026135D"/>
          <p:cNvPicPr>
            <a:picLocks noChangeAspect="1" noChangeArrowheads="1"/>
          </p:cNvPicPr>
          <p:nvPr/>
        </p:nvPicPr>
        <p:blipFill rotWithShape="1">
          <a:blip r:embed="rId16">
            <a:extLst>
              <a:ext uri="{28A0092B-C50C-407E-A947-70E740481C1C}">
                <a14:useLocalDpi xmlns:a14="http://schemas.microsoft.com/office/drawing/2010/main" val="0"/>
              </a:ext>
            </a:extLst>
          </a:blip>
          <a:srcRect l="15621" t="-1" r="424" b="25418"/>
          <a:stretch/>
        </p:blipFill>
        <p:spPr bwMode="auto">
          <a:xfrm rot="1264477">
            <a:off x="1170796" y="-1271465"/>
            <a:ext cx="3105424" cy="3681353"/>
          </a:xfrm>
          <a:prstGeom prst="rect">
            <a:avLst/>
          </a:prstGeom>
          <a:noFill/>
          <a:extLst>
            <a:ext uri="{909E8E84-426E-40DD-AFC4-6F175D3DCCD1}">
              <a14:hiddenFill xmlns:a14="http://schemas.microsoft.com/office/drawing/2010/main">
                <a:solidFill>
                  <a:srgbClr val="FFFFFF"/>
                </a:solidFill>
              </a14:hiddenFill>
            </a:ext>
          </a:extLst>
        </p:spPr>
      </p:pic>
      <p:sp>
        <p:nvSpPr>
          <p:cNvPr id="17" name="AutoShape 2" descr="What colors go well with Artichoke green color? - Quor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23" name="AutoShape 4" descr="What colors go well with Artichoke green color? - Quora"/>
          <p:cNvSpPr>
            <a:spLocks noChangeAspect="1" noChangeArrowheads="1"/>
          </p:cNvSpPr>
          <p:nvPr/>
        </p:nvSpPr>
        <p:spPr bwMode="auto">
          <a:xfrm>
            <a:off x="307975" y="7937"/>
            <a:ext cx="16203606" cy="1620365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pic>
        <p:nvPicPr>
          <p:cNvPr id="1032" name="Picture 8" descr="https://scontent.xx.fbcdn.net/v/t1.15752-0/s206x206/137608098_128273429121462_2835820226980860753_n.png?_nc_cat=100&amp;ccb=2&amp;_nc_sid=58c789&amp;_nc_ohc=GZY6CcQsPjgAX_6VEpX&amp;_nc_ad=z-m&amp;_nc_cid=0&amp;_nc_ht=scontent.xx&amp;_nc_tp=30&amp;oh=13af8bd4930eb614e7813643877cc501&amp;oe=60276D59"/>
          <p:cNvPicPr>
            <a:picLocks noChangeAspect="1" noChangeArrowheads="1"/>
          </p:cNvPicPr>
          <p:nvPr/>
        </p:nvPicPr>
        <p:blipFill rotWithShape="1">
          <a:blip r:embed="rId17">
            <a:extLst>
              <a:ext uri="{28A0092B-C50C-407E-A947-70E740481C1C}">
                <a14:useLocalDpi xmlns:a14="http://schemas.microsoft.com/office/drawing/2010/main" val="0"/>
              </a:ext>
            </a:extLst>
          </a:blip>
          <a:srcRect l="25489" b="19395"/>
          <a:stretch/>
        </p:blipFill>
        <p:spPr bwMode="auto">
          <a:xfrm>
            <a:off x="23168337" y="1535373"/>
            <a:ext cx="1120779" cy="1621848"/>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8" descr="https://scontent.xx.fbcdn.net/v/t1.15752-0/s206x206/137608098_128273429121462_2835820226980860753_n.png?_nc_cat=100&amp;ccb=2&amp;_nc_sid=58c789&amp;_nc_ohc=GZY6CcQsPjgAX_6VEpX&amp;_nc_ad=z-m&amp;_nc_cid=0&amp;_nc_ht=scontent.xx&amp;_nc_tp=30&amp;oh=13af8bd4930eb614e7813643877cc501&amp;oe=60276D59"/>
          <p:cNvPicPr>
            <a:picLocks noChangeAspect="1" noChangeArrowheads="1"/>
          </p:cNvPicPr>
          <p:nvPr/>
        </p:nvPicPr>
        <p:blipFill rotWithShape="1">
          <a:blip r:embed="rId17">
            <a:extLst>
              <a:ext uri="{28A0092B-C50C-407E-A947-70E740481C1C}">
                <a14:useLocalDpi xmlns:a14="http://schemas.microsoft.com/office/drawing/2010/main" val="0"/>
              </a:ext>
            </a:extLst>
          </a:blip>
          <a:srcRect l="25489" b="19395"/>
          <a:stretch/>
        </p:blipFill>
        <p:spPr bwMode="auto">
          <a:xfrm flipH="1">
            <a:off x="6354628" y="1647312"/>
            <a:ext cx="1090170" cy="143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67660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1114</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student</cp:lastModifiedBy>
  <cp:revision>30</cp:revision>
  <dcterms:created xsi:type="dcterms:W3CDTF">2021-01-16T19:47:32Z</dcterms:created>
  <dcterms:modified xsi:type="dcterms:W3CDTF">2021-01-17T15:36:09Z</dcterms:modified>
</cp:coreProperties>
</file>