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4" r:id="rId4"/>
    <p:sldId id="265" r:id="rId5"/>
    <p:sldId id="266" r:id="rId6"/>
    <p:sldId id="267" r:id="rId7"/>
    <p:sldId id="273" r:id="rId8"/>
    <p:sldId id="268" r:id="rId9"/>
    <p:sldId id="281" r:id="rId10"/>
    <p:sldId id="278" r:id="rId11"/>
    <p:sldId id="274" r:id="rId12"/>
    <p:sldId id="277" r:id="rId13"/>
    <p:sldId id="279" r:id="rId14"/>
    <p:sldId id="280" r:id="rId15"/>
    <p:sldId id="272" r:id="rId16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1A36"/>
    <a:srgbClr val="C9C77F"/>
    <a:srgbClr val="CAC87F"/>
    <a:srgbClr val="C3D6F7"/>
    <a:srgbClr val="ABCCF5"/>
    <a:srgbClr val="FFE1C8"/>
    <a:srgbClr val="FFE3C8"/>
    <a:srgbClr val="B2B0BF"/>
    <a:srgbClr val="38E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4BD767-2E4B-450E-8447-1C5597CC9CBD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3783CB-93F2-481C-BDF3-9F9F7C9742B7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dirty="0">
              <a:solidFill>
                <a:schemeClr val="accent4">
                  <a:lumMod val="60000"/>
                  <a:lumOff val="40000"/>
                </a:schemeClr>
              </a:solidFill>
            </a:rPr>
            <a:t>Кои сме ние?</a:t>
          </a:r>
          <a:endParaRPr lang="en-US" sz="1600" b="1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0F194E70-095B-4D6E-9BF0-603169FBD97A}" type="parTrans" cxnId="{DC6F678C-B69E-4772-B262-353AC2F3AD90}">
      <dgm:prSet/>
      <dgm:spPr/>
      <dgm:t>
        <a:bodyPr/>
        <a:lstStyle/>
        <a:p>
          <a:endParaRPr lang="en-US" sz="1200" b="1"/>
        </a:p>
      </dgm:t>
    </dgm:pt>
    <dgm:pt modelId="{B4003B08-D62E-47CB-BA91-B1763381332C}" type="sibTrans" cxnId="{DC6F678C-B69E-4772-B262-353AC2F3AD90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93203848-88F5-4D84-B532-11750FED6EE2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dirty="0">
              <a:solidFill>
                <a:schemeClr val="accent4">
                  <a:lumMod val="60000"/>
                  <a:lumOff val="40000"/>
                </a:schemeClr>
              </a:solidFill>
            </a:rPr>
            <a:t>Защо участваме?</a:t>
          </a:r>
          <a:endParaRPr lang="en-US" sz="1600" b="1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66C940EA-CF9E-43CB-8658-730F81B12840}" type="parTrans" cxnId="{BCA20268-3088-4778-BB38-83E3241CC3A8}">
      <dgm:prSet/>
      <dgm:spPr/>
      <dgm:t>
        <a:bodyPr/>
        <a:lstStyle/>
        <a:p>
          <a:endParaRPr lang="en-US" sz="1200" b="1"/>
        </a:p>
      </dgm:t>
    </dgm:pt>
    <dgm:pt modelId="{9AEF5F5D-38F2-4098-BF5A-CB2EAC8F5CF3}" type="sibTrans" cxnId="{BCA20268-3088-4778-BB38-83E3241CC3A8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AF4C00A3-B1BD-4615-9218-65BAF8A9F264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dirty="0">
              <a:solidFill>
                <a:schemeClr val="accent4">
                  <a:lumMod val="60000"/>
                  <a:lumOff val="40000"/>
                </a:schemeClr>
              </a:solidFill>
            </a:rPr>
            <a:t>Как подбираме отборите?</a:t>
          </a:r>
          <a:endParaRPr lang="en-US" sz="1600" b="1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85FE53C6-9C91-49F3-9EAE-8ECF33157B30}" type="parTrans" cxnId="{49D516F1-B7AC-4488-84AB-BE144BAA5AEE}">
      <dgm:prSet/>
      <dgm:spPr/>
      <dgm:t>
        <a:bodyPr/>
        <a:lstStyle/>
        <a:p>
          <a:endParaRPr lang="en-US" sz="1200" b="1"/>
        </a:p>
      </dgm:t>
    </dgm:pt>
    <dgm:pt modelId="{1BB20E94-AAAF-4707-B23E-F0554461F5A9}" type="sibTrans" cxnId="{49D516F1-B7AC-4488-84AB-BE144BAA5AEE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E0D565FE-E959-4071-9393-C4A0794D3CB0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dirty="0">
              <a:solidFill>
                <a:schemeClr val="accent4">
                  <a:lumMod val="60000"/>
                  <a:lumOff val="40000"/>
                </a:schemeClr>
              </a:solidFill>
            </a:rPr>
            <a:t>Как мотивираме учениците?</a:t>
          </a:r>
          <a:endParaRPr lang="en-US" sz="1600" b="1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8B2E1EB9-D411-46A0-8FFA-7D3E08D9A6A1}" type="parTrans" cxnId="{C0192A08-A85D-4009-A788-89EFCED83B8C}">
      <dgm:prSet/>
      <dgm:spPr/>
      <dgm:t>
        <a:bodyPr/>
        <a:lstStyle/>
        <a:p>
          <a:endParaRPr lang="en-US" sz="1200" b="1"/>
        </a:p>
      </dgm:t>
    </dgm:pt>
    <dgm:pt modelId="{4C0111E0-CC51-40A9-8653-DAB6E1E44809}" type="sibTrans" cxnId="{C0192A08-A85D-4009-A788-89EFCED83B8C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7801A861-8F90-40D4-8844-CE7A32B691E8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dirty="0">
              <a:solidFill>
                <a:schemeClr val="accent4">
                  <a:lumMod val="60000"/>
                  <a:lumOff val="40000"/>
                </a:schemeClr>
              </a:solidFill>
            </a:rPr>
            <a:t>Как създаваме крайния продукт?</a:t>
          </a:r>
          <a:endParaRPr lang="en-US" sz="1600" b="1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7229F4FC-BF98-4BA2-8559-84B82B95ABAC}" type="parTrans" cxnId="{2AD91F2E-AE27-4B40-8C49-8726248A131C}">
      <dgm:prSet/>
      <dgm:spPr/>
      <dgm:t>
        <a:bodyPr/>
        <a:lstStyle/>
        <a:p>
          <a:endParaRPr lang="en-US" sz="1200" b="1"/>
        </a:p>
      </dgm:t>
    </dgm:pt>
    <dgm:pt modelId="{0F6F84A3-CFEC-412E-8FAC-FA79D1F88581}" type="sibTrans" cxnId="{2AD91F2E-AE27-4B40-8C49-8726248A131C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6DC7A80D-1819-456B-9333-C11F276833D5}">
      <dgm:prSet phldrT="[Text]" custT="1"/>
      <dgm:spPr>
        <a:solidFill>
          <a:srgbClr val="981A3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g-BG" sz="1600" b="1" i="0" dirty="0">
              <a:solidFill>
                <a:schemeClr val="accent4">
                  <a:lumMod val="60000"/>
                  <a:lumOff val="40000"/>
                </a:schemeClr>
              </a:solidFill>
            </a:rPr>
            <a:t>Какви технологии използваме?</a:t>
          </a:r>
          <a:endParaRPr lang="en-US" sz="1600" b="1" i="0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F1E0FEEE-0200-4C22-906F-461452EBD24E}" type="parTrans" cxnId="{DD72AB93-2ABF-40AE-AD16-847E54F22066}">
      <dgm:prSet/>
      <dgm:spPr/>
      <dgm:t>
        <a:bodyPr/>
        <a:lstStyle/>
        <a:p>
          <a:endParaRPr lang="en-US" sz="1200" b="1"/>
        </a:p>
      </dgm:t>
    </dgm:pt>
    <dgm:pt modelId="{07D20273-4322-4AAC-9244-CBCB1A17BB7C}" type="sibTrans" cxnId="{DD72AB93-2ABF-40AE-AD16-847E54F22066}">
      <dgm:prSet/>
      <dgm:spPr>
        <a:ln w="28575">
          <a:solidFill>
            <a:srgbClr val="981A36"/>
          </a:solidFill>
        </a:ln>
      </dgm:spPr>
      <dgm:t>
        <a:bodyPr/>
        <a:lstStyle/>
        <a:p>
          <a:endParaRPr lang="en-US" sz="1200" b="1"/>
        </a:p>
      </dgm:t>
    </dgm:pt>
    <dgm:pt modelId="{E0127E49-2205-4325-93B3-9050B05FF87C}" type="pres">
      <dgm:prSet presAssocID="{864BD767-2E4B-450E-8447-1C5597CC9C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8A58FE-C872-4063-9691-B061A950E524}" type="pres">
      <dgm:prSet presAssocID="{083783CB-93F2-481C-BDF3-9F9F7C9742B7}" presName="node" presStyleLbl="node1" presStyleIdx="0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AE35740-7E5E-404F-AA9F-9B1F903E8B8B}" type="pres">
      <dgm:prSet presAssocID="{083783CB-93F2-481C-BDF3-9F9F7C9742B7}" presName="spNode" presStyleCnt="0"/>
      <dgm:spPr/>
    </dgm:pt>
    <dgm:pt modelId="{A65AEA40-6B8A-4937-AAC7-DC9D5B011104}" type="pres">
      <dgm:prSet presAssocID="{B4003B08-D62E-47CB-BA91-B1763381332C}" presName="sibTrans" presStyleLbl="sibTrans1D1" presStyleIdx="0" presStyleCnt="6"/>
      <dgm:spPr/>
      <dgm:t>
        <a:bodyPr/>
        <a:lstStyle/>
        <a:p>
          <a:endParaRPr lang="bg-BG"/>
        </a:p>
      </dgm:t>
    </dgm:pt>
    <dgm:pt modelId="{2EB200A0-09B3-4DC7-9096-3AD60138C07F}" type="pres">
      <dgm:prSet presAssocID="{93203848-88F5-4D84-B532-11750FED6EE2}" presName="node" presStyleLbl="node1" presStyleIdx="1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0EA4324-F72D-4EF6-9A74-FDABE4B51937}" type="pres">
      <dgm:prSet presAssocID="{93203848-88F5-4D84-B532-11750FED6EE2}" presName="spNode" presStyleCnt="0"/>
      <dgm:spPr/>
    </dgm:pt>
    <dgm:pt modelId="{530FC29E-A3C0-4BFB-93CA-F9C046CFFDEB}" type="pres">
      <dgm:prSet presAssocID="{9AEF5F5D-38F2-4098-BF5A-CB2EAC8F5CF3}" presName="sibTrans" presStyleLbl="sibTrans1D1" presStyleIdx="1" presStyleCnt="6"/>
      <dgm:spPr/>
      <dgm:t>
        <a:bodyPr/>
        <a:lstStyle/>
        <a:p>
          <a:endParaRPr lang="bg-BG"/>
        </a:p>
      </dgm:t>
    </dgm:pt>
    <dgm:pt modelId="{94C777BE-CD17-4D58-A0A4-4AE27B496BA5}" type="pres">
      <dgm:prSet presAssocID="{AF4C00A3-B1BD-4615-9218-65BAF8A9F264}" presName="node" presStyleLbl="node1" presStyleIdx="2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6FA7CF-8F12-4267-BF10-0C8385A15F17}" type="pres">
      <dgm:prSet presAssocID="{AF4C00A3-B1BD-4615-9218-65BAF8A9F264}" presName="spNode" presStyleCnt="0"/>
      <dgm:spPr/>
    </dgm:pt>
    <dgm:pt modelId="{E501E621-2CCE-410D-8D9D-E4E07ECEE029}" type="pres">
      <dgm:prSet presAssocID="{1BB20E94-AAAF-4707-B23E-F0554461F5A9}" presName="sibTrans" presStyleLbl="sibTrans1D1" presStyleIdx="2" presStyleCnt="6"/>
      <dgm:spPr/>
      <dgm:t>
        <a:bodyPr/>
        <a:lstStyle/>
        <a:p>
          <a:endParaRPr lang="bg-BG"/>
        </a:p>
      </dgm:t>
    </dgm:pt>
    <dgm:pt modelId="{D4174E04-5BC2-4878-BE5E-65064A3E8DEE}" type="pres">
      <dgm:prSet presAssocID="{E0D565FE-E959-4071-9393-C4A0794D3CB0}" presName="node" presStyleLbl="node1" presStyleIdx="3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413D97E-2CEE-4E4A-896C-073310EB5A49}" type="pres">
      <dgm:prSet presAssocID="{E0D565FE-E959-4071-9393-C4A0794D3CB0}" presName="spNode" presStyleCnt="0"/>
      <dgm:spPr/>
    </dgm:pt>
    <dgm:pt modelId="{EC6FC605-A079-465F-B140-6BB82AC1FACA}" type="pres">
      <dgm:prSet presAssocID="{4C0111E0-CC51-40A9-8653-DAB6E1E44809}" presName="sibTrans" presStyleLbl="sibTrans1D1" presStyleIdx="3" presStyleCnt="6"/>
      <dgm:spPr/>
      <dgm:t>
        <a:bodyPr/>
        <a:lstStyle/>
        <a:p>
          <a:endParaRPr lang="bg-BG"/>
        </a:p>
      </dgm:t>
    </dgm:pt>
    <dgm:pt modelId="{8C9ED6E1-E31C-4CD5-AC56-FF25F005294B}" type="pres">
      <dgm:prSet presAssocID="{7801A861-8F90-40D4-8844-CE7A32B691E8}" presName="node" presStyleLbl="node1" presStyleIdx="4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EC2F608-3E60-43ED-AD4E-B71C6D5A5CF8}" type="pres">
      <dgm:prSet presAssocID="{7801A861-8F90-40D4-8844-CE7A32B691E8}" presName="spNode" presStyleCnt="0"/>
      <dgm:spPr/>
    </dgm:pt>
    <dgm:pt modelId="{EEF8C843-AF0B-4870-9639-C894CB691DFD}" type="pres">
      <dgm:prSet presAssocID="{0F6F84A3-CFEC-412E-8FAC-FA79D1F88581}" presName="sibTrans" presStyleLbl="sibTrans1D1" presStyleIdx="4" presStyleCnt="6"/>
      <dgm:spPr/>
      <dgm:t>
        <a:bodyPr/>
        <a:lstStyle/>
        <a:p>
          <a:endParaRPr lang="bg-BG"/>
        </a:p>
      </dgm:t>
    </dgm:pt>
    <dgm:pt modelId="{3B8B68F9-6CB9-4860-846D-B1F770DE3DD9}" type="pres">
      <dgm:prSet presAssocID="{6DC7A80D-1819-456B-9333-C11F276833D5}" presName="node" presStyleLbl="node1" presStyleIdx="5" presStyleCnt="6" custScaleX="135878" custScaleY="880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F852EBE-E554-48E7-9DDD-8BAA27C34D2C}" type="pres">
      <dgm:prSet presAssocID="{6DC7A80D-1819-456B-9333-C11F276833D5}" presName="spNode" presStyleCnt="0"/>
      <dgm:spPr/>
    </dgm:pt>
    <dgm:pt modelId="{8A415579-87F3-4E73-9917-8941BA223A81}" type="pres">
      <dgm:prSet presAssocID="{07D20273-4322-4AAC-9244-CBCB1A17BB7C}" presName="sibTrans" presStyleLbl="sibTrans1D1" presStyleIdx="5" presStyleCnt="6"/>
      <dgm:spPr/>
      <dgm:t>
        <a:bodyPr/>
        <a:lstStyle/>
        <a:p>
          <a:endParaRPr lang="bg-BG"/>
        </a:p>
      </dgm:t>
    </dgm:pt>
  </dgm:ptLst>
  <dgm:cxnLst>
    <dgm:cxn modelId="{2AD91F2E-AE27-4B40-8C49-8726248A131C}" srcId="{864BD767-2E4B-450E-8447-1C5597CC9CBD}" destId="{7801A861-8F90-40D4-8844-CE7A32B691E8}" srcOrd="4" destOrd="0" parTransId="{7229F4FC-BF98-4BA2-8559-84B82B95ABAC}" sibTransId="{0F6F84A3-CFEC-412E-8FAC-FA79D1F88581}"/>
    <dgm:cxn modelId="{0D6A8DDE-3622-4414-8596-A86080923FA4}" type="presOf" srcId="{9AEF5F5D-38F2-4098-BF5A-CB2EAC8F5CF3}" destId="{530FC29E-A3C0-4BFB-93CA-F9C046CFFDEB}" srcOrd="0" destOrd="0" presId="urn:microsoft.com/office/officeart/2005/8/layout/cycle5"/>
    <dgm:cxn modelId="{2EE2F256-2A71-4377-B72A-B6A69ED32FD2}" type="presOf" srcId="{93203848-88F5-4D84-B532-11750FED6EE2}" destId="{2EB200A0-09B3-4DC7-9096-3AD60138C07F}" srcOrd="0" destOrd="0" presId="urn:microsoft.com/office/officeart/2005/8/layout/cycle5"/>
    <dgm:cxn modelId="{1D20EEA0-DF6B-4D9B-93C9-83A2DB031D06}" type="presOf" srcId="{B4003B08-D62E-47CB-BA91-B1763381332C}" destId="{A65AEA40-6B8A-4937-AAC7-DC9D5B011104}" srcOrd="0" destOrd="0" presId="urn:microsoft.com/office/officeart/2005/8/layout/cycle5"/>
    <dgm:cxn modelId="{782A56CA-C440-4FEF-9B75-0B7BC2B27CFB}" type="presOf" srcId="{0F6F84A3-CFEC-412E-8FAC-FA79D1F88581}" destId="{EEF8C843-AF0B-4870-9639-C894CB691DFD}" srcOrd="0" destOrd="0" presId="urn:microsoft.com/office/officeart/2005/8/layout/cycle5"/>
    <dgm:cxn modelId="{1F681189-8219-4CF0-B2FE-B11BBFF815B3}" type="presOf" srcId="{1BB20E94-AAAF-4707-B23E-F0554461F5A9}" destId="{E501E621-2CCE-410D-8D9D-E4E07ECEE029}" srcOrd="0" destOrd="0" presId="urn:microsoft.com/office/officeart/2005/8/layout/cycle5"/>
    <dgm:cxn modelId="{5FA35BDC-50B0-4920-A7A1-C00DB6F1DC07}" type="presOf" srcId="{864BD767-2E4B-450E-8447-1C5597CC9CBD}" destId="{E0127E49-2205-4325-93B3-9050B05FF87C}" srcOrd="0" destOrd="0" presId="urn:microsoft.com/office/officeart/2005/8/layout/cycle5"/>
    <dgm:cxn modelId="{BCA20268-3088-4778-BB38-83E3241CC3A8}" srcId="{864BD767-2E4B-450E-8447-1C5597CC9CBD}" destId="{93203848-88F5-4D84-B532-11750FED6EE2}" srcOrd="1" destOrd="0" parTransId="{66C940EA-CF9E-43CB-8658-730F81B12840}" sibTransId="{9AEF5F5D-38F2-4098-BF5A-CB2EAC8F5CF3}"/>
    <dgm:cxn modelId="{3BF00CCF-C10D-40AC-9AA3-0EC2063BB417}" type="presOf" srcId="{AF4C00A3-B1BD-4615-9218-65BAF8A9F264}" destId="{94C777BE-CD17-4D58-A0A4-4AE27B496BA5}" srcOrd="0" destOrd="0" presId="urn:microsoft.com/office/officeart/2005/8/layout/cycle5"/>
    <dgm:cxn modelId="{40C47D8A-CBD3-4BB0-891A-DB4D0FDEC002}" type="presOf" srcId="{7801A861-8F90-40D4-8844-CE7A32B691E8}" destId="{8C9ED6E1-E31C-4CD5-AC56-FF25F005294B}" srcOrd="0" destOrd="0" presId="urn:microsoft.com/office/officeart/2005/8/layout/cycle5"/>
    <dgm:cxn modelId="{81568B37-1537-400E-966F-2C7BB482F7D6}" type="presOf" srcId="{4C0111E0-CC51-40A9-8653-DAB6E1E44809}" destId="{EC6FC605-A079-465F-B140-6BB82AC1FACA}" srcOrd="0" destOrd="0" presId="urn:microsoft.com/office/officeart/2005/8/layout/cycle5"/>
    <dgm:cxn modelId="{49D516F1-B7AC-4488-84AB-BE144BAA5AEE}" srcId="{864BD767-2E4B-450E-8447-1C5597CC9CBD}" destId="{AF4C00A3-B1BD-4615-9218-65BAF8A9F264}" srcOrd="2" destOrd="0" parTransId="{85FE53C6-9C91-49F3-9EAE-8ECF33157B30}" sibTransId="{1BB20E94-AAAF-4707-B23E-F0554461F5A9}"/>
    <dgm:cxn modelId="{C0192A08-A85D-4009-A788-89EFCED83B8C}" srcId="{864BD767-2E4B-450E-8447-1C5597CC9CBD}" destId="{E0D565FE-E959-4071-9393-C4A0794D3CB0}" srcOrd="3" destOrd="0" parTransId="{8B2E1EB9-D411-46A0-8FFA-7D3E08D9A6A1}" sibTransId="{4C0111E0-CC51-40A9-8653-DAB6E1E44809}"/>
    <dgm:cxn modelId="{DC6F678C-B69E-4772-B262-353AC2F3AD90}" srcId="{864BD767-2E4B-450E-8447-1C5597CC9CBD}" destId="{083783CB-93F2-481C-BDF3-9F9F7C9742B7}" srcOrd="0" destOrd="0" parTransId="{0F194E70-095B-4D6E-9BF0-603169FBD97A}" sibTransId="{B4003B08-D62E-47CB-BA91-B1763381332C}"/>
    <dgm:cxn modelId="{32DA68CD-5BD9-400D-92F1-101DB169671A}" type="presOf" srcId="{6DC7A80D-1819-456B-9333-C11F276833D5}" destId="{3B8B68F9-6CB9-4860-846D-B1F770DE3DD9}" srcOrd="0" destOrd="0" presId="urn:microsoft.com/office/officeart/2005/8/layout/cycle5"/>
    <dgm:cxn modelId="{FAA2B4F7-C991-4579-AF2B-4776B3EA9903}" type="presOf" srcId="{083783CB-93F2-481C-BDF3-9F9F7C9742B7}" destId="{2A8A58FE-C872-4063-9691-B061A950E524}" srcOrd="0" destOrd="0" presId="urn:microsoft.com/office/officeart/2005/8/layout/cycle5"/>
    <dgm:cxn modelId="{65BE5831-A902-428D-BBBB-574BB5B69BC4}" type="presOf" srcId="{07D20273-4322-4AAC-9244-CBCB1A17BB7C}" destId="{8A415579-87F3-4E73-9917-8941BA223A81}" srcOrd="0" destOrd="0" presId="urn:microsoft.com/office/officeart/2005/8/layout/cycle5"/>
    <dgm:cxn modelId="{DD72AB93-2ABF-40AE-AD16-847E54F22066}" srcId="{864BD767-2E4B-450E-8447-1C5597CC9CBD}" destId="{6DC7A80D-1819-456B-9333-C11F276833D5}" srcOrd="5" destOrd="0" parTransId="{F1E0FEEE-0200-4C22-906F-461452EBD24E}" sibTransId="{07D20273-4322-4AAC-9244-CBCB1A17BB7C}"/>
    <dgm:cxn modelId="{4779AD54-F8DC-4601-8BA9-43B1815C41EE}" type="presOf" srcId="{E0D565FE-E959-4071-9393-C4A0794D3CB0}" destId="{D4174E04-5BC2-4878-BE5E-65064A3E8DEE}" srcOrd="0" destOrd="0" presId="urn:microsoft.com/office/officeart/2005/8/layout/cycle5"/>
    <dgm:cxn modelId="{FD2D8DC6-CEFA-4A1E-ABA5-BC984BD10631}" type="presParOf" srcId="{E0127E49-2205-4325-93B3-9050B05FF87C}" destId="{2A8A58FE-C872-4063-9691-B061A950E524}" srcOrd="0" destOrd="0" presId="urn:microsoft.com/office/officeart/2005/8/layout/cycle5"/>
    <dgm:cxn modelId="{F23DFF47-CB1B-473E-B359-4783F5E64F3A}" type="presParOf" srcId="{E0127E49-2205-4325-93B3-9050B05FF87C}" destId="{4AE35740-7E5E-404F-AA9F-9B1F903E8B8B}" srcOrd="1" destOrd="0" presId="urn:microsoft.com/office/officeart/2005/8/layout/cycle5"/>
    <dgm:cxn modelId="{17AD1906-9CCA-4A6E-AE19-0E0EF361311C}" type="presParOf" srcId="{E0127E49-2205-4325-93B3-9050B05FF87C}" destId="{A65AEA40-6B8A-4937-AAC7-DC9D5B011104}" srcOrd="2" destOrd="0" presId="urn:microsoft.com/office/officeart/2005/8/layout/cycle5"/>
    <dgm:cxn modelId="{9364F319-F84D-4168-9231-0B7A15480BDF}" type="presParOf" srcId="{E0127E49-2205-4325-93B3-9050B05FF87C}" destId="{2EB200A0-09B3-4DC7-9096-3AD60138C07F}" srcOrd="3" destOrd="0" presId="urn:microsoft.com/office/officeart/2005/8/layout/cycle5"/>
    <dgm:cxn modelId="{10895969-3461-4A2B-9572-C983D190CDD9}" type="presParOf" srcId="{E0127E49-2205-4325-93B3-9050B05FF87C}" destId="{D0EA4324-F72D-4EF6-9A74-FDABE4B51937}" srcOrd="4" destOrd="0" presId="urn:microsoft.com/office/officeart/2005/8/layout/cycle5"/>
    <dgm:cxn modelId="{2C3E8244-ED56-4977-B884-2E70129A314E}" type="presParOf" srcId="{E0127E49-2205-4325-93B3-9050B05FF87C}" destId="{530FC29E-A3C0-4BFB-93CA-F9C046CFFDEB}" srcOrd="5" destOrd="0" presId="urn:microsoft.com/office/officeart/2005/8/layout/cycle5"/>
    <dgm:cxn modelId="{BAF02898-7582-4668-B9BC-2F6C8875CA65}" type="presParOf" srcId="{E0127E49-2205-4325-93B3-9050B05FF87C}" destId="{94C777BE-CD17-4D58-A0A4-4AE27B496BA5}" srcOrd="6" destOrd="0" presId="urn:microsoft.com/office/officeart/2005/8/layout/cycle5"/>
    <dgm:cxn modelId="{CF75AB8C-3C13-4269-B2EE-5BE5CD8A8B51}" type="presParOf" srcId="{E0127E49-2205-4325-93B3-9050B05FF87C}" destId="{FD6FA7CF-8F12-4267-BF10-0C8385A15F17}" srcOrd="7" destOrd="0" presId="urn:microsoft.com/office/officeart/2005/8/layout/cycle5"/>
    <dgm:cxn modelId="{0724F3E7-276C-4E37-842D-272A52DAB9B8}" type="presParOf" srcId="{E0127E49-2205-4325-93B3-9050B05FF87C}" destId="{E501E621-2CCE-410D-8D9D-E4E07ECEE029}" srcOrd="8" destOrd="0" presId="urn:microsoft.com/office/officeart/2005/8/layout/cycle5"/>
    <dgm:cxn modelId="{E16E9175-E6ED-471F-A547-BAF0407CD1BC}" type="presParOf" srcId="{E0127E49-2205-4325-93B3-9050B05FF87C}" destId="{D4174E04-5BC2-4878-BE5E-65064A3E8DEE}" srcOrd="9" destOrd="0" presId="urn:microsoft.com/office/officeart/2005/8/layout/cycle5"/>
    <dgm:cxn modelId="{316BFAFB-E433-4FAE-B185-4B9DA2469E50}" type="presParOf" srcId="{E0127E49-2205-4325-93B3-9050B05FF87C}" destId="{1413D97E-2CEE-4E4A-896C-073310EB5A49}" srcOrd="10" destOrd="0" presId="urn:microsoft.com/office/officeart/2005/8/layout/cycle5"/>
    <dgm:cxn modelId="{B382EEB1-75C4-42EC-B4AB-A818A5B90FD2}" type="presParOf" srcId="{E0127E49-2205-4325-93B3-9050B05FF87C}" destId="{EC6FC605-A079-465F-B140-6BB82AC1FACA}" srcOrd="11" destOrd="0" presId="urn:microsoft.com/office/officeart/2005/8/layout/cycle5"/>
    <dgm:cxn modelId="{C0BC0A91-B4CC-405F-AECD-0C7776029B81}" type="presParOf" srcId="{E0127E49-2205-4325-93B3-9050B05FF87C}" destId="{8C9ED6E1-E31C-4CD5-AC56-FF25F005294B}" srcOrd="12" destOrd="0" presId="urn:microsoft.com/office/officeart/2005/8/layout/cycle5"/>
    <dgm:cxn modelId="{D92C208F-87ED-4321-A94B-725F1F2DA992}" type="presParOf" srcId="{E0127E49-2205-4325-93B3-9050B05FF87C}" destId="{5EC2F608-3E60-43ED-AD4E-B71C6D5A5CF8}" srcOrd="13" destOrd="0" presId="urn:microsoft.com/office/officeart/2005/8/layout/cycle5"/>
    <dgm:cxn modelId="{EC16ED54-D6C2-4C28-8720-AE65B6E4272C}" type="presParOf" srcId="{E0127E49-2205-4325-93B3-9050B05FF87C}" destId="{EEF8C843-AF0B-4870-9639-C894CB691DFD}" srcOrd="14" destOrd="0" presId="urn:microsoft.com/office/officeart/2005/8/layout/cycle5"/>
    <dgm:cxn modelId="{F1718346-38DE-4935-A801-6A222BD3927A}" type="presParOf" srcId="{E0127E49-2205-4325-93B3-9050B05FF87C}" destId="{3B8B68F9-6CB9-4860-846D-B1F770DE3DD9}" srcOrd="15" destOrd="0" presId="urn:microsoft.com/office/officeart/2005/8/layout/cycle5"/>
    <dgm:cxn modelId="{FFAC078E-D4A2-44E4-96C1-2E3C987F7107}" type="presParOf" srcId="{E0127E49-2205-4325-93B3-9050B05FF87C}" destId="{BF852EBE-E554-48E7-9DDD-8BAA27C34D2C}" srcOrd="16" destOrd="0" presId="urn:microsoft.com/office/officeart/2005/8/layout/cycle5"/>
    <dgm:cxn modelId="{EA131808-A08A-4487-88EA-6FC5B2EDF81B}" type="presParOf" srcId="{E0127E49-2205-4325-93B3-9050B05FF87C}" destId="{8A415579-87F3-4E73-9917-8941BA223A81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8A58FE-C872-4063-9691-B061A950E524}">
      <dsp:nvSpPr>
        <dsp:cNvPr id="0" name=""/>
        <dsp:cNvSpPr/>
      </dsp:nvSpPr>
      <dsp:spPr>
        <a:xfrm>
          <a:off x="2037237" y="54813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Кои сме ние?</a:t>
          </a:r>
          <a:endParaRPr lang="en-US" sz="1600" b="1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2075202" y="92778"/>
        <a:ext cx="1770328" cy="701794"/>
      </dsp:txXfrm>
    </dsp:sp>
    <dsp:sp modelId="{A65AEA40-6B8A-4937-AAC7-DC9D5B011104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3132967" y="285550"/>
              </a:moveTo>
              <a:arcTo wR="2080892" hR="2080892" stAng="18022224" swAng="732680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200A0-09B3-4DC7-9096-3AD60138C07F}">
      <dsp:nvSpPr>
        <dsp:cNvPr id="0" name=""/>
        <dsp:cNvSpPr/>
      </dsp:nvSpPr>
      <dsp:spPr>
        <a:xfrm>
          <a:off x="3839343" y="1095259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Защо участваме?</a:t>
          </a:r>
          <a:endParaRPr lang="en-US" sz="1600" b="1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3877308" y="1133224"/>
        <a:ext cx="1770328" cy="701794"/>
      </dsp:txXfrm>
    </dsp:sp>
    <dsp:sp modelId="{530FC29E-A3C0-4BFB-93CA-F9C046CFFDEB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4123057" y="1681292"/>
              </a:moveTo>
              <a:arcTo wR="2080892" hR="2080892" stAng="20935713" swAng="1328574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C777BE-CD17-4D58-A0A4-4AE27B496BA5}">
      <dsp:nvSpPr>
        <dsp:cNvPr id="0" name=""/>
        <dsp:cNvSpPr/>
      </dsp:nvSpPr>
      <dsp:spPr>
        <a:xfrm>
          <a:off x="3839343" y="3176152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Как подбираме отборите?</a:t>
          </a:r>
          <a:endParaRPr lang="en-US" sz="1600" b="1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3877308" y="3214117"/>
        <a:ext cx="1770328" cy="701794"/>
      </dsp:txXfrm>
    </dsp:sp>
    <dsp:sp modelId="{E501E621-2CCE-410D-8D9D-E4E07ECEE029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3488910" y="3613080"/>
              </a:moveTo>
              <a:arcTo wR="2080892" hR="2080892" stAng="2845096" swAng="732680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174E04-5BC2-4878-BE5E-65064A3E8DEE}">
      <dsp:nvSpPr>
        <dsp:cNvPr id="0" name=""/>
        <dsp:cNvSpPr/>
      </dsp:nvSpPr>
      <dsp:spPr>
        <a:xfrm>
          <a:off x="2037237" y="4216599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Как мотивираме учениците?</a:t>
          </a:r>
          <a:endParaRPr lang="en-US" sz="1600" b="1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2075202" y="4254564"/>
        <a:ext cx="1770328" cy="701794"/>
      </dsp:txXfrm>
    </dsp:sp>
    <dsp:sp modelId="{EC6FC605-A079-465F-B140-6BB82AC1FACA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1028818" y="3876235"/>
              </a:moveTo>
              <a:arcTo wR="2080892" hR="2080892" stAng="7222224" swAng="732680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9ED6E1-E31C-4CD5-AC56-FF25F005294B}">
      <dsp:nvSpPr>
        <dsp:cNvPr id="0" name=""/>
        <dsp:cNvSpPr/>
      </dsp:nvSpPr>
      <dsp:spPr>
        <a:xfrm>
          <a:off x="235131" y="3176152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Как създаваме крайния продукт?</a:t>
          </a:r>
          <a:endParaRPr lang="en-US" sz="1600" b="1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273096" y="3214117"/>
        <a:ext cx="1770328" cy="701794"/>
      </dsp:txXfrm>
    </dsp:sp>
    <dsp:sp modelId="{EEF8C843-AF0B-4870-9639-C894CB691DFD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38728" y="2480492"/>
              </a:moveTo>
              <a:arcTo wR="2080892" hR="2080892" stAng="10135713" swAng="1328574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8B68F9-6CB9-4860-846D-B1F770DE3DD9}">
      <dsp:nvSpPr>
        <dsp:cNvPr id="0" name=""/>
        <dsp:cNvSpPr/>
      </dsp:nvSpPr>
      <dsp:spPr>
        <a:xfrm>
          <a:off x="235131" y="1095259"/>
          <a:ext cx="1846258" cy="777724"/>
        </a:xfrm>
        <a:prstGeom prst="roundRect">
          <a:avLst/>
        </a:prstGeom>
        <a:solidFill>
          <a:srgbClr val="981A36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i="0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Какви технологии използваме?</a:t>
          </a:r>
          <a:endParaRPr lang="en-US" sz="1600" b="1" i="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273096" y="1133224"/>
        <a:ext cx="1770328" cy="701794"/>
      </dsp:txXfrm>
    </dsp:sp>
    <dsp:sp modelId="{8A415579-87F3-4E73-9917-8941BA223A81}">
      <dsp:nvSpPr>
        <dsp:cNvPr id="0" name=""/>
        <dsp:cNvSpPr/>
      </dsp:nvSpPr>
      <dsp:spPr>
        <a:xfrm>
          <a:off x="879474" y="443675"/>
          <a:ext cx="4161785" cy="4161785"/>
        </a:xfrm>
        <a:custGeom>
          <a:avLst/>
          <a:gdLst/>
          <a:ahLst/>
          <a:cxnLst/>
          <a:rect l="0" t="0" r="0" b="0"/>
          <a:pathLst>
            <a:path>
              <a:moveTo>
                <a:pt x="672874" y="548704"/>
              </a:moveTo>
              <a:arcTo wR="2080892" hR="2080892" stAng="13645096" swAng="732680"/>
            </a:path>
          </a:pathLst>
        </a:custGeom>
        <a:noFill/>
        <a:ln w="28575" cap="flat" cmpd="sng" algn="ctr">
          <a:solidFill>
            <a:srgbClr val="981A36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2DA9C-251C-4C4D-961F-D9BB8B7EEE0C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6EDEC-9F85-41D4-B67A-ECCBBB7C225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7602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7067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15667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04205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078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34295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7045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52443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99549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358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7104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4914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1740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0116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95920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6EDEC-9F85-41D4-B67A-ECCBBB7C225C}" type="slidenum">
              <a:rPr lang="bg-BG" smtClean="0"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5197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/>
              <a:t>Щракнете за редакция стил подзагл.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63551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53164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26831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78574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2256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729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123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155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6791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98174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8381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32D7B-CDAB-4B16-9C32-16B4ECDD85D8}" type="datetimeFigureOut">
              <a:rPr lang="bg-BG" smtClean="0"/>
              <a:t>13.12.2024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F4F86-0ECC-4404-8B97-57CC551CC2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4370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Relationship Id="rId9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4.png"/><Relationship Id="rId4" Type="http://schemas.openxmlformats.org/officeDocument/2006/relationships/diagramData" Target="../diagrams/data1.xml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3" name="Успоредник 12"/>
          <p:cNvSpPr/>
          <p:nvPr/>
        </p:nvSpPr>
        <p:spPr>
          <a:xfrm>
            <a:off x="981776" y="592929"/>
            <a:ext cx="10171889" cy="1511166"/>
          </a:xfrm>
          <a:prstGeom prst="parallelogram">
            <a:avLst>
              <a:gd name="adj" fmla="val 37738"/>
            </a:avLst>
          </a:prstGeom>
          <a:solidFill>
            <a:srgbClr val="981A36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26" name="Picture 2" descr="http://iase-web.org/islp/pictures/poster_comp_logo/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473" y="3406117"/>
            <a:ext cx="2029288" cy="1293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806" y="5658559"/>
            <a:ext cx="1733067" cy="101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753" y="5664351"/>
            <a:ext cx="996923" cy="1004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Group 1"/>
          <p:cNvGrpSpPr/>
          <p:nvPr/>
        </p:nvGrpSpPr>
        <p:grpSpPr>
          <a:xfrm>
            <a:off x="823443" y="652396"/>
            <a:ext cx="10545115" cy="1332801"/>
            <a:chOff x="823443" y="625237"/>
            <a:chExt cx="10545115" cy="1332801"/>
          </a:xfrm>
        </p:grpSpPr>
        <p:sp>
          <p:nvSpPr>
            <p:cNvPr id="12" name="Текстово поле 11"/>
            <p:cNvSpPr txBox="1"/>
            <p:nvPr/>
          </p:nvSpPr>
          <p:spPr>
            <a:xfrm>
              <a:off x="823443" y="625237"/>
              <a:ext cx="1054511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ПРОФЕСИОНАЛНА ГИМНАЗИЯ ПО ЗЕМЕДЕЛИЕ</a:t>
              </a:r>
            </a:p>
          </p:txBody>
        </p:sp>
        <p:sp>
          <p:nvSpPr>
            <p:cNvPr id="8" name="Текстово поле 11"/>
            <p:cNvSpPr txBox="1"/>
            <p:nvPr/>
          </p:nvSpPr>
          <p:spPr>
            <a:xfrm>
              <a:off x="823443" y="825292"/>
              <a:ext cx="105451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“ТОДОР РАЧИНСКИ“</a:t>
              </a:r>
            </a:p>
          </p:txBody>
        </p:sp>
        <p:sp>
          <p:nvSpPr>
            <p:cNvPr id="9" name="Текстово поле 11"/>
            <p:cNvSpPr txBox="1"/>
            <p:nvPr/>
          </p:nvSpPr>
          <p:spPr>
            <a:xfrm>
              <a:off x="823443" y="1588706"/>
              <a:ext cx="1054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ГЕНЕРАЛ ТОШЕВО</a:t>
              </a:r>
            </a:p>
          </p:txBody>
        </p:sp>
      </p:grpSp>
      <p:pic>
        <p:nvPicPr>
          <p:cNvPr id="5" name="Picture 2" descr="Статистически речниц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045" y="2204472"/>
            <a:ext cx="1379977" cy="137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9038729" y="3655184"/>
            <a:ext cx="1846258" cy="1320564"/>
            <a:chOff x="235131" y="1095259"/>
            <a:chExt cx="1846258" cy="777724"/>
          </a:xfrm>
        </p:grpSpPr>
        <p:sp>
          <p:nvSpPr>
            <p:cNvPr id="15" name="Rounded Rectangle 14"/>
            <p:cNvSpPr/>
            <p:nvPr/>
          </p:nvSpPr>
          <p:spPr>
            <a:xfrm>
              <a:off x="235131" y="1095259"/>
              <a:ext cx="1846258" cy="777724"/>
            </a:xfrm>
            <a:prstGeom prst="roundRect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16" name="Rounded Rectangle 4"/>
            <p:cNvSpPr/>
            <p:nvPr/>
          </p:nvSpPr>
          <p:spPr>
            <a:xfrm>
              <a:off x="273096" y="1133224"/>
              <a:ext cx="1770328" cy="7017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b="1" i="0" kern="12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Конкурс за статистическо есе</a:t>
              </a:r>
              <a:endParaRPr lang="en-US" b="1" i="0" kern="12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78988" y="4810521"/>
            <a:ext cx="1846258" cy="1320564"/>
            <a:chOff x="235131" y="1095259"/>
            <a:chExt cx="1846258" cy="777724"/>
          </a:xfrm>
        </p:grpSpPr>
        <p:sp>
          <p:nvSpPr>
            <p:cNvPr id="18" name="Rounded Rectangle 17"/>
            <p:cNvSpPr/>
            <p:nvPr/>
          </p:nvSpPr>
          <p:spPr>
            <a:xfrm>
              <a:off x="235131" y="1095259"/>
              <a:ext cx="1846258" cy="777724"/>
            </a:xfrm>
            <a:prstGeom prst="roundRect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273096" y="1133224"/>
              <a:ext cx="1770328" cy="7017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b="1" i="0" kern="12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Международен конкурс за статистическо плакат</a:t>
              </a:r>
              <a:endParaRPr lang="en-US" b="1" i="0" kern="12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13070" y="5220932"/>
            <a:ext cx="1846258" cy="1320564"/>
            <a:chOff x="235131" y="1095259"/>
            <a:chExt cx="1846258" cy="777724"/>
          </a:xfrm>
        </p:grpSpPr>
        <p:sp>
          <p:nvSpPr>
            <p:cNvPr id="21" name="Rounded Rectangle 20"/>
            <p:cNvSpPr/>
            <p:nvPr/>
          </p:nvSpPr>
          <p:spPr>
            <a:xfrm>
              <a:off x="235131" y="1095259"/>
              <a:ext cx="1846258" cy="777724"/>
            </a:xfrm>
            <a:prstGeom prst="roundRect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22" name="Rounded Rectangle 4"/>
            <p:cNvSpPr/>
            <p:nvPr/>
          </p:nvSpPr>
          <p:spPr>
            <a:xfrm>
              <a:off x="273096" y="1133224"/>
              <a:ext cx="1770328" cy="7017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b="1" i="0" kern="12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Европейска олимпиада по статистика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23146" y="4226563"/>
            <a:ext cx="1846258" cy="1320564"/>
            <a:chOff x="235131" y="1095259"/>
            <a:chExt cx="1846258" cy="777724"/>
          </a:xfrm>
        </p:grpSpPr>
        <p:sp>
          <p:nvSpPr>
            <p:cNvPr id="24" name="Rounded Rectangle 23"/>
            <p:cNvSpPr/>
            <p:nvPr/>
          </p:nvSpPr>
          <p:spPr>
            <a:xfrm>
              <a:off x="235131" y="1095259"/>
              <a:ext cx="1846258" cy="777724"/>
            </a:xfrm>
            <a:prstGeom prst="roundRect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25" name="Rounded Rectangle 4"/>
            <p:cNvSpPr/>
            <p:nvPr/>
          </p:nvSpPr>
          <p:spPr>
            <a:xfrm>
              <a:off x="273096" y="1133224"/>
              <a:ext cx="1770328" cy="7017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DATATHON</a:t>
              </a:r>
              <a:endParaRPr lang="en-US" sz="16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6355" y="3854832"/>
            <a:ext cx="2419688" cy="11526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8479" y="2851410"/>
            <a:ext cx="1555592" cy="118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3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72066"/>
            <a:ext cx="6201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СЪЗДАВАМЕ КРАЙНИЯ ПРОДУКТ?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bg-BG" b="1" dirty="0" err="1">
                <a:solidFill>
                  <a:schemeClr val="bg1"/>
                </a:solidFill>
              </a:rPr>
              <a:t>Дейтатон</a:t>
            </a:r>
            <a:endParaRPr lang="bg-BG" b="1" dirty="0">
              <a:solidFill>
                <a:schemeClr val="bg1"/>
              </a:solidFill>
            </a:endParaRP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споредник 3"/>
          <p:cNvSpPr/>
          <p:nvPr/>
        </p:nvSpPr>
        <p:spPr>
          <a:xfrm>
            <a:off x="1658543" y="1589309"/>
            <a:ext cx="9009457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2197229" y="1112803"/>
            <a:ext cx="79087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/>
              <a:t>За първа година наши ученици вземат участие в </a:t>
            </a:r>
            <a:r>
              <a:rPr lang="bg-BG" sz="2000" dirty="0" err="1"/>
              <a:t>Дейтатон</a:t>
            </a:r>
            <a:r>
              <a:rPr lang="bg-BG" sz="2000" dirty="0"/>
              <a:t> 2024</a:t>
            </a:r>
          </a:p>
          <a:p>
            <a:pPr algn="ctr"/>
            <a:endParaRPr lang="bg-BG" sz="2000" dirty="0"/>
          </a:p>
          <a:p>
            <a:pPr algn="ctr"/>
            <a:r>
              <a:rPr lang="bg-BG" sz="2000" dirty="0">
                <a:solidFill>
                  <a:schemeClr val="bg1"/>
                </a:solidFill>
              </a:rPr>
              <a:t>Учениците ни спечелиха </a:t>
            </a:r>
            <a:r>
              <a:rPr lang="bg-BG" sz="2000" b="1" dirty="0">
                <a:solidFill>
                  <a:schemeClr val="bg1"/>
                </a:solidFill>
              </a:rPr>
              <a:t>трето място, </a:t>
            </a:r>
            <a:r>
              <a:rPr lang="bg-BG" sz="2000" dirty="0">
                <a:solidFill>
                  <a:schemeClr val="bg1"/>
                </a:solidFill>
              </a:rPr>
              <a:t>като използваха опита на своите съученици и учители, участвали в другите състезания по статистика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t="14350"/>
          <a:stretch/>
        </p:blipFill>
        <p:spPr>
          <a:xfrm>
            <a:off x="2831392" y="2827518"/>
            <a:ext cx="6640470" cy="3892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19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62541"/>
            <a:ext cx="6201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СЪЗДАВАМЕ КРАЙНИЯ ПРОДУКТ?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bg-BG" b="1" dirty="0">
                <a:solidFill>
                  <a:schemeClr val="bg1"/>
                </a:solidFill>
              </a:rPr>
              <a:t>Конкурс за Статистическо есе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1065488" y="2198910"/>
            <a:ext cx="55775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/>
              <a:t>Учениците използват конкурса за статистическо есе като част от своята подготовка за ДЗИ по БЕЛ</a:t>
            </a:r>
            <a:r>
              <a:rPr lang="en-US" sz="2800" dirty="0"/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2" name="Picture 4" descr="May be an image of 1 person, studying and tex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639" y="1093387"/>
            <a:ext cx="2540622" cy="564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споредник 3"/>
          <p:cNvSpPr/>
          <p:nvPr/>
        </p:nvSpPr>
        <p:spPr>
          <a:xfrm>
            <a:off x="340282" y="4591051"/>
            <a:ext cx="5755718" cy="1222678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Текстово поле 2"/>
          <p:cNvSpPr txBox="1"/>
          <p:nvPr/>
        </p:nvSpPr>
        <p:spPr>
          <a:xfrm>
            <a:off x="616506" y="4646933"/>
            <a:ext cx="52032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Мирослава Янкова</a:t>
            </a:r>
          </a:p>
          <a:p>
            <a:pPr algn="ctr"/>
            <a:r>
              <a:rPr lang="bg-BG" sz="2000" dirty="0">
                <a:solidFill>
                  <a:schemeClr val="bg1">
                    <a:lumMod val="95000"/>
                  </a:schemeClr>
                </a:solidFill>
              </a:rPr>
              <a:t>Трето място на Националния конкурс за статистическо есе.</a:t>
            </a:r>
          </a:p>
        </p:txBody>
      </p:sp>
      <p:sp>
        <p:nvSpPr>
          <p:cNvPr id="3" name="Right Arrow 2"/>
          <p:cNvSpPr/>
          <p:nvPr/>
        </p:nvSpPr>
        <p:spPr>
          <a:xfrm>
            <a:off x="6210299" y="4283226"/>
            <a:ext cx="1695450" cy="1838325"/>
          </a:xfrm>
          <a:prstGeom prst="rightArrow">
            <a:avLst>
              <a:gd name="adj1" fmla="val 66623"/>
              <a:gd name="adj2" fmla="val 57303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5242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0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3074" name="Picture 2" descr="https://e7.pngegg.com/pngimages/895/695/png-clipart-trophy-gold-medal-winner-medal-gol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22" b="99234" l="667" r="99000">
                        <a14:foregroundMark x1="13000" y1="21201" x2="13000" y2="21201"/>
                        <a14:foregroundMark x1="86333" y1="19157" x2="86333" y2="19157"/>
                        <a14:backgroundMark x1="29333" y1="67944" x2="29333" y2="67944"/>
                        <a14:backgroundMark x1="37667" y1="72669" x2="37667" y2="72669"/>
                        <a14:backgroundMark x1="34556" y1="73563" x2="34556" y2="73563"/>
                        <a14:backgroundMark x1="24111" y1="66411" x2="24111" y2="66411"/>
                        <a14:backgroundMark x1="73667" y1="66028" x2="73667" y2="66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0372">
            <a:off x="315863" y="3413522"/>
            <a:ext cx="2745073" cy="238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споредник 3"/>
          <p:cNvSpPr/>
          <p:nvPr/>
        </p:nvSpPr>
        <p:spPr>
          <a:xfrm>
            <a:off x="3783568" y="1129941"/>
            <a:ext cx="4741306" cy="96528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224466"/>
            <a:ext cx="620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ВСИЧКО ТОВА ВОДИ ДО: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24" name="Успоредник 3"/>
          <p:cNvSpPr/>
          <p:nvPr/>
        </p:nvSpPr>
        <p:spPr>
          <a:xfrm>
            <a:off x="3325433" y="5824501"/>
            <a:ext cx="5688142" cy="8184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Текстово поле 2"/>
          <p:cNvSpPr txBox="1"/>
          <p:nvPr/>
        </p:nvSpPr>
        <p:spPr>
          <a:xfrm>
            <a:off x="3814134" y="1230057"/>
            <a:ext cx="4710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bg1"/>
                </a:solidFill>
              </a:rPr>
              <a:t>Участие в Европейския кръг на ЕОС през учебната 2020 - 2021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2" name="Текстово поле 2"/>
          <p:cNvSpPr txBox="1"/>
          <p:nvPr/>
        </p:nvSpPr>
        <p:spPr>
          <a:xfrm>
            <a:off x="3537263" y="5879313"/>
            <a:ext cx="5250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Призови места на </a:t>
            </a:r>
            <a:r>
              <a:rPr lang="ru-RU" sz="2000" dirty="0" err="1">
                <a:solidFill>
                  <a:schemeClr val="bg1"/>
                </a:solidFill>
              </a:rPr>
              <a:t>всички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състезания</a:t>
            </a:r>
            <a:r>
              <a:rPr lang="ru-RU" sz="2000" dirty="0">
                <a:solidFill>
                  <a:schemeClr val="bg1"/>
                </a:solidFill>
              </a:rPr>
              <a:t> по статистика, </a:t>
            </a:r>
            <a:r>
              <a:rPr lang="ru-RU" sz="2000" dirty="0" err="1">
                <a:solidFill>
                  <a:schemeClr val="bg1"/>
                </a:solidFill>
              </a:rPr>
              <a:t>организирани</a:t>
            </a:r>
            <a:r>
              <a:rPr lang="ru-RU" sz="2000" dirty="0">
                <a:solidFill>
                  <a:schemeClr val="bg1"/>
                </a:solidFill>
              </a:rPr>
              <a:t> от НСИ</a:t>
            </a:r>
          </a:p>
        </p:txBody>
      </p:sp>
      <p:sp>
        <p:nvSpPr>
          <p:cNvPr id="23" name="Успоредник 3"/>
          <p:cNvSpPr/>
          <p:nvPr/>
        </p:nvSpPr>
        <p:spPr>
          <a:xfrm>
            <a:off x="3001390" y="3200244"/>
            <a:ext cx="6322641" cy="8184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Текстово поле 2"/>
          <p:cNvSpPr txBox="1"/>
          <p:nvPr/>
        </p:nvSpPr>
        <p:spPr>
          <a:xfrm>
            <a:off x="2710597" y="3245106"/>
            <a:ext cx="6888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</a:rPr>
              <a:t>Второ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място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България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международния</a:t>
            </a:r>
            <a:r>
              <a:rPr lang="ru-RU" sz="2000" dirty="0">
                <a:solidFill>
                  <a:schemeClr val="bg1"/>
                </a:solidFill>
              </a:rPr>
              <a:t> конкурс за статистически плакат </a:t>
            </a:r>
            <a:r>
              <a:rPr lang="ru-RU" sz="2000" dirty="0" err="1">
                <a:solidFill>
                  <a:schemeClr val="bg1"/>
                </a:solidFill>
              </a:rPr>
              <a:t>през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учебната</a:t>
            </a:r>
            <a:r>
              <a:rPr lang="ru-RU" sz="2000" dirty="0">
                <a:solidFill>
                  <a:schemeClr val="bg1"/>
                </a:solidFill>
              </a:rPr>
              <a:t> 2020 - 2021</a:t>
            </a:r>
          </a:p>
        </p:txBody>
      </p:sp>
      <p:sp>
        <p:nvSpPr>
          <p:cNvPr id="19" name="Успоредник 3"/>
          <p:cNvSpPr/>
          <p:nvPr/>
        </p:nvSpPr>
        <p:spPr>
          <a:xfrm>
            <a:off x="2482096" y="2215147"/>
            <a:ext cx="7252453" cy="865173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Текстово поле 2"/>
          <p:cNvSpPr txBox="1"/>
          <p:nvPr/>
        </p:nvSpPr>
        <p:spPr>
          <a:xfrm>
            <a:off x="2672953" y="2284488"/>
            <a:ext cx="6811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Участие в </a:t>
            </a:r>
            <a:r>
              <a:rPr lang="ru-RU" sz="2000" dirty="0" err="1">
                <a:solidFill>
                  <a:schemeClr val="bg1"/>
                </a:solidFill>
              </a:rPr>
              <a:t>заключителен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етап</a:t>
            </a:r>
            <a:r>
              <a:rPr lang="ru-RU" sz="2000" dirty="0">
                <a:solidFill>
                  <a:schemeClr val="bg1"/>
                </a:solidFill>
              </a:rPr>
              <a:t> на ЕОС за </a:t>
            </a:r>
            <a:r>
              <a:rPr lang="ru-RU" sz="2000" dirty="0" err="1">
                <a:solidFill>
                  <a:schemeClr val="bg1"/>
                </a:solidFill>
              </a:rPr>
              <a:t>определяне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участниците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европейския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кръг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през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учебната</a:t>
            </a:r>
            <a:r>
              <a:rPr lang="ru-RU" sz="2000" dirty="0">
                <a:solidFill>
                  <a:schemeClr val="bg1"/>
                </a:solidFill>
              </a:rPr>
              <a:t> 2022 - 2023</a:t>
            </a:r>
          </a:p>
        </p:txBody>
      </p:sp>
      <p:sp>
        <p:nvSpPr>
          <p:cNvPr id="25" name="Успоредник 3"/>
          <p:cNvSpPr/>
          <p:nvPr/>
        </p:nvSpPr>
        <p:spPr>
          <a:xfrm>
            <a:off x="3954942" y="4138620"/>
            <a:ext cx="4282116" cy="661595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Текстово поле 2"/>
          <p:cNvSpPr txBox="1"/>
          <p:nvPr/>
        </p:nvSpPr>
        <p:spPr>
          <a:xfrm>
            <a:off x="4279131" y="4277565"/>
            <a:ext cx="3699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</a:rPr>
              <a:t>Трето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място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Дейтатон</a:t>
            </a:r>
            <a:r>
              <a:rPr lang="ru-RU" sz="2000" dirty="0">
                <a:solidFill>
                  <a:schemeClr val="bg1"/>
                </a:solidFill>
              </a:rPr>
              <a:t> 2024</a:t>
            </a:r>
          </a:p>
        </p:txBody>
      </p:sp>
      <p:sp>
        <p:nvSpPr>
          <p:cNvPr id="26" name="Успоредник 3"/>
          <p:cNvSpPr/>
          <p:nvPr/>
        </p:nvSpPr>
        <p:spPr>
          <a:xfrm>
            <a:off x="3507028" y="4920139"/>
            <a:ext cx="5144674" cy="784440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Текстово поле 2"/>
          <p:cNvSpPr txBox="1"/>
          <p:nvPr/>
        </p:nvSpPr>
        <p:spPr>
          <a:xfrm>
            <a:off x="4229049" y="4948685"/>
            <a:ext cx="3699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</a:rPr>
              <a:t>Трето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място</a:t>
            </a:r>
            <a:r>
              <a:rPr lang="ru-RU" sz="2000" dirty="0">
                <a:solidFill>
                  <a:schemeClr val="bg1"/>
                </a:solidFill>
              </a:rPr>
              <a:t> на конкурс за </a:t>
            </a:r>
            <a:r>
              <a:rPr lang="ru-RU" sz="2000" dirty="0" err="1">
                <a:solidFill>
                  <a:schemeClr val="bg1"/>
                </a:solidFill>
              </a:rPr>
              <a:t>статистическо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есе</a:t>
            </a:r>
            <a:r>
              <a:rPr lang="ru-RU" sz="2000" dirty="0">
                <a:solidFill>
                  <a:schemeClr val="bg1"/>
                </a:solidFill>
              </a:rPr>
              <a:t> 2024-2025</a:t>
            </a:r>
          </a:p>
        </p:txBody>
      </p:sp>
      <p:pic>
        <p:nvPicPr>
          <p:cNvPr id="3076" name="Picture 4" descr="https://e7.pngegg.com/pngimages/84/830/png-clipart-the-hands-of-the-gold-medal-gold-medal-hand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987" y="2414669"/>
            <a:ext cx="4769801" cy="452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6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15" grpId="0"/>
      <p:bldP spid="12" grpId="0"/>
      <p:bldP spid="23" grpId="0" animBg="1"/>
      <p:bldP spid="13" grpId="0"/>
      <p:bldP spid="19" grpId="0" animBg="1"/>
      <p:bldP spid="11" grpId="0"/>
      <p:bldP spid="25" grpId="0" animBg="1"/>
      <p:bldP spid="18" grpId="0"/>
      <p:bldP spid="2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224466"/>
            <a:ext cx="620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ВСИЧКО ТОВА ВОДИ ДО: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pic>
        <p:nvPicPr>
          <p:cNvPr id="4104" name="Picture 8" descr="статистика_2_202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" t="14155" r="5809" b="10535"/>
          <a:stretch/>
        </p:blipFill>
        <p:spPr bwMode="auto">
          <a:xfrm>
            <a:off x="886501" y="3797666"/>
            <a:ext cx="4647380" cy="29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pgzemedelie.com/wp-content/uploads/2023/04/%D1%81%D1%82%D0%B0%D1%82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8" b="18994"/>
          <a:stretch/>
        </p:blipFill>
        <p:spPr bwMode="auto">
          <a:xfrm>
            <a:off x="6555625" y="1071524"/>
            <a:ext cx="5433477" cy="238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t="5979" b="41851"/>
          <a:stretch/>
        </p:blipFill>
        <p:spPr>
          <a:xfrm>
            <a:off x="6555625" y="3515339"/>
            <a:ext cx="5433477" cy="3255570"/>
          </a:xfrm>
          <a:prstGeom prst="rect">
            <a:avLst/>
          </a:prstGeom>
        </p:spPr>
      </p:pic>
      <p:pic>
        <p:nvPicPr>
          <p:cNvPr id="28" name="Картина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2" t="14726" b="25941"/>
          <a:stretch/>
        </p:blipFill>
        <p:spPr>
          <a:xfrm>
            <a:off x="693001" y="1069426"/>
            <a:ext cx="5034381" cy="263605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1289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224466"/>
            <a:ext cx="620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ВСИЧКО ТОВА ВОДИ ДО: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pic>
        <p:nvPicPr>
          <p:cNvPr id="4098" name="Picture 2" descr="No photo description available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1"/>
          <a:stretch/>
        </p:blipFill>
        <p:spPr bwMode="auto">
          <a:xfrm>
            <a:off x="165100" y="1106770"/>
            <a:ext cx="2863849" cy="563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ay be an image of 3 people and text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17037" r="3073" b="16514"/>
          <a:stretch/>
        </p:blipFill>
        <p:spPr bwMode="auto">
          <a:xfrm>
            <a:off x="3238500" y="1106770"/>
            <a:ext cx="5162550" cy="563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No photo description available.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r="45290"/>
          <a:stretch/>
        </p:blipFill>
        <p:spPr bwMode="auto">
          <a:xfrm>
            <a:off x="8625552" y="1106769"/>
            <a:ext cx="3414048" cy="562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7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5" name="Успоредник 3"/>
          <p:cNvSpPr/>
          <p:nvPr/>
        </p:nvSpPr>
        <p:spPr>
          <a:xfrm>
            <a:off x="2500964" y="841120"/>
            <a:ext cx="7421078" cy="1044029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Текстово поле 2"/>
          <p:cNvSpPr txBox="1"/>
          <p:nvPr/>
        </p:nvSpPr>
        <p:spPr>
          <a:xfrm>
            <a:off x="3291234" y="1101524"/>
            <a:ext cx="584053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ВНИМАНИЕТО!</a:t>
            </a:r>
          </a:p>
        </p:txBody>
      </p:sp>
      <p:pic>
        <p:nvPicPr>
          <p:cNvPr id="19" name="Картина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1372" y="2453562"/>
            <a:ext cx="2109255" cy="206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471" y="5388435"/>
            <a:ext cx="2218444" cy="1293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470" y="5388435"/>
            <a:ext cx="1285975" cy="1296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0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478971" y="2945580"/>
            <a:ext cx="50422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/>
              <a:t>Участието в състезание,  национално или международно, е съвкупност от вземане на комплексни решения, от които зависи доброто ни представяне.</a:t>
            </a:r>
            <a:endParaRPr lang="en-US" sz="2000" dirty="0"/>
          </a:p>
          <a:p>
            <a:pPr algn="ctr"/>
            <a:r>
              <a:rPr lang="bg-BG" sz="2000" dirty="0"/>
              <a:t>Отговаряме на въпросите:</a:t>
            </a:r>
            <a:endParaRPr lang="en-US" sz="20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34811509"/>
              </p:ext>
            </p:extLst>
          </p:nvPr>
        </p:nvGraphicFramePr>
        <p:xfrm>
          <a:off x="6000205" y="1382829"/>
          <a:ext cx="5920734" cy="5049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0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Успоредник 3"/>
          <p:cNvSpPr/>
          <p:nvPr/>
        </p:nvSpPr>
        <p:spPr>
          <a:xfrm>
            <a:off x="886641" y="3090365"/>
            <a:ext cx="5216434" cy="1015663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409846" y="2108436"/>
            <a:ext cx="6170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/>
              <a:t>Център за високи постижения в професионалното образование и обучение!</a:t>
            </a:r>
            <a:endParaRPr lang="en-US" sz="2400" b="1" dirty="0"/>
          </a:p>
        </p:txBody>
      </p:sp>
      <p:sp>
        <p:nvSpPr>
          <p:cNvPr id="6" name="Текстово поле 7"/>
          <p:cNvSpPr txBox="1"/>
          <p:nvPr/>
        </p:nvSpPr>
        <p:spPr>
          <a:xfrm>
            <a:off x="753291" y="224466"/>
            <a:ext cx="3361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КОИ СМЕ НИЕ?</a:t>
            </a:r>
          </a:p>
        </p:txBody>
      </p:sp>
      <p:sp>
        <p:nvSpPr>
          <p:cNvPr id="8" name="Текстово поле 2"/>
          <p:cNvSpPr txBox="1"/>
          <p:nvPr/>
        </p:nvSpPr>
        <p:spPr>
          <a:xfrm>
            <a:off x="973728" y="3081312"/>
            <a:ext cx="5042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bg1"/>
                </a:solidFill>
              </a:rPr>
              <a:t>Девизът на нашето училище е нашият компас, винаги показващ правилната посока.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Текстово поле 2"/>
          <p:cNvSpPr txBox="1"/>
          <p:nvPr/>
        </p:nvSpPr>
        <p:spPr>
          <a:xfrm>
            <a:off x="927462" y="4190830"/>
            <a:ext cx="5042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/>
              <a:t>Ние сме гимназия, която цени професионализма, знанията и уменията.</a:t>
            </a:r>
            <a:endParaRPr lang="en-US" sz="2000" dirty="0"/>
          </a:p>
        </p:txBody>
      </p:sp>
      <p:sp>
        <p:nvSpPr>
          <p:cNvPr id="2" name="Pentagon 1"/>
          <p:cNvSpPr/>
          <p:nvPr/>
        </p:nvSpPr>
        <p:spPr>
          <a:xfrm rot="5400000">
            <a:off x="6839525" y="2235054"/>
            <a:ext cx="4920096" cy="2993386"/>
          </a:xfrm>
          <a:prstGeom prst="homePlate">
            <a:avLst/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927972" y="1567833"/>
            <a:ext cx="2743200" cy="2743200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Текстово поле 2"/>
          <p:cNvSpPr txBox="1"/>
          <p:nvPr/>
        </p:nvSpPr>
        <p:spPr>
          <a:xfrm>
            <a:off x="7645803" y="1700813"/>
            <a:ext cx="33075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ЛИДЕРИ В </a:t>
            </a:r>
          </a:p>
          <a:p>
            <a:pPr algn="ctr"/>
            <a:r>
              <a:rPr lang="bg-BG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УЧИЛИЩЕ,</a:t>
            </a:r>
          </a:p>
          <a:p>
            <a:pPr algn="ctr"/>
            <a:endParaRPr lang="bg-BG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bg-BG" sz="2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ЛИДЕРИ НА </a:t>
            </a:r>
          </a:p>
          <a:p>
            <a:pPr algn="ctr"/>
            <a:r>
              <a:rPr lang="bg-BG" sz="2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ЕВРОПЕЙСКОТО</a:t>
            </a:r>
          </a:p>
          <a:p>
            <a:pPr algn="ctr"/>
            <a:r>
              <a:rPr lang="bg-BG" sz="2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РАБОТНО МЯСТО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7" name="Успоредник 3"/>
          <p:cNvSpPr/>
          <p:nvPr/>
        </p:nvSpPr>
        <p:spPr>
          <a:xfrm>
            <a:off x="886641" y="4983518"/>
            <a:ext cx="5216434" cy="1015663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Текстово поле 2"/>
          <p:cNvSpPr txBox="1"/>
          <p:nvPr/>
        </p:nvSpPr>
        <p:spPr>
          <a:xfrm>
            <a:off x="973727" y="4966066"/>
            <a:ext cx="5042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bg1"/>
                </a:solidFill>
              </a:rPr>
              <a:t>Иновативна ПГ по земеделие „Тодор Рачински“ – Генерал Тошево участва от </a:t>
            </a:r>
            <a:r>
              <a:rPr lang="bg-BG" sz="2000" b="1" dirty="0">
                <a:solidFill>
                  <a:schemeClr val="bg1"/>
                </a:solidFill>
              </a:rPr>
              <a:t>първото</a:t>
            </a:r>
            <a:r>
              <a:rPr lang="bg-BG" sz="2000" dirty="0">
                <a:solidFill>
                  <a:schemeClr val="bg1"/>
                </a:solidFill>
              </a:rPr>
              <a:t> състезание по статистика.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7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8" grpId="0"/>
      <p:bldP spid="9" grpId="0"/>
      <p:bldP spid="2" grpId="0" animBg="1"/>
      <p:bldP spid="12" grpId="0" animBg="1"/>
      <p:bldP spid="10" grpId="0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tagon 18"/>
          <p:cNvSpPr/>
          <p:nvPr/>
        </p:nvSpPr>
        <p:spPr>
          <a:xfrm>
            <a:off x="2308187" y="5712362"/>
            <a:ext cx="7593875" cy="678269"/>
          </a:xfrm>
          <a:prstGeom prst="homePlate">
            <a:avLst/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1" name="Group 10"/>
          <p:cNvGrpSpPr/>
          <p:nvPr/>
        </p:nvGrpSpPr>
        <p:grpSpPr>
          <a:xfrm>
            <a:off x="2300164" y="1361247"/>
            <a:ext cx="7593877" cy="5704935"/>
            <a:chOff x="3243941" y="1731913"/>
            <a:chExt cx="7593877" cy="5704935"/>
          </a:xfrm>
        </p:grpSpPr>
        <p:sp>
          <p:nvSpPr>
            <p:cNvPr id="16" name="Pentagon 15"/>
            <p:cNvSpPr/>
            <p:nvPr/>
          </p:nvSpPr>
          <p:spPr>
            <a:xfrm>
              <a:off x="3243941" y="1731913"/>
              <a:ext cx="7593875" cy="678269"/>
            </a:xfrm>
            <a:prstGeom prst="homePlate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3243943" y="3903481"/>
              <a:ext cx="7593875" cy="678269"/>
            </a:xfrm>
            <a:prstGeom prst="homePlate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3243941" y="4987353"/>
              <a:ext cx="7593875" cy="678269"/>
            </a:xfrm>
            <a:prstGeom prst="homePlate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entagon 16"/>
            <p:cNvSpPr/>
            <p:nvPr/>
          </p:nvSpPr>
          <p:spPr>
            <a:xfrm>
              <a:off x="3243942" y="2819609"/>
              <a:ext cx="7593875" cy="678269"/>
            </a:xfrm>
            <a:prstGeom prst="homePlate">
              <a:avLst/>
            </a:prstGeom>
            <a:solidFill>
              <a:srgbClr val="981A3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Текстово поле 2"/>
            <p:cNvSpPr txBox="1"/>
            <p:nvPr/>
          </p:nvSpPr>
          <p:spPr>
            <a:xfrm>
              <a:off x="3315789" y="1804537"/>
              <a:ext cx="6988626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400" b="1" dirty="0">
                  <a:solidFill>
                    <a:schemeClr val="bg1"/>
                  </a:solidFill>
                </a:rPr>
                <a:t>Практическо приложение на знания и умения</a:t>
              </a:r>
            </a:p>
            <a:p>
              <a:endParaRPr lang="bg-BG" sz="2400" dirty="0"/>
            </a:p>
            <a:p>
              <a:endParaRPr lang="bg-BG" sz="2400" dirty="0"/>
            </a:p>
            <a:p>
              <a:r>
                <a:rPr lang="bg-BG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Критично мислене и решаване на проблеми</a:t>
              </a:r>
            </a:p>
            <a:p>
              <a:endParaRPr lang="bg-BG" sz="2400" b="1" dirty="0">
                <a:solidFill>
                  <a:schemeClr val="bg1"/>
                </a:solidFill>
              </a:endParaRPr>
            </a:p>
            <a:p>
              <a:endParaRPr lang="bg-BG" sz="2400" b="1" dirty="0">
                <a:solidFill>
                  <a:schemeClr val="bg1"/>
                </a:solidFill>
              </a:endParaRPr>
            </a:p>
            <a:p>
              <a:r>
                <a:rPr lang="bg-BG" sz="2400" b="1" dirty="0">
                  <a:solidFill>
                    <a:schemeClr val="bg1"/>
                  </a:solidFill>
                </a:rPr>
                <a:t>Работа в екип и споделяне на отговорности</a:t>
              </a:r>
            </a:p>
            <a:p>
              <a:endParaRPr lang="bg-BG" sz="2400" b="1" dirty="0">
                <a:solidFill>
                  <a:schemeClr val="bg1"/>
                </a:solidFill>
              </a:endParaRPr>
            </a:p>
            <a:p>
              <a:endParaRPr lang="bg-BG" sz="2400" b="1" dirty="0">
                <a:solidFill>
                  <a:schemeClr val="bg1"/>
                </a:solidFill>
              </a:endParaRPr>
            </a:p>
            <a:p>
              <a:r>
                <a:rPr lang="bg-BG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Усъвършенстване и развитие на </a:t>
              </a:r>
              <a:r>
                <a:rPr lang="bg-BG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умения</a:t>
              </a:r>
            </a:p>
            <a:p>
              <a:endParaRPr lang="bg-BG" sz="2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  <a:p>
              <a:endParaRPr lang="bg-BG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  <a:p>
              <a:r>
                <a:rPr lang="bg-BG" sz="2400" b="1" dirty="0" smtClean="0">
                  <a:solidFill>
                    <a:schemeClr val="bg1"/>
                  </a:solidFill>
                </a:rPr>
                <a:t>Добър пример за „проектно-базирано“ обучение</a:t>
              </a:r>
              <a:endParaRPr lang="bg-BG" sz="2400" b="1" dirty="0">
                <a:solidFill>
                  <a:schemeClr val="bg1"/>
                </a:solidFill>
              </a:endParaRPr>
            </a:p>
            <a:p>
              <a:endParaRPr lang="bg-BG" sz="2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  <a:p>
              <a:endParaRPr 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4" name="Текстово поле 7"/>
          <p:cNvSpPr txBox="1"/>
          <p:nvPr/>
        </p:nvSpPr>
        <p:spPr>
          <a:xfrm>
            <a:off x="753291" y="224466"/>
            <a:ext cx="3361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ЗАЩО УЧАСТВАМЕ?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224466"/>
            <a:ext cx="530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ПОДБИРАМЕ ОТБОРИТЕ?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споредник 3"/>
          <p:cNvSpPr/>
          <p:nvPr/>
        </p:nvSpPr>
        <p:spPr>
          <a:xfrm>
            <a:off x="620269" y="2791691"/>
            <a:ext cx="5688215" cy="1074915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665230" y="2791691"/>
            <a:ext cx="55982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bg1">
                    <a:lumMod val="95000"/>
                  </a:schemeClr>
                </a:solidFill>
              </a:rPr>
              <a:t>Отборите ни са сформирани от ученици, изучаващи специалности съвместими със статистиката – икономика и информатика.</a:t>
            </a:r>
          </a:p>
          <a:p>
            <a:pPr algn="ctr"/>
            <a:endParaRPr lang="bg-BG" sz="2000" dirty="0"/>
          </a:p>
          <a:p>
            <a:pPr algn="ctr"/>
            <a:r>
              <a:rPr lang="bg-BG" sz="2000" dirty="0"/>
              <a:t>Учениците имат афинитет към графичния дизайн, рекламата, както и знанията и уменията за анализиране на данни.</a:t>
            </a:r>
          </a:p>
        </p:txBody>
      </p:sp>
      <p:pic>
        <p:nvPicPr>
          <p:cNvPr id="1028" name="Picture 4" descr="https://cdn3.vectorstock.com/i/1000x1000/90/37/teamwork-concept-people-connecting-puzzle-vector-2895903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9" t="8440" r="23526" b="18079"/>
          <a:stretch/>
        </p:blipFill>
        <p:spPr bwMode="auto">
          <a:xfrm>
            <a:off x="6991350" y="1543050"/>
            <a:ext cx="4257675" cy="4619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32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224466"/>
            <a:ext cx="541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МОТИВИРАМЕ УЧЕНИЦИТЕ?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споредник 3"/>
          <p:cNvSpPr/>
          <p:nvPr/>
        </p:nvSpPr>
        <p:spPr>
          <a:xfrm>
            <a:off x="1838683" y="1337220"/>
            <a:ext cx="8803597" cy="59549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Успоредник 3"/>
          <p:cNvSpPr/>
          <p:nvPr/>
        </p:nvSpPr>
        <p:spPr>
          <a:xfrm>
            <a:off x="1838687" y="2227781"/>
            <a:ext cx="8803597" cy="59549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Успоредник 3"/>
          <p:cNvSpPr/>
          <p:nvPr/>
        </p:nvSpPr>
        <p:spPr>
          <a:xfrm>
            <a:off x="1809956" y="5812893"/>
            <a:ext cx="8803597" cy="681360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Успоредник 3"/>
          <p:cNvSpPr/>
          <p:nvPr/>
        </p:nvSpPr>
        <p:spPr>
          <a:xfrm>
            <a:off x="1838685" y="3156294"/>
            <a:ext cx="8803597" cy="59549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Успоредник 3"/>
          <p:cNvSpPr/>
          <p:nvPr/>
        </p:nvSpPr>
        <p:spPr>
          <a:xfrm>
            <a:off x="1809956" y="4059429"/>
            <a:ext cx="8803597" cy="59549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Успоредник 3"/>
          <p:cNvSpPr/>
          <p:nvPr/>
        </p:nvSpPr>
        <p:spPr>
          <a:xfrm>
            <a:off x="1809956" y="4973515"/>
            <a:ext cx="8803597" cy="59549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1969184" y="1413294"/>
            <a:ext cx="878736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>
                <a:solidFill>
                  <a:schemeClr val="bg1"/>
                </a:solidFill>
              </a:rPr>
              <a:t>Мотивиращ фактор – част от състезанията са международни;</a:t>
            </a:r>
          </a:p>
          <a:p>
            <a:endParaRPr lang="bg-BG" sz="2000" dirty="0">
              <a:solidFill>
                <a:schemeClr val="bg1"/>
              </a:solidFill>
            </a:endParaRPr>
          </a:p>
          <a:p>
            <a:endParaRPr lang="bg-BG" sz="2000" dirty="0">
              <a:solidFill>
                <a:schemeClr val="bg1"/>
              </a:solidFill>
            </a:endParaRPr>
          </a:p>
          <a:p>
            <a:r>
              <a:rPr lang="bg-BG" sz="2000" dirty="0">
                <a:solidFill>
                  <a:schemeClr val="bg1"/>
                </a:solidFill>
              </a:rPr>
              <a:t>Мотивиращ фактор - възможност за изява на умения;</a:t>
            </a:r>
          </a:p>
          <a:p>
            <a:endParaRPr lang="bg-BG" sz="2000" dirty="0">
              <a:solidFill>
                <a:schemeClr val="bg1"/>
              </a:solidFill>
            </a:endParaRPr>
          </a:p>
          <a:p>
            <a:endParaRPr lang="bg-BG" sz="2000" dirty="0">
              <a:solidFill>
                <a:schemeClr val="bg1"/>
              </a:solidFill>
            </a:endParaRPr>
          </a:p>
          <a:p>
            <a:r>
              <a:rPr lang="bg-BG" sz="2000" dirty="0">
                <a:solidFill>
                  <a:schemeClr val="bg1"/>
                </a:solidFill>
              </a:rPr>
              <a:t>Мотивиращ фактор - подобряване на предходни постижения;</a:t>
            </a:r>
          </a:p>
          <a:p>
            <a:endParaRPr lang="bg-BG" sz="2000" dirty="0">
              <a:solidFill>
                <a:schemeClr val="bg1"/>
              </a:solidFill>
            </a:endParaRPr>
          </a:p>
          <a:p>
            <a:endParaRPr lang="bg-BG" sz="2000" dirty="0">
              <a:solidFill>
                <a:schemeClr val="bg1"/>
              </a:solidFill>
            </a:endParaRPr>
          </a:p>
          <a:p>
            <a:r>
              <a:rPr lang="bg-BG" sz="2000" dirty="0">
                <a:solidFill>
                  <a:schemeClr val="bg1"/>
                </a:solidFill>
              </a:rPr>
              <a:t>Мотивиращ фактор - награден фонд на състезанията;</a:t>
            </a:r>
          </a:p>
          <a:p>
            <a:endParaRPr lang="bg-BG" sz="2000" dirty="0">
              <a:solidFill>
                <a:schemeClr val="bg1"/>
              </a:solidFill>
            </a:endParaRPr>
          </a:p>
          <a:p>
            <a:endParaRPr lang="bg-BG" sz="2000" dirty="0">
              <a:solidFill>
                <a:schemeClr val="bg1"/>
              </a:solidFill>
            </a:endParaRPr>
          </a:p>
          <a:p>
            <a:r>
              <a:rPr lang="bg-BG" sz="2000" dirty="0">
                <a:solidFill>
                  <a:schemeClr val="bg1"/>
                </a:solidFill>
              </a:rPr>
              <a:t>Мотивиращ фактор – училищен награден фонд;</a:t>
            </a:r>
          </a:p>
          <a:p>
            <a:endParaRPr lang="bg-BG" sz="2800" dirty="0">
              <a:solidFill>
                <a:schemeClr val="bg1"/>
              </a:solidFill>
            </a:endParaRPr>
          </a:p>
          <a:p>
            <a:r>
              <a:rPr lang="bg-BG" sz="2000" dirty="0">
                <a:solidFill>
                  <a:schemeClr val="bg1"/>
                </a:solidFill>
              </a:rPr>
              <a:t>Мотивиращ фактор – едно състезание по статистика мотивира учениците да участват и в друго състезание по статистика.</a:t>
            </a:r>
          </a:p>
        </p:txBody>
      </p:sp>
    </p:spTree>
    <p:extLst>
      <p:ext uri="{BB962C8B-B14F-4D97-AF65-F5344CB8AC3E}">
        <p14:creationId xmlns:p14="http://schemas.microsoft.com/office/powerpoint/2010/main" val="5162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animBg="1"/>
      <p:bldP spid="17" grpId="0" animBg="1"/>
      <p:bldP spid="12" grpId="0" animBg="1"/>
      <p:bldP spid="13" grpId="0" animBg="1"/>
      <p:bldP spid="16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100641"/>
            <a:ext cx="62019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СЪЗДАВАМЕ КРАЙНИЯ ПРОДУКТ?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bg-BG" b="1" dirty="0">
                <a:solidFill>
                  <a:schemeClr val="bg1"/>
                </a:solidFill>
              </a:rPr>
              <a:t>Европейска олимпиада по статистика</a:t>
            </a:r>
            <a:endParaRPr lang="en-US" b="1" dirty="0">
              <a:solidFill>
                <a:schemeClr val="bg1"/>
              </a:solidFill>
            </a:endParaRPr>
          </a:p>
          <a:p>
            <a:endParaRPr lang="bg-BG" sz="2800" b="1" dirty="0">
              <a:solidFill>
                <a:schemeClr val="bg1"/>
              </a:solidFill>
            </a:endParaRP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споредник 3"/>
          <p:cNvSpPr/>
          <p:nvPr/>
        </p:nvSpPr>
        <p:spPr>
          <a:xfrm>
            <a:off x="113210" y="3476920"/>
            <a:ext cx="3818501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Успоредник 3"/>
          <p:cNvSpPr/>
          <p:nvPr/>
        </p:nvSpPr>
        <p:spPr>
          <a:xfrm>
            <a:off x="111136" y="2133548"/>
            <a:ext cx="3818501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Успоредник 3"/>
          <p:cNvSpPr/>
          <p:nvPr/>
        </p:nvSpPr>
        <p:spPr>
          <a:xfrm>
            <a:off x="111136" y="4858120"/>
            <a:ext cx="3818501" cy="1828430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6991" y="1691485"/>
            <a:ext cx="7820451" cy="4433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Текстово поле 2"/>
          <p:cNvSpPr txBox="1"/>
          <p:nvPr/>
        </p:nvSpPr>
        <p:spPr>
          <a:xfrm>
            <a:off x="84800" y="995325"/>
            <a:ext cx="389022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/>
              <a:t>Отборите</a:t>
            </a:r>
            <a:r>
              <a:rPr lang="ru-RU" sz="2000" dirty="0"/>
              <a:t> </a:t>
            </a:r>
            <a:r>
              <a:rPr lang="ru-RU" sz="2000" dirty="0" err="1"/>
              <a:t>стриктно</a:t>
            </a:r>
            <a:r>
              <a:rPr lang="ru-RU" sz="2000" dirty="0"/>
              <a:t> </a:t>
            </a:r>
            <a:r>
              <a:rPr lang="ru-RU" sz="2000" dirty="0" err="1"/>
              <a:t>спазват</a:t>
            </a:r>
            <a:r>
              <a:rPr lang="ru-RU" sz="2000" dirty="0"/>
              <a:t> стъпките и насоките, предоставени от:</a:t>
            </a:r>
          </a:p>
          <a:p>
            <a:endParaRPr lang="ru-RU" sz="600" dirty="0"/>
          </a:p>
          <a:p>
            <a:endParaRPr lang="ru-RU" dirty="0"/>
          </a:p>
          <a:p>
            <a:pPr algn="ctr"/>
            <a:r>
              <a:rPr lang="bg-BG" sz="2000" dirty="0">
                <a:solidFill>
                  <a:schemeClr val="bg1"/>
                </a:solidFill>
              </a:rPr>
              <a:t>Организаторите (Евростат и част от държавите членки на ЕС)</a:t>
            </a:r>
            <a:endParaRPr lang="en-US" sz="2000" dirty="0">
              <a:solidFill>
                <a:schemeClr val="bg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algn="ctr"/>
            <a:endParaRPr lang="bg-BG" sz="2000" dirty="0"/>
          </a:p>
          <a:p>
            <a:pPr algn="ctr"/>
            <a:r>
              <a:rPr lang="bg-BG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Използваме архива на Европейската олимпиада за ученици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3200" dirty="0"/>
          </a:p>
          <a:p>
            <a:pPr algn="ctr"/>
            <a:r>
              <a:rPr lang="ru-RU" sz="20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Използваме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училищния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архив на </a:t>
            </a:r>
            <a:r>
              <a:rPr lang="ru-RU" sz="20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Европейската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олимпиада по статистика</a:t>
            </a:r>
          </a:p>
          <a:p>
            <a:pPr algn="ctr"/>
            <a:endParaRPr lang="bg-BG" sz="1050" dirty="0"/>
          </a:p>
          <a:p>
            <a:pPr algn="ctr"/>
            <a:r>
              <a:rPr lang="bg-BG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Използваме други подходящи източници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1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72066"/>
            <a:ext cx="6201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СЪЗДАВАМЕ КРАЙНИЯ ПРОДУКТ?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bg-BG" b="1" dirty="0">
                <a:solidFill>
                  <a:schemeClr val="bg1"/>
                </a:solidFill>
              </a:rPr>
              <a:t>Конкурс за статистически плакат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споредник 3"/>
          <p:cNvSpPr/>
          <p:nvPr/>
        </p:nvSpPr>
        <p:spPr>
          <a:xfrm>
            <a:off x="269967" y="4221792"/>
            <a:ext cx="3818501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Успоредник 3"/>
          <p:cNvSpPr/>
          <p:nvPr/>
        </p:nvSpPr>
        <p:spPr>
          <a:xfrm>
            <a:off x="267893" y="3021839"/>
            <a:ext cx="3818501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Успоредник 3"/>
          <p:cNvSpPr/>
          <p:nvPr/>
        </p:nvSpPr>
        <p:spPr>
          <a:xfrm>
            <a:off x="267893" y="5450860"/>
            <a:ext cx="3818501" cy="410009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232033" y="2105874"/>
            <a:ext cx="389022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Отборът стриктно спазва стъпките и насоките, предоставени от:</a:t>
            </a:r>
          </a:p>
          <a:p>
            <a:endParaRPr lang="ru-RU" sz="2000" dirty="0"/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Международната асоциация за статистическо образование (IASE);</a:t>
            </a:r>
            <a:endParaRPr lang="en-US" sz="2000" dirty="0">
              <a:solidFill>
                <a:schemeClr val="bg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Образователната секция на Международния статистически институт (ISI);</a:t>
            </a:r>
            <a:endParaRPr lang="en-US" sz="2000" dirty="0">
              <a:solidFill>
                <a:schemeClr val="bg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НСИ;</a:t>
            </a:r>
          </a:p>
          <a:p>
            <a:endParaRPr lang="bg-BG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286" y="1182970"/>
            <a:ext cx="7563256" cy="5342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907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13648"/>
            <a:ext cx="12192000" cy="6844352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20559" b="-343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Успоредник 3"/>
          <p:cNvSpPr/>
          <p:nvPr/>
        </p:nvSpPr>
        <p:spPr>
          <a:xfrm>
            <a:off x="0" y="0"/>
            <a:ext cx="12192000" cy="972152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Текстово поле 7"/>
          <p:cNvSpPr txBox="1"/>
          <p:nvPr/>
        </p:nvSpPr>
        <p:spPr>
          <a:xfrm>
            <a:off x="753291" y="72066"/>
            <a:ext cx="6201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>
                <a:solidFill>
                  <a:schemeClr val="bg1"/>
                </a:solidFill>
              </a:rPr>
              <a:t>КАК СЪЗДАВАМЕ КРАЙНИЯ ПРОДУКТ?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bg-BG" b="1" dirty="0">
                <a:solidFill>
                  <a:schemeClr val="bg1"/>
                </a:solidFill>
              </a:rPr>
              <a:t>Конкурс за статистически плакат</a:t>
            </a:r>
          </a:p>
        </p:txBody>
      </p:sp>
      <p:pic>
        <p:nvPicPr>
          <p:cNvPr id="21" name="Picture 6" descr="https://nsi.bg/sites/default/files/files/images/___NS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041" y="154299"/>
            <a:ext cx="1110157" cy="6473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споредник 3"/>
          <p:cNvSpPr/>
          <p:nvPr/>
        </p:nvSpPr>
        <p:spPr>
          <a:xfrm>
            <a:off x="267893" y="3021839"/>
            <a:ext cx="3818501" cy="1062481"/>
          </a:xfrm>
          <a:prstGeom prst="parallelogram">
            <a:avLst>
              <a:gd name="adj" fmla="val 0"/>
            </a:avLst>
          </a:prstGeom>
          <a:solidFill>
            <a:srgbClr val="981A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259" y="154298"/>
            <a:ext cx="642283" cy="647381"/>
          </a:xfrm>
          <a:prstGeom prst="rect">
            <a:avLst/>
          </a:prstGeom>
        </p:spPr>
      </p:pic>
      <p:sp>
        <p:nvSpPr>
          <p:cNvPr id="15" name="Текстово поле 2"/>
          <p:cNvSpPr txBox="1"/>
          <p:nvPr/>
        </p:nvSpPr>
        <p:spPr>
          <a:xfrm>
            <a:off x="232033" y="2105874"/>
            <a:ext cx="38902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bg-BG" sz="2000" smtClean="0">
                <a:solidFill>
                  <a:schemeClr val="bg1"/>
                </a:solidFill>
              </a:rPr>
              <a:t>Използвани са </a:t>
            </a:r>
            <a:r>
              <a:rPr lang="bg-BG" sz="2000" dirty="0" smtClean="0">
                <a:solidFill>
                  <a:schemeClr val="bg1"/>
                </a:solidFill>
              </a:rPr>
              <a:t>директно данни от </a:t>
            </a:r>
            <a:r>
              <a:rPr lang="bg-BG" sz="2000" dirty="0" err="1" smtClean="0">
                <a:solidFill>
                  <a:schemeClr val="bg1"/>
                </a:solidFill>
              </a:rPr>
              <a:t>блокчейн</a:t>
            </a:r>
            <a:r>
              <a:rPr lang="bg-BG" sz="2000" dirty="0" smtClean="0">
                <a:solidFill>
                  <a:schemeClr val="bg1"/>
                </a:solidFill>
              </a:rPr>
              <a:t> мрежата на </a:t>
            </a:r>
            <a:r>
              <a:rPr lang="bg-BG" sz="2000" dirty="0" err="1" smtClean="0">
                <a:solidFill>
                  <a:schemeClr val="bg1"/>
                </a:solidFill>
              </a:rPr>
              <a:t>биткойн</a:t>
            </a:r>
            <a:r>
              <a:rPr lang="bg-BG" sz="2000" dirty="0" smtClean="0">
                <a:solidFill>
                  <a:schemeClr val="bg1"/>
                </a:solidFill>
              </a:rPr>
              <a:t>, която е с отворен код;</a:t>
            </a:r>
            <a:endParaRPr lang="ru-RU" sz="2000" dirty="0">
              <a:solidFill>
                <a:schemeClr val="bg1"/>
              </a:solidFill>
            </a:endParaRPr>
          </a:p>
          <a:p>
            <a:endParaRPr lang="bg-BG" sz="2000" dirty="0"/>
          </a:p>
        </p:txBody>
      </p:sp>
      <p:pic>
        <p:nvPicPr>
          <p:cNvPr id="1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4286" y="1182970"/>
            <a:ext cx="7563256" cy="533064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96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13537</TotalTime>
  <Words>565</Words>
  <Application>Microsoft Office PowerPoint</Application>
  <PresentationFormat>Широк екран</PresentationFormat>
  <Paragraphs>123</Paragraphs>
  <Slides>15</Slides>
  <Notes>15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Teacher_5</dc:creator>
  <cp:lastModifiedBy>PGZ-PC-68</cp:lastModifiedBy>
  <cp:revision>119</cp:revision>
  <dcterms:created xsi:type="dcterms:W3CDTF">2021-12-09T07:01:29Z</dcterms:created>
  <dcterms:modified xsi:type="dcterms:W3CDTF">2024-12-13T10:01:07Z</dcterms:modified>
</cp:coreProperties>
</file>