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7" r:id="rId5"/>
    <p:sldId id="261" r:id="rId6"/>
    <p:sldId id="263" r:id="rId7"/>
    <p:sldId id="266" r:id="rId8"/>
    <p:sldId id="269" r:id="rId9"/>
    <p:sldId id="260" r:id="rId10"/>
    <p:sldId id="258" r:id="rId11"/>
    <p:sldId id="265" r:id="rId12"/>
    <p:sldId id="272" r:id="rId13"/>
    <p:sldId id="274" r:id="rId14"/>
    <p:sldId id="273" r:id="rId15"/>
    <p:sldId id="270" r:id="rId16"/>
    <p:sldId id="268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/>
              <a:t>Щракнете, за да редактирате стила на подзаглавието в образеца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9383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2370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8783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3963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1560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2012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и с карти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9017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36799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78636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7391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разд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02224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9443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21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228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85295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1369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6381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13CA5DB-0447-421B-A10F-09B622D1D5A1}" type="datetimeFigureOut">
              <a:rPr lang="bg-BG" smtClean="0"/>
              <a:t>9.12.2024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545073C-631D-47D3-BF6D-C782D3F42C9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5395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4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bg2">
                <a:shade val="92000"/>
                <a:satMod val="140000"/>
                <a:lumMod val="1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4672EB-02A8-48AB-BCFB-00B78DBA6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55A803-13A1-44E9-ACA9-889A5CC39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98" y="0"/>
            <a:ext cx="12192000" cy="6858000"/>
          </a:xfrm>
          <a:prstGeom prst="rect">
            <a:avLst/>
          </a:pr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C82C52F-0333-430E-AF00-FA48A518A1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286708"/>
          </a:xfrm>
          <a:prstGeom prst="rect">
            <a:avLst/>
          </a:prstGeom>
          <a:ln>
            <a:noFill/>
          </a:ln>
          <a:effectLst>
            <a:outerShdw blurRad="889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9CCFFE-A385-4D35-8504-960F050EF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69"/>
          <a:stretch/>
        </p:blipFill>
        <p:spPr>
          <a:xfrm>
            <a:off x="0" y="0"/>
            <a:ext cx="12192000" cy="16274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AD41804-3572-46FD-8124-D3079B642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1" t="72447" r="32841"/>
          <a:stretch/>
        </p:blipFill>
        <p:spPr>
          <a:xfrm>
            <a:off x="6526134" y="3384053"/>
            <a:ext cx="2305206" cy="1889621"/>
          </a:xfrm>
          <a:custGeom>
            <a:avLst/>
            <a:gdLst>
              <a:gd name="connsiteX0" fmla="*/ 8425821 w 12192000"/>
              <a:gd name="connsiteY0" fmla="*/ 2921316 h 3611460"/>
              <a:gd name="connsiteX1" fmla="*/ 8425821 w 12192000"/>
              <a:gd name="connsiteY1" fmla="*/ 3598426 h 3611460"/>
              <a:gd name="connsiteX2" fmla="*/ 9652455 w 12192000"/>
              <a:gd name="connsiteY2" fmla="*/ 3598426 h 3611460"/>
              <a:gd name="connsiteX3" fmla="*/ 9652455 w 12192000"/>
              <a:gd name="connsiteY3" fmla="*/ 2921316 h 3611460"/>
              <a:gd name="connsiteX4" fmla="*/ 0 w 12192000"/>
              <a:gd name="connsiteY4" fmla="*/ 0 h 3611460"/>
              <a:gd name="connsiteX5" fmla="*/ 12192000 w 12192000"/>
              <a:gd name="connsiteY5" fmla="*/ 0 h 3611460"/>
              <a:gd name="connsiteX6" fmla="*/ 12192000 w 12192000"/>
              <a:gd name="connsiteY6" fmla="*/ 3611460 h 3611460"/>
              <a:gd name="connsiteX7" fmla="*/ 0 w 12192000"/>
              <a:gd name="connsiteY7" fmla="*/ 3611460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11460">
                <a:moveTo>
                  <a:pt x="8425821" y="2921316"/>
                </a:moveTo>
                <a:lnTo>
                  <a:pt x="8425821" y="3598426"/>
                </a:lnTo>
                <a:lnTo>
                  <a:pt x="9652455" y="3598426"/>
                </a:lnTo>
                <a:lnTo>
                  <a:pt x="9652455" y="29213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11460"/>
                </a:lnTo>
                <a:lnTo>
                  <a:pt x="0" y="3611460"/>
                </a:ln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316A1D8-3445-4B94-B595-2285C05EE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9" t="72447" r="62822"/>
          <a:stretch/>
        </p:blipFill>
        <p:spPr>
          <a:xfrm>
            <a:off x="5443064" y="3371019"/>
            <a:ext cx="1451918" cy="1889621"/>
          </a:xfrm>
          <a:custGeom>
            <a:avLst/>
            <a:gdLst>
              <a:gd name="connsiteX0" fmla="*/ 8425821 w 12192000"/>
              <a:gd name="connsiteY0" fmla="*/ 2921316 h 3611460"/>
              <a:gd name="connsiteX1" fmla="*/ 8425821 w 12192000"/>
              <a:gd name="connsiteY1" fmla="*/ 3598426 h 3611460"/>
              <a:gd name="connsiteX2" fmla="*/ 9652455 w 12192000"/>
              <a:gd name="connsiteY2" fmla="*/ 3598426 h 3611460"/>
              <a:gd name="connsiteX3" fmla="*/ 9652455 w 12192000"/>
              <a:gd name="connsiteY3" fmla="*/ 2921316 h 3611460"/>
              <a:gd name="connsiteX4" fmla="*/ 0 w 12192000"/>
              <a:gd name="connsiteY4" fmla="*/ 0 h 3611460"/>
              <a:gd name="connsiteX5" fmla="*/ 12192000 w 12192000"/>
              <a:gd name="connsiteY5" fmla="*/ 0 h 3611460"/>
              <a:gd name="connsiteX6" fmla="*/ 12192000 w 12192000"/>
              <a:gd name="connsiteY6" fmla="*/ 3611460 h 3611460"/>
              <a:gd name="connsiteX7" fmla="*/ 0 w 12192000"/>
              <a:gd name="connsiteY7" fmla="*/ 3611460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11460">
                <a:moveTo>
                  <a:pt x="8425821" y="2921316"/>
                </a:moveTo>
                <a:lnTo>
                  <a:pt x="8425821" y="3598426"/>
                </a:lnTo>
                <a:lnTo>
                  <a:pt x="9652455" y="3598426"/>
                </a:lnTo>
                <a:lnTo>
                  <a:pt x="9652455" y="29213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11460"/>
                </a:lnTo>
                <a:lnTo>
                  <a:pt x="0" y="3611460"/>
                </a:ln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FA7483C-C90B-453F-AB53-60D8FDE6D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5" t="47340"/>
          <a:stretch/>
        </p:blipFill>
        <p:spPr>
          <a:xfrm>
            <a:off x="8965579" y="1675248"/>
            <a:ext cx="3237619" cy="3611460"/>
          </a:xfrm>
          <a:custGeom>
            <a:avLst/>
            <a:gdLst>
              <a:gd name="connsiteX0" fmla="*/ 2237500 w 3237619"/>
              <a:gd name="connsiteY0" fmla="*/ 2921316 h 3611460"/>
              <a:gd name="connsiteX1" fmla="*/ 2237500 w 3237619"/>
              <a:gd name="connsiteY1" fmla="*/ 3598426 h 3611460"/>
              <a:gd name="connsiteX2" fmla="*/ 2563236 w 3237619"/>
              <a:gd name="connsiteY2" fmla="*/ 3598426 h 3611460"/>
              <a:gd name="connsiteX3" fmla="*/ 2563236 w 3237619"/>
              <a:gd name="connsiteY3" fmla="*/ 2921316 h 3611460"/>
              <a:gd name="connsiteX4" fmla="*/ 0 w 3237619"/>
              <a:gd name="connsiteY4" fmla="*/ 0 h 3611460"/>
              <a:gd name="connsiteX5" fmla="*/ 3237619 w 3237619"/>
              <a:gd name="connsiteY5" fmla="*/ 0 h 3611460"/>
              <a:gd name="connsiteX6" fmla="*/ 3237619 w 3237619"/>
              <a:gd name="connsiteY6" fmla="*/ 3611460 h 3611460"/>
              <a:gd name="connsiteX7" fmla="*/ 557562 w 3237619"/>
              <a:gd name="connsiteY7" fmla="*/ 3611460 h 3611460"/>
              <a:gd name="connsiteX8" fmla="*/ 557562 w 3237619"/>
              <a:gd name="connsiteY8" fmla="*/ 2822752 h 3611460"/>
              <a:gd name="connsiteX9" fmla="*/ 0 w 3237619"/>
              <a:gd name="connsiteY9" fmla="*/ 2822752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7619" h="3611460">
                <a:moveTo>
                  <a:pt x="2237500" y="2921316"/>
                </a:moveTo>
                <a:lnTo>
                  <a:pt x="2237500" y="3598426"/>
                </a:lnTo>
                <a:lnTo>
                  <a:pt x="2563236" y="3598426"/>
                </a:lnTo>
                <a:lnTo>
                  <a:pt x="2563236" y="2921316"/>
                </a:lnTo>
                <a:close/>
                <a:moveTo>
                  <a:pt x="0" y="0"/>
                </a:moveTo>
                <a:lnTo>
                  <a:pt x="3237619" y="0"/>
                </a:lnTo>
                <a:lnTo>
                  <a:pt x="3237619" y="3611460"/>
                </a:lnTo>
                <a:lnTo>
                  <a:pt x="557562" y="3611460"/>
                </a:lnTo>
                <a:lnTo>
                  <a:pt x="557562" y="2822752"/>
                </a:lnTo>
                <a:lnTo>
                  <a:pt x="0" y="2822752"/>
                </a:lnTo>
                <a:close/>
              </a:path>
            </a:pathLst>
          </a:custGeom>
        </p:spPr>
      </p:pic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9DD4EDE-6AB1-1747-7388-50E425DEE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233" y="1124125"/>
            <a:ext cx="8689976" cy="1844385"/>
          </a:xfrm>
        </p:spPr>
        <p:txBody>
          <a:bodyPr>
            <a:normAutofit/>
          </a:bodyPr>
          <a:lstStyle/>
          <a:p>
            <a:r>
              <a:rPr lang="bg-BG" sz="4000" dirty="0"/>
              <a:t>ПРОФЕСИОНАЛНА ГИМНАЗИЯ ПО ТРАНСПОРТ</a:t>
            </a:r>
          </a:p>
        </p:txBody>
      </p:sp>
      <p:sp>
        <p:nvSpPr>
          <p:cNvPr id="3" name="Подзаглавие 2">
            <a:extLst>
              <a:ext uri="{FF2B5EF4-FFF2-40B4-BE49-F238E27FC236}">
                <a16:creationId xmlns:a16="http://schemas.microsoft.com/office/drawing/2014/main" id="{BFE3DA6C-68ED-266B-141F-EA323A82DF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5233" y="3013746"/>
            <a:ext cx="8689976" cy="1078889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„Никола Йонков </a:t>
            </a:r>
            <a:r>
              <a:rPr lang="bg-B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вапцаров</a:t>
            </a:r>
            <a:r>
              <a:rPr lang="bg-B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   Град </a:t>
            </a:r>
            <a:r>
              <a:rPr lang="bg-B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сливница</a:t>
            </a:r>
            <a:endParaRPr lang="bg-B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025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>
            <a:extLst>
              <a:ext uri="{FF2B5EF4-FFF2-40B4-BE49-F238E27FC236}">
                <a16:creationId xmlns:a16="http://schemas.microsoft.com/office/drawing/2014/main" id="{55185833-50A1-4075-9C90-F6E7B153A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80F41EF-72A4-4DA7-9DEB-C487B2512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4F7D3D9C-B868-41E0-AC6B-0CEDDA3D9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2">
            <a:extLst>
              <a:ext uri="{FF2B5EF4-FFF2-40B4-BE49-F238E27FC236}">
                <a16:creationId xmlns:a16="http://schemas.microsoft.com/office/drawing/2014/main" id="{3EFBBCCA-E851-463D-A9E1-5F35DF6B3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Картина 4" descr="Картина, която съдържа на закрито, човек, дрехи, обзавеждане&#10;&#10;Описанието е генерирано автоматично">
            <a:extLst>
              <a:ext uri="{FF2B5EF4-FFF2-40B4-BE49-F238E27FC236}">
                <a16:creationId xmlns:a16="http://schemas.microsoft.com/office/drawing/2014/main" id="{3EF43440-FAC0-92C5-CA64-0DE2D5EAC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54"/>
          <a:stretch/>
        </p:blipFill>
        <p:spPr>
          <a:xfrm>
            <a:off x="8157374" y="1"/>
            <a:ext cx="4034626" cy="3428999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376D860-CEDA-4A40-8599-DCA4E19C5F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57371" y="3433232"/>
            <a:ext cx="3995298" cy="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1C2FA0C4-B80E-4B2A-A964-E3C69A88F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6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45DEC4C6-A336-46AE-991C-4D3A6073A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Контейнер за съдържание 5" descr="Картина, която съдържа на открито, квартал, дърво, кола&#10;&#10;Описанието е генерирано автоматично">
            <a:extLst>
              <a:ext uri="{FF2B5EF4-FFF2-40B4-BE49-F238E27FC236}">
                <a16:creationId xmlns:a16="http://schemas.microsoft.com/office/drawing/2014/main" id="{8EF6A394-A3CF-DEA5-74E0-3017205B45C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5" r="14231" b="2"/>
          <a:stretch/>
        </p:blipFill>
        <p:spPr>
          <a:xfrm>
            <a:off x="8157371" y="3428999"/>
            <a:ext cx="4034629" cy="3429000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E3B40D5-0C6F-8BA1-2922-75048D3B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618517"/>
            <a:ext cx="6672886" cy="159617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 err="1"/>
              <a:t>Началото</a:t>
            </a:r>
            <a:r>
              <a:rPr lang="en-US" sz="3600" dirty="0"/>
              <a:t> </a:t>
            </a:r>
            <a:br>
              <a:rPr lang="bg-BG" sz="3600" dirty="0"/>
            </a:br>
            <a:endParaRPr lang="en-US" sz="3600" dirty="0"/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4A0404D1-E9F4-B04F-070F-F5037FCC13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3774" y="2367092"/>
            <a:ext cx="6672887" cy="3424107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bg-BG" sz="1800" b="1" dirty="0"/>
              <a:t>Велико </a:t>
            </a:r>
            <a:r>
              <a:rPr lang="bg-BG" sz="1800" b="1" dirty="0" err="1"/>
              <a:t>търново</a:t>
            </a:r>
            <a:endParaRPr lang="en-US" sz="1800" b="1" dirty="0"/>
          </a:p>
          <a:p>
            <a:pPr indent="-22860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bg-BG" sz="1800" b="1" dirty="0"/>
              <a:t>Участие в семинар  - </a:t>
            </a:r>
            <a:r>
              <a:rPr lang="en-US" b="1" dirty="0"/>
              <a:t>„</a:t>
            </a:r>
            <a:r>
              <a:rPr lang="en-US" sz="1800" b="1" dirty="0" err="1"/>
              <a:t>Шеста</a:t>
            </a:r>
            <a:r>
              <a:rPr lang="en-US" sz="1800" b="1" dirty="0"/>
              <a:t> </a:t>
            </a:r>
            <a:r>
              <a:rPr lang="en-US" sz="1800" b="1" dirty="0" err="1"/>
              <a:t>Европейска</a:t>
            </a:r>
            <a:r>
              <a:rPr lang="en-US" sz="1800" b="1" dirty="0"/>
              <a:t> </a:t>
            </a:r>
            <a:r>
              <a:rPr lang="en-US" sz="1800" b="1" dirty="0" err="1"/>
              <a:t>олимпиада</a:t>
            </a:r>
            <a:r>
              <a:rPr lang="en-US" sz="1800" b="1" dirty="0"/>
              <a:t> </a:t>
            </a:r>
            <a:r>
              <a:rPr lang="en-US" sz="1800" b="1" dirty="0" err="1"/>
              <a:t>по</a:t>
            </a:r>
            <a:r>
              <a:rPr lang="en-US" sz="1800" b="1" dirty="0"/>
              <a:t> </a:t>
            </a:r>
            <a:r>
              <a:rPr lang="en-US" sz="1800" b="1" dirty="0" err="1"/>
              <a:t>статистика</a:t>
            </a:r>
            <a:r>
              <a:rPr lang="en-US" sz="1800" b="1" dirty="0"/>
              <a:t> – </a:t>
            </a:r>
            <a:r>
              <a:rPr lang="en-US" sz="1800" b="1" dirty="0" err="1"/>
              <a:t>промени</a:t>
            </a:r>
            <a:r>
              <a:rPr lang="en-US" sz="1800" b="1" dirty="0"/>
              <a:t> в </a:t>
            </a:r>
            <a:r>
              <a:rPr lang="en-US" sz="1800" b="1" dirty="0" err="1"/>
              <a:t>регламента</a:t>
            </a:r>
            <a:r>
              <a:rPr lang="en-US" sz="1800" b="1" dirty="0"/>
              <a:t> и </a:t>
            </a:r>
            <a:r>
              <a:rPr lang="en-US" sz="1800" b="1" dirty="0" err="1"/>
              <a:t>насоки</a:t>
            </a:r>
            <a:r>
              <a:rPr lang="en-US" sz="1800" b="1" dirty="0"/>
              <a:t> </a:t>
            </a:r>
            <a:r>
              <a:rPr lang="en-US" sz="1800" b="1" dirty="0" err="1"/>
              <a:t>за</a:t>
            </a:r>
            <a:r>
              <a:rPr lang="en-US" sz="1800" b="1" dirty="0"/>
              <a:t> </a:t>
            </a:r>
            <a:r>
              <a:rPr lang="en-US" sz="1800" b="1" dirty="0" err="1"/>
              <a:t>участие</a:t>
            </a:r>
            <a:r>
              <a:rPr lang="en-US" sz="1800" b="1" dirty="0"/>
              <a:t>“ с </a:t>
            </a:r>
            <a:r>
              <a:rPr lang="en-US" sz="1800" b="1" dirty="0" err="1"/>
              <a:t>преподаватели</a:t>
            </a:r>
            <a:r>
              <a:rPr lang="en-US" sz="1800" b="1" dirty="0"/>
              <a:t> </a:t>
            </a:r>
            <a:r>
              <a:rPr lang="en-US" sz="1800" b="1" dirty="0" err="1"/>
              <a:t>от</a:t>
            </a:r>
            <a:r>
              <a:rPr lang="en-US" sz="1800" b="1" dirty="0"/>
              <a:t> </a:t>
            </a:r>
            <a:r>
              <a:rPr lang="en-US" sz="1800" b="1" dirty="0" err="1"/>
              <a:t>средните</a:t>
            </a:r>
            <a:r>
              <a:rPr lang="en-US" sz="1800" b="1" dirty="0"/>
              <a:t> </a:t>
            </a:r>
            <a:r>
              <a:rPr lang="en-US" sz="1800" b="1" dirty="0" err="1"/>
              <a:t>училища</a:t>
            </a:r>
            <a:r>
              <a:rPr lang="en-US" sz="1800" b="1" dirty="0"/>
              <a:t> в </a:t>
            </a:r>
            <a:r>
              <a:rPr lang="en-US" sz="1800" b="1" dirty="0" err="1"/>
              <a:t>Южна</a:t>
            </a:r>
            <a:r>
              <a:rPr lang="en-US" sz="1800" b="1" dirty="0"/>
              <a:t> </a:t>
            </a:r>
            <a:r>
              <a:rPr lang="en-US" sz="1800" b="1" dirty="0" err="1"/>
              <a:t>България</a:t>
            </a:r>
            <a:endParaRPr lang="en-US" sz="1800" dirty="0"/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800" b="1" dirty="0"/>
              <a:t>25 - 26 </a:t>
            </a:r>
            <a:r>
              <a:rPr lang="en-US" sz="1800" b="1" dirty="0" err="1"/>
              <a:t>октомври</a:t>
            </a:r>
            <a:r>
              <a:rPr lang="en-US" sz="1800" b="1" dirty="0"/>
              <a:t> 2022 </a:t>
            </a:r>
            <a:r>
              <a:rPr lang="en-US" sz="1800" b="1" dirty="0" err="1"/>
              <a:t>година</a:t>
            </a:r>
            <a:r>
              <a:rPr lang="bg-BG" sz="1800" b="1" dirty="0"/>
              <a:t>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78086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1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Картина 2" descr="Картина, която съдържа човек, дрехи, обувки, на закрито&#10;&#10;Описанието е генерирано автоматично">
            <a:extLst>
              <a:ext uri="{FF2B5EF4-FFF2-40B4-BE49-F238E27FC236}">
                <a16:creationId xmlns:a16="http://schemas.microsoft.com/office/drawing/2014/main" id="{9EBD1610-676E-3979-9499-3B90DF470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6" r="1" b="42823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7" name="Картина 6" descr="Картина, която съдържа текст, почерк, меню, Паралелен&#10;&#10;Описанието е генерирано автоматично">
            <a:extLst>
              <a:ext uri="{FF2B5EF4-FFF2-40B4-BE49-F238E27FC236}">
                <a16:creationId xmlns:a16="http://schemas.microsoft.com/office/drawing/2014/main" id="{93026B97-758B-64FD-63E5-CA49D7B7F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6" r="-3" b="13532"/>
          <a:stretch/>
        </p:blipFill>
        <p:spPr>
          <a:xfrm>
            <a:off x="7451594" y="0"/>
            <a:ext cx="4657344" cy="3346704"/>
          </a:xfrm>
          <a:prstGeom prst="rect">
            <a:avLst/>
          </a:prstGeom>
        </p:spPr>
      </p:pic>
      <p:pic>
        <p:nvPicPr>
          <p:cNvPr id="5" name="Картина 4" descr="Картина, която съдържа дрехи, стена, човек, на закрито&#10;&#10;Описанието е генерирано автоматично">
            <a:extLst>
              <a:ext uri="{FF2B5EF4-FFF2-40B4-BE49-F238E27FC236}">
                <a16:creationId xmlns:a16="http://schemas.microsoft.com/office/drawing/2014/main" id="{CEE25991-C6AB-F847-8744-36168A3C2E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7" r="-3" b="-3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37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25496B42-CC46-4183-B481-887CD3E8C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65E2D7E-B7BD-404F-9F71-D6620D37B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E3254AE-C4CD-426D-A6E8-7FA13B0F8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5C53434-A0C7-4A81-8EB0-D460DAD9B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Контейнер за съдържание 4" descr="Картина, която съдържа текст, екранна снимка, диаграма, Шрифт&#10;&#10;Описанието е генерирано автоматично">
            <a:extLst>
              <a:ext uri="{FF2B5EF4-FFF2-40B4-BE49-F238E27FC236}">
                <a16:creationId xmlns:a16="http://schemas.microsoft.com/office/drawing/2014/main" id="{0BAFAE75-4D04-E8EF-58EF-44B5D0BCED6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335" y="2214694"/>
            <a:ext cx="5699688" cy="3206074"/>
          </a:xfrm>
          <a:prstGeom prst="roundRect">
            <a:avLst>
              <a:gd name="adj" fmla="val 530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13AC042B-18F5-F177-FA9E-197BD568E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Малката голяма победа</a:t>
            </a:r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8B469268-2390-0AA4-CD2A-BB9984416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3774" y="2367092"/>
            <a:ext cx="4860493" cy="3424107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i="0" dirty="0" err="1"/>
              <a:t>От</a:t>
            </a:r>
            <a:r>
              <a:rPr lang="en-US" b="0" i="0" dirty="0"/>
              <a:t> 101 </a:t>
            </a:r>
            <a:r>
              <a:rPr lang="en-US" b="0" i="0" dirty="0" err="1"/>
              <a:t>отбора</a:t>
            </a:r>
            <a:r>
              <a:rPr lang="en-US" b="0" i="0" dirty="0"/>
              <a:t> </a:t>
            </a:r>
            <a:r>
              <a:rPr lang="en-US" b="0" i="0" dirty="0" err="1"/>
              <a:t>изпратили</a:t>
            </a:r>
            <a:r>
              <a:rPr lang="en-US" b="0" i="0" dirty="0"/>
              <a:t> </a:t>
            </a:r>
            <a:r>
              <a:rPr lang="en-US" b="0" i="0" dirty="0" err="1"/>
              <a:t>плакатите</a:t>
            </a:r>
            <a:r>
              <a:rPr lang="en-US" b="0" i="0" dirty="0"/>
              <a:t> </a:t>
            </a:r>
            <a:r>
              <a:rPr lang="en-US" b="0" i="0" dirty="0" err="1"/>
              <a:t>си</a:t>
            </a:r>
            <a:r>
              <a:rPr lang="en-US" b="0" i="0" dirty="0"/>
              <a:t>  в </a:t>
            </a:r>
            <a:r>
              <a:rPr lang="en-US" b="0" i="0" dirty="0" err="1"/>
              <a:t>състезанието</a:t>
            </a:r>
            <a:r>
              <a:rPr lang="en-US" b="0" i="0" dirty="0"/>
              <a:t> </a:t>
            </a:r>
            <a:r>
              <a:rPr lang="en-US" b="0" i="0" dirty="0" err="1"/>
              <a:t>за</a:t>
            </a:r>
            <a:r>
              <a:rPr lang="en-US" b="0" i="0" dirty="0"/>
              <a:t> </a:t>
            </a:r>
            <a:r>
              <a:rPr lang="en-US" b="0" i="0" dirty="0" err="1"/>
              <a:t>статистически</a:t>
            </a:r>
            <a:r>
              <a:rPr lang="en-US" b="0" i="0" dirty="0"/>
              <a:t> </a:t>
            </a:r>
            <a:r>
              <a:rPr lang="en-US" b="0" i="0" dirty="0" err="1"/>
              <a:t>плакат</a:t>
            </a:r>
            <a:r>
              <a:rPr lang="en-US" b="0" i="0" dirty="0"/>
              <a:t> </a:t>
            </a:r>
            <a:r>
              <a:rPr lang="en-US" b="0" i="0" dirty="0" err="1"/>
              <a:t>Отбора</a:t>
            </a:r>
            <a:r>
              <a:rPr lang="en-US" b="0" i="0" dirty="0"/>
              <a:t> </a:t>
            </a:r>
            <a:r>
              <a:rPr lang="en-US" b="0" i="0" dirty="0" err="1"/>
              <a:t>на</a:t>
            </a:r>
            <a:r>
              <a:rPr lang="en-US" b="0" i="0" dirty="0"/>
              <a:t> </a:t>
            </a:r>
            <a:r>
              <a:rPr lang="en-US" b="0" i="0" dirty="0" err="1"/>
              <a:t>Професионалната</a:t>
            </a:r>
            <a:r>
              <a:rPr lang="en-US" b="0" i="0" dirty="0"/>
              <a:t> </a:t>
            </a:r>
            <a:r>
              <a:rPr lang="en-US" b="0" i="0" dirty="0" err="1"/>
              <a:t>гимназия</a:t>
            </a:r>
            <a:r>
              <a:rPr lang="en-US" b="0" i="0" dirty="0"/>
              <a:t> </a:t>
            </a:r>
            <a:r>
              <a:rPr lang="en-US" b="0" i="0" dirty="0" err="1"/>
              <a:t>по</a:t>
            </a:r>
            <a:r>
              <a:rPr lang="en-US" b="0" i="0" dirty="0"/>
              <a:t> </a:t>
            </a:r>
            <a:r>
              <a:rPr lang="en-US" b="0" i="0" dirty="0" err="1"/>
              <a:t>транспорт</a:t>
            </a:r>
            <a:r>
              <a:rPr lang="en-US" b="0" i="0" dirty="0"/>
              <a:t> в </a:t>
            </a:r>
            <a:r>
              <a:rPr lang="en-US" b="0" i="0" dirty="0" err="1"/>
              <a:t>категория</a:t>
            </a:r>
            <a:r>
              <a:rPr lang="en-US" b="0" i="0" dirty="0"/>
              <a:t> II </a:t>
            </a:r>
            <a:r>
              <a:rPr lang="en-US" b="0" i="0" dirty="0" err="1"/>
              <a:t>заема</a:t>
            </a:r>
            <a:r>
              <a:rPr lang="en-US" b="0" i="0" dirty="0"/>
              <a:t> 8 </a:t>
            </a:r>
            <a:r>
              <a:rPr lang="en-US" b="0" i="0" dirty="0" err="1"/>
              <a:t>място</a:t>
            </a:r>
            <a:r>
              <a:rPr lang="en-US" b="0" i="0" dirty="0"/>
              <a:t>. </a:t>
            </a:r>
          </a:p>
          <a:p>
            <a:pPr algn="l"/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869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 descr="Картина, която съдържа дрехи, човек, обувки, група&#10;&#10;Описанието е генерирано автоматично">
            <a:extLst>
              <a:ext uri="{FF2B5EF4-FFF2-40B4-BE49-F238E27FC236}">
                <a16:creationId xmlns:a16="http://schemas.microsoft.com/office/drawing/2014/main" id="{4E51F975-1858-9785-5B46-A4719FDF3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7" r="-2" b="17089"/>
          <a:stretch/>
        </p:blipFill>
        <p:spPr>
          <a:xfrm>
            <a:off x="4493436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7" name="Картина 6" descr="Картина, която съдържа дрехи, на закрито, човек, стена&#10;&#10;Описанието е генерирано автоматично">
            <a:extLst>
              <a:ext uri="{FF2B5EF4-FFF2-40B4-BE49-F238E27FC236}">
                <a16:creationId xmlns:a16="http://schemas.microsoft.com/office/drawing/2014/main" id="{1A85216D-457B-53EB-48EB-F05FB8670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" r="-3" b="21382"/>
          <a:stretch/>
        </p:blipFill>
        <p:spPr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5" name="Картина 4" descr="Картина, която съдържа дрехи, човек, обувки, стена&#10;&#10;Описанието е генерирано автоматично">
            <a:extLst>
              <a:ext uri="{FF2B5EF4-FFF2-40B4-BE49-F238E27FC236}">
                <a16:creationId xmlns:a16="http://schemas.microsoft.com/office/drawing/2014/main" id="{05F428C9-CDDB-9D83-FC10-E7BC33276A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4" b="46951"/>
          <a:stretch/>
        </p:blipFill>
        <p:spPr>
          <a:xfrm>
            <a:off x="6350089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9" name="Картина 8" descr="Картина, която съдържа текст, Детско изкуство, рисунка, мастило&#10;&#10;Описанието е генерирано автоматично">
            <a:extLst>
              <a:ext uri="{FF2B5EF4-FFF2-40B4-BE49-F238E27FC236}">
                <a16:creationId xmlns:a16="http://schemas.microsoft.com/office/drawing/2014/main" id="{09D3F7B8-A27F-AD82-5D74-5541D614BC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9" r="-2" b="38417"/>
          <a:stretch/>
        </p:blipFill>
        <p:spPr>
          <a:xfrm>
            <a:off x="20" y="3511295"/>
            <a:ext cx="769854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00165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>
            <a:extLst>
              <a:ext uri="{FF2B5EF4-FFF2-40B4-BE49-F238E27FC236}">
                <a16:creationId xmlns:a16="http://schemas.microsoft.com/office/drawing/2014/main" id="{E329ADF2-0541-4770-8D6F-7F7392064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9105D5E-B64F-4E06-AAA3-9B2BC60555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1CD3FF89-05DF-4D59-AD37-A9233A46A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F3E11576-31A3-4FDE-814E-276A35D16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78E87E0-4205-4D14-B0F3-B559D2696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8949" y="-2"/>
            <a:ext cx="6963051" cy="68580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878431C-BD84-4219-9CEA-A797C0A45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271481" y="3428999"/>
            <a:ext cx="6894576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94FFBB25-AE03-428F-A65D-B331D7F9D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13349" y="0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Картина 19" descr="Картина, която съдържа обзавеждане, на закрито, дрехи, човек&#10;&#10;Описанието е генерирано автоматично">
            <a:extLst>
              <a:ext uri="{FF2B5EF4-FFF2-40B4-BE49-F238E27FC236}">
                <a16:creationId xmlns:a16="http://schemas.microsoft.com/office/drawing/2014/main" id="{B4EFBDE8-7A0A-D4A8-55B9-11F2F5945B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106" y="832740"/>
            <a:ext cx="2729488" cy="2053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Картина 7" descr="Картина, която съдържа дрехи, обзавеждане, човек, на закрито&#10;&#10;Описанието е генерирано автоматично">
            <a:extLst>
              <a:ext uri="{FF2B5EF4-FFF2-40B4-BE49-F238E27FC236}">
                <a16:creationId xmlns:a16="http://schemas.microsoft.com/office/drawing/2014/main" id="{546723B5-DC7B-F8E2-BC1A-BB227DC9A7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648" y="3923921"/>
            <a:ext cx="2733946" cy="2057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8C9B38E-0334-4642-9C8D-B65D6C265F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7038" y="0"/>
            <a:ext cx="81313" cy="6858000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Картина 9" descr="Картина, която съдържа дрехи, човек, Човешко лице, на закрито&#10;&#10;Описанието е генерирано автоматично">
            <a:extLst>
              <a:ext uri="{FF2B5EF4-FFF2-40B4-BE49-F238E27FC236}">
                <a16:creationId xmlns:a16="http://schemas.microsoft.com/office/drawing/2014/main" id="{010A227D-3F72-41A4-0365-97CDD6A8C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805" y="640079"/>
            <a:ext cx="1835543" cy="2439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7CD71E5-5C27-4740-85F7-AA84C886D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Контейнер за съдържание 5" descr="Картина, която съдържа Човешко лице, дрехи, човек, на закрито&#10;&#10;Описанието е генерирано автоматично">
            <a:extLst>
              <a:ext uri="{FF2B5EF4-FFF2-40B4-BE49-F238E27FC236}">
                <a16:creationId xmlns:a16="http://schemas.microsoft.com/office/drawing/2014/main" id="{75203F3B-69BF-3DA7-20E5-1936F6247CD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52" y="3778659"/>
            <a:ext cx="1766733" cy="2347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CE53EEE6-4127-B64A-A6E1-C6117EFAD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618517"/>
            <a:ext cx="3893976" cy="159617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i="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Дейтатон 2024</a:t>
            </a:r>
            <a:endParaRPr lang="en-US" kern="1200" cap="all" baseline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5A8B8771-12D6-7EA4-EA25-C2B84662F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3774" y="2367092"/>
            <a:ext cx="3893978" cy="3424107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b="0" i="0" dirty="0" err="1"/>
              <a:t>участие</a:t>
            </a:r>
            <a:r>
              <a:rPr lang="en-US" b="0" i="0" dirty="0"/>
              <a:t> </a:t>
            </a:r>
            <a:r>
              <a:rPr lang="en-US" b="0" i="0" dirty="0" err="1"/>
              <a:t>във</a:t>
            </a:r>
            <a:r>
              <a:rPr lang="en-US" b="0" i="0" dirty="0"/>
              <a:t> </a:t>
            </a:r>
            <a:r>
              <a:rPr lang="en-US" b="0" i="0" dirty="0" err="1"/>
              <a:t>финалния</a:t>
            </a:r>
            <a:r>
              <a:rPr lang="en-US" b="0" i="0" dirty="0"/>
              <a:t> </a:t>
            </a:r>
            <a:r>
              <a:rPr lang="en-US" b="0" i="0" dirty="0" err="1"/>
              <a:t>етап</a:t>
            </a:r>
            <a:r>
              <a:rPr lang="en-US" b="0" i="0" dirty="0"/>
              <a:t> </a:t>
            </a:r>
            <a:r>
              <a:rPr lang="en-US" b="0" i="0" dirty="0" err="1"/>
              <a:t>на</a:t>
            </a:r>
            <a:r>
              <a:rPr lang="en-US" b="0" i="0" dirty="0"/>
              <a:t> </a:t>
            </a:r>
            <a:r>
              <a:rPr lang="en-US" b="0" i="0" dirty="0" err="1"/>
              <a:t>състезанието</a:t>
            </a:r>
            <a:r>
              <a:rPr lang="en-US" b="0" i="0" dirty="0"/>
              <a:t> </a:t>
            </a:r>
            <a:r>
              <a:rPr lang="en-US" b="0" i="0" dirty="0" err="1"/>
              <a:t>на</a:t>
            </a:r>
            <a:r>
              <a:rPr lang="en-US" b="0" i="0" dirty="0"/>
              <a:t> НСИ "</a:t>
            </a:r>
            <a:r>
              <a:rPr lang="en-US" b="0" i="0" dirty="0" err="1"/>
              <a:t>Дейтатон</a:t>
            </a:r>
            <a:r>
              <a:rPr lang="en-US" b="0" i="0" dirty="0"/>
              <a:t> 2024", </a:t>
            </a:r>
            <a:r>
              <a:rPr lang="en-US" b="0" i="0" dirty="0" err="1"/>
              <a:t>който</a:t>
            </a:r>
            <a:r>
              <a:rPr lang="en-US" b="0" i="0" dirty="0"/>
              <a:t> </a:t>
            </a:r>
            <a:r>
              <a:rPr lang="en-US" b="0" i="0" dirty="0" err="1"/>
              <a:t>се</a:t>
            </a:r>
            <a:r>
              <a:rPr lang="en-US" b="0" i="0" dirty="0"/>
              <a:t> </a:t>
            </a:r>
            <a:r>
              <a:rPr lang="en-US" b="0" i="0" dirty="0" err="1"/>
              <a:t>проведе</a:t>
            </a:r>
            <a:r>
              <a:rPr lang="en-US" b="0" i="0" dirty="0"/>
              <a:t> </a:t>
            </a:r>
            <a:r>
              <a:rPr lang="en-US" b="0" i="0" dirty="0" err="1"/>
              <a:t>от</a:t>
            </a:r>
            <a:r>
              <a:rPr lang="en-US" b="0" i="0" dirty="0"/>
              <a:t> 18 </a:t>
            </a:r>
            <a:r>
              <a:rPr lang="en-US" b="0" i="0" dirty="0" err="1"/>
              <a:t>до</a:t>
            </a:r>
            <a:r>
              <a:rPr lang="en-US" b="0" i="0" dirty="0"/>
              <a:t> 20 </a:t>
            </a:r>
            <a:r>
              <a:rPr lang="en-US" b="0" i="0" dirty="0" err="1"/>
              <a:t>април</a:t>
            </a:r>
            <a:r>
              <a:rPr lang="en-US" b="0" i="0" dirty="0"/>
              <a:t> в </a:t>
            </a:r>
            <a:r>
              <a:rPr lang="en-US" b="0" i="0" dirty="0" err="1"/>
              <a:t>к.к</a:t>
            </a:r>
            <a:r>
              <a:rPr lang="en-US" b="0" i="0" dirty="0"/>
              <a:t>. </a:t>
            </a:r>
            <a:r>
              <a:rPr lang="en-US" b="0" i="0" dirty="0" err="1"/>
              <a:t>Боровец</a:t>
            </a:r>
            <a:r>
              <a:rPr lang="en-US" b="0" i="0" dirty="0"/>
              <a:t>. </a:t>
            </a:r>
            <a:endParaRPr lang="bg-BG" b="0" i="0" dirty="0"/>
          </a:p>
          <a:p>
            <a:pPr algn="l"/>
            <a:r>
              <a:rPr lang="en-US" b="0" i="0" dirty="0" err="1"/>
              <a:t>Участваха</a:t>
            </a:r>
            <a:r>
              <a:rPr lang="en-US" b="0" i="0" dirty="0"/>
              <a:t> 19 </a:t>
            </a:r>
            <a:r>
              <a:rPr lang="en-US" b="0" i="0" dirty="0" err="1"/>
              <a:t>отбора</a:t>
            </a:r>
            <a:r>
              <a:rPr lang="en-US" b="0" i="0" dirty="0"/>
              <a:t> </a:t>
            </a:r>
            <a:r>
              <a:rPr lang="en-US" b="0" i="0" dirty="0" err="1"/>
              <a:t>от</a:t>
            </a:r>
            <a:r>
              <a:rPr lang="en-US" b="0" i="0" dirty="0"/>
              <a:t> </a:t>
            </a:r>
            <a:r>
              <a:rPr lang="en-US" b="0" i="0" dirty="0" err="1"/>
              <a:t>цялата</a:t>
            </a:r>
            <a:r>
              <a:rPr lang="en-US" b="0" i="0" dirty="0"/>
              <a:t> </a:t>
            </a:r>
            <a:r>
              <a:rPr lang="en-US" b="0" i="0" dirty="0" err="1"/>
              <a:t>страна</a:t>
            </a:r>
            <a:r>
              <a:rPr lang="en-US" b="0" i="0" dirty="0"/>
              <a:t>. </a:t>
            </a:r>
            <a:r>
              <a:rPr lang="en-US" b="0" i="0" dirty="0" err="1"/>
              <a:t>Те</a:t>
            </a:r>
            <a:r>
              <a:rPr lang="en-US" b="0" i="0" dirty="0"/>
              <a:t> </a:t>
            </a:r>
            <a:r>
              <a:rPr lang="en-US" b="0" i="0" dirty="0" err="1"/>
              <a:t>трябваше</a:t>
            </a:r>
            <a:r>
              <a:rPr lang="en-US" b="0" i="0" dirty="0"/>
              <a:t> </a:t>
            </a:r>
            <a:r>
              <a:rPr lang="en-US" b="0" i="0" dirty="0" err="1"/>
              <a:t>да</a:t>
            </a:r>
            <a:r>
              <a:rPr lang="en-US" b="0" i="0" dirty="0"/>
              <a:t> </a:t>
            </a:r>
            <a:r>
              <a:rPr lang="en-US" b="0" i="0" dirty="0" err="1"/>
              <a:t>работят</a:t>
            </a:r>
            <a:r>
              <a:rPr lang="en-US" b="0" i="0" dirty="0"/>
              <a:t> </a:t>
            </a:r>
            <a:r>
              <a:rPr lang="en-US" b="0" i="0" dirty="0" err="1"/>
              <a:t>върху</a:t>
            </a:r>
            <a:r>
              <a:rPr lang="en-US" b="0" i="0" dirty="0"/>
              <a:t> </a:t>
            </a:r>
            <a:r>
              <a:rPr lang="en-US" b="0" i="0" dirty="0" err="1"/>
              <a:t>темата</a:t>
            </a:r>
            <a:r>
              <a:rPr lang="en-US" b="0" i="0" dirty="0"/>
              <a:t> „</a:t>
            </a:r>
            <a:r>
              <a:rPr lang="en-US" b="0" i="0" dirty="0" err="1"/>
              <a:t>Възможности</a:t>
            </a:r>
            <a:r>
              <a:rPr lang="en-US" b="0" i="0" dirty="0"/>
              <a:t> и </a:t>
            </a:r>
            <a:r>
              <a:rPr lang="en-US" b="0" i="0" dirty="0" err="1"/>
              <a:t>предизвикателства</a:t>
            </a:r>
            <a:r>
              <a:rPr lang="en-US" b="0" i="0" dirty="0"/>
              <a:t> </a:t>
            </a:r>
            <a:r>
              <a:rPr lang="en-US" b="0" i="0" dirty="0" err="1"/>
              <a:t>пред</a:t>
            </a:r>
            <a:r>
              <a:rPr lang="en-US" b="0" i="0" dirty="0"/>
              <a:t> </a:t>
            </a:r>
            <a:r>
              <a:rPr lang="en-US" b="0" i="0" dirty="0" err="1"/>
              <a:t>младежкото</a:t>
            </a:r>
            <a:r>
              <a:rPr lang="en-US" b="0" i="0" dirty="0"/>
              <a:t> </a:t>
            </a:r>
            <a:r>
              <a:rPr lang="en-US" b="0" i="0" dirty="0" err="1"/>
              <a:t>предприемачество</a:t>
            </a:r>
            <a:r>
              <a:rPr lang="en-US" b="0" i="0" dirty="0"/>
              <a:t> </a:t>
            </a:r>
            <a:r>
              <a:rPr lang="en-US" b="0" i="0" dirty="0" err="1"/>
              <a:t>по</a:t>
            </a:r>
            <a:r>
              <a:rPr lang="en-US" b="0" i="0" dirty="0"/>
              <a:t> </a:t>
            </a:r>
            <a:r>
              <a:rPr lang="en-US" b="0" i="0" dirty="0" err="1"/>
              <a:t>статистически</a:t>
            </a:r>
            <a:r>
              <a:rPr lang="en-US" b="0" i="0" dirty="0"/>
              <a:t> </a:t>
            </a:r>
            <a:r>
              <a:rPr lang="en-US" b="0" i="0" dirty="0" err="1"/>
              <a:t>данни</a:t>
            </a:r>
            <a:r>
              <a:rPr lang="en-US" b="0" i="0" dirty="0"/>
              <a:t> </a:t>
            </a:r>
            <a:r>
              <a:rPr lang="en-US" b="0" i="0" dirty="0" err="1"/>
              <a:t>за</a:t>
            </a:r>
            <a:r>
              <a:rPr lang="en-US" b="0" i="0" dirty="0"/>
              <a:t> </a:t>
            </a:r>
            <a:r>
              <a:rPr lang="en-US" b="0" i="0" dirty="0" err="1"/>
              <a:t>България</a:t>
            </a:r>
            <a:r>
              <a:rPr lang="en-US" b="0" i="0" dirty="0"/>
              <a:t>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306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артина 6" descr="Картина, която съдържа дрехи, обувки, човек, обзавеждане&#10;&#10;Описанието е генерирано автоматично">
            <a:extLst>
              <a:ext uri="{FF2B5EF4-FFF2-40B4-BE49-F238E27FC236}">
                <a16:creationId xmlns:a16="http://schemas.microsoft.com/office/drawing/2014/main" id="{8143715E-6287-371B-0A1F-B82C14BB0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4" b="1"/>
          <a:stretch/>
        </p:blipFill>
        <p:spPr>
          <a:xfrm>
            <a:off x="-6507" y="1183339"/>
            <a:ext cx="4046132" cy="5707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Картина 4" descr="Картина, която съдържа човек, Игри и спортове на закрито, на закрито, маса&#10;&#10;Описанието е генерирано автоматично">
            <a:extLst>
              <a:ext uri="{FF2B5EF4-FFF2-40B4-BE49-F238E27FC236}">
                <a16:creationId xmlns:a16="http://schemas.microsoft.com/office/drawing/2014/main" id="{0DB53587-6C88-0DDD-3CD5-245B9C6EB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2" b="1"/>
          <a:stretch/>
        </p:blipFill>
        <p:spPr>
          <a:xfrm>
            <a:off x="4094960" y="10"/>
            <a:ext cx="4029005" cy="5707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Картина 8">
            <a:extLst>
              <a:ext uri="{FF2B5EF4-FFF2-40B4-BE49-F238E27FC236}">
                <a16:creationId xmlns:a16="http://schemas.microsoft.com/office/drawing/2014/main" id="{5B732A6B-5A09-5953-F809-8F366F2AB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" r="1" b="1"/>
          <a:stretch/>
        </p:blipFill>
        <p:spPr>
          <a:xfrm>
            <a:off x="8179347" y="1183339"/>
            <a:ext cx="4012654" cy="5707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3508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 descr="Картина, която съдържа дрехи, човек, Човешко лице, усмивка&#10;&#10;Описанието е генерирано автоматично">
            <a:extLst>
              <a:ext uri="{FF2B5EF4-FFF2-40B4-BE49-F238E27FC236}">
                <a16:creationId xmlns:a16="http://schemas.microsoft.com/office/drawing/2014/main" id="{996425FF-DB3C-A2F6-B324-B402C289D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11688"/>
          <a:stretch/>
        </p:blipFill>
        <p:spPr>
          <a:xfrm>
            <a:off x="5162052" y="3272588"/>
            <a:ext cx="6105382" cy="3585411"/>
          </a:xfrm>
          <a:prstGeom prst="rect">
            <a:avLst/>
          </a:prstGeom>
        </p:spPr>
      </p:pic>
      <p:pic>
        <p:nvPicPr>
          <p:cNvPr id="8" name="Картина 7" descr="Картина, която съдържа дрехи, човек, на закрито, хора&#10;&#10;Описанието е генерирано автоматично">
            <a:extLst>
              <a:ext uri="{FF2B5EF4-FFF2-40B4-BE49-F238E27FC236}">
                <a16:creationId xmlns:a16="http://schemas.microsoft.com/office/drawing/2014/main" id="{1347A98F-21A4-29F0-F139-46A359167B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r="1" b="17082"/>
          <a:stretch/>
        </p:blipFill>
        <p:spPr>
          <a:xfrm>
            <a:off x="20" y="9"/>
            <a:ext cx="7279893" cy="3895335"/>
          </a:xfrm>
          <a:custGeom>
            <a:avLst/>
            <a:gdLst/>
            <a:ahLst/>
            <a:cxnLst/>
            <a:rect l="l" t="t" r="r" b="b"/>
            <a:pathLst>
              <a:path w="7279913" h="3895335">
                <a:moveTo>
                  <a:pt x="0" y="0"/>
                </a:moveTo>
                <a:lnTo>
                  <a:pt x="7279913" y="0"/>
                </a:lnTo>
                <a:lnTo>
                  <a:pt x="7279913" y="3116976"/>
                </a:lnTo>
                <a:lnTo>
                  <a:pt x="5011287" y="3116976"/>
                </a:lnTo>
                <a:lnTo>
                  <a:pt x="5011287" y="3895335"/>
                </a:lnTo>
                <a:lnTo>
                  <a:pt x="0" y="3895335"/>
                </a:lnTo>
                <a:close/>
              </a:path>
            </a:pathLst>
          </a:custGeom>
        </p:spPr>
      </p:pic>
      <p:pic>
        <p:nvPicPr>
          <p:cNvPr id="15" name="Картина 14" descr="Картина, която съдържа дрехи, човек, стена, Човешко лице&#10;&#10;Описанието е генерирано автоматично">
            <a:extLst>
              <a:ext uri="{FF2B5EF4-FFF2-40B4-BE49-F238E27FC236}">
                <a16:creationId xmlns:a16="http://schemas.microsoft.com/office/drawing/2014/main" id="{1A5CC2A9-0460-48BE-6D75-EE541BB043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7" r="-1" b="-1"/>
          <a:stretch/>
        </p:blipFill>
        <p:spPr>
          <a:xfrm>
            <a:off x="7458302" y="-22547"/>
            <a:ext cx="3809132" cy="3139531"/>
          </a:xfrm>
          <a:prstGeom prst="rect">
            <a:avLst/>
          </a:prstGeom>
        </p:spPr>
      </p:pic>
      <p:pic>
        <p:nvPicPr>
          <p:cNvPr id="18" name="Картина 17" descr="Картина, която съдържа дрехи, човек, Човешко лице, джинси&#10;&#10;Описанието е генерирано автоматично">
            <a:extLst>
              <a:ext uri="{FF2B5EF4-FFF2-40B4-BE49-F238E27FC236}">
                <a16:creationId xmlns:a16="http://schemas.microsoft.com/office/drawing/2014/main" id="{CDBBABE0-A941-CAC8-4553-FE6785F70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43"/>
          <a:stretch/>
        </p:blipFill>
        <p:spPr>
          <a:xfrm>
            <a:off x="1" y="4065775"/>
            <a:ext cx="5001186" cy="279222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25414FA1-2D4C-41DB-83DE-4F3E38C10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23904" y="0"/>
            <a:ext cx="768096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12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>
            <a:extLst>
              <a:ext uri="{FF2B5EF4-FFF2-40B4-BE49-F238E27FC236}">
                <a16:creationId xmlns:a16="http://schemas.microsoft.com/office/drawing/2014/main" id="{25496B42-CC46-4183-B481-887CD3E8C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7">
            <a:extLst>
              <a:ext uri="{FF2B5EF4-FFF2-40B4-BE49-F238E27FC236}">
                <a16:creationId xmlns:a16="http://schemas.microsoft.com/office/drawing/2014/main" id="{E2758CE0-F916-4DCE-88D1-71430BE44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40" name="Rectangle 29">
            <a:extLst>
              <a:ext uri="{FF2B5EF4-FFF2-40B4-BE49-F238E27FC236}">
                <a16:creationId xmlns:a16="http://schemas.microsoft.com/office/drawing/2014/main" id="{2BFD9BBE-CACA-434E-973B-903707B17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DA335373-4C5E-45BD-8EFF-190A1E76C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7439" y="1215213"/>
            <a:ext cx="6005039" cy="4940394"/>
          </a:xfrm>
          <a:prstGeom prst="roundRect">
            <a:avLst>
              <a:gd name="adj" fmla="val 4448"/>
            </a:avLst>
          </a:prstGeom>
          <a:solidFill>
            <a:srgbClr val="FFFFFF"/>
          </a:solidFill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endParaRPr lang="en-US" sz="3200" cap="all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DSC_0018">
            <a:hlinkClick r:id="" action="ppaction://media"/>
            <a:extLst>
              <a:ext uri="{FF2B5EF4-FFF2-40B4-BE49-F238E27FC236}">
                <a16:creationId xmlns:a16="http://schemas.microsoft.com/office/drawing/2014/main" id="{1FEFC0B4-188E-45FD-9150-129386E91C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71419" y="2268732"/>
            <a:ext cx="5037079" cy="2833356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2" name="Picture 33">
            <a:extLst>
              <a:ext uri="{FF2B5EF4-FFF2-40B4-BE49-F238E27FC236}">
                <a16:creationId xmlns:a16="http://schemas.microsoft.com/office/drawing/2014/main" id="{FC559A65-05EE-4AF2-8C3B-B051D7A2A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7" y="1"/>
            <a:ext cx="12192000" cy="6858000"/>
          </a:xfrm>
          <a:prstGeom prst="rect">
            <a:avLst/>
          </a:prstGeom>
        </p:spPr>
      </p:pic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E0A82FD-A847-6C8E-A4E0-259632269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82" y="957486"/>
            <a:ext cx="3707844" cy="31319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i="1" dirty="0" err="1"/>
              <a:t>Благодаря</a:t>
            </a:r>
            <a:r>
              <a:rPr lang="en-US" sz="4400" i="1" dirty="0"/>
              <a:t> </a:t>
            </a:r>
            <a:r>
              <a:rPr lang="en-US" sz="4400" i="1" dirty="0" err="1"/>
              <a:t>за</a:t>
            </a:r>
            <a:r>
              <a:rPr lang="en-US" sz="4400" i="1" dirty="0"/>
              <a:t> </a:t>
            </a:r>
            <a:r>
              <a:rPr lang="en-US" sz="4400" i="1" dirty="0" err="1"/>
              <a:t>вниманието</a:t>
            </a:r>
            <a:r>
              <a:rPr lang="en-US" sz="4400" i="1" dirty="0"/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1157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 descr="Картина, която съдържа облак, на открито, небе, дърво&#10;&#10;Описанието е генерирано автоматично">
            <a:extLst>
              <a:ext uri="{FF2B5EF4-FFF2-40B4-BE49-F238E27FC236}">
                <a16:creationId xmlns:a16="http://schemas.microsoft.com/office/drawing/2014/main" id="{3541EE05-A120-6095-033F-A8245350E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94" y="142875"/>
            <a:ext cx="9868012" cy="657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397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>
            <a:extLst>
              <a:ext uri="{FF2B5EF4-FFF2-40B4-BE49-F238E27FC236}">
                <a16:creationId xmlns:a16="http://schemas.microsoft.com/office/drawing/2014/main" id="{F3A8575D-CE97-43EB-9923-C3D54629F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24212BD-3E54-4744-B72A-BF60FDF21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A0E3F4B5-CA7F-4E9F-96EA-66647ECB1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63B43B9A-9F42-4E89-8751-0311831B5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Картина 16" descr="Картина, която съдържа дрехи, човек, на открито, работно облекло&#10;&#10;Описанието е генерирано автоматично">
            <a:extLst>
              <a:ext uri="{FF2B5EF4-FFF2-40B4-BE49-F238E27FC236}">
                <a16:creationId xmlns:a16="http://schemas.microsoft.com/office/drawing/2014/main" id="{9FC79A57-3BEA-8C48-F1A5-3AD2616A4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6" r="282" b="-6"/>
          <a:stretch/>
        </p:blipFill>
        <p:spPr>
          <a:xfrm>
            <a:off x="7357274" y="10"/>
            <a:ext cx="2376212" cy="3428990"/>
          </a:xfrm>
          <a:prstGeom prst="rect">
            <a:avLst/>
          </a:prstGeom>
        </p:spPr>
      </p:pic>
      <p:pic>
        <p:nvPicPr>
          <p:cNvPr id="11" name="Картина 10" descr="Картина, която съдържа дрехи, човек, обувки, мъж&#10;&#10;Описанието е генерирано автоматично">
            <a:extLst>
              <a:ext uri="{FF2B5EF4-FFF2-40B4-BE49-F238E27FC236}">
                <a16:creationId xmlns:a16="http://schemas.microsoft.com/office/drawing/2014/main" id="{33FCC9FE-822F-CFBB-9438-F4B1DC9DBC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3" r="4342" b="-6"/>
          <a:stretch/>
        </p:blipFill>
        <p:spPr>
          <a:xfrm>
            <a:off x="9814796" y="10"/>
            <a:ext cx="2376212" cy="3428990"/>
          </a:xfrm>
          <a:prstGeom prst="rect">
            <a:avLst/>
          </a:prstGeom>
        </p:spPr>
      </p:pic>
      <p:pic>
        <p:nvPicPr>
          <p:cNvPr id="9" name="Картина 8" descr="Картина, която съдържа колело, мъж, дрехи, гума&#10;&#10;Описанието е генерирано автоматично">
            <a:extLst>
              <a:ext uri="{FF2B5EF4-FFF2-40B4-BE49-F238E27FC236}">
                <a16:creationId xmlns:a16="http://schemas.microsoft.com/office/drawing/2014/main" id="{BC5CC3B4-89E6-C78A-39C4-671814C005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" r="124" b="6"/>
          <a:stretch/>
        </p:blipFill>
        <p:spPr>
          <a:xfrm>
            <a:off x="9772817" y="3429001"/>
            <a:ext cx="2419180" cy="3429000"/>
          </a:xfrm>
          <a:prstGeom prst="rect">
            <a:avLst/>
          </a:prstGeom>
        </p:spPr>
      </p:pic>
      <p:pic>
        <p:nvPicPr>
          <p:cNvPr id="13" name="Картина 12" descr="Картина, която съдържа дрехи, човек, Автомобилна част, мотоциклет&#10;&#10;Описанието е генерирано автоматично">
            <a:extLst>
              <a:ext uri="{FF2B5EF4-FFF2-40B4-BE49-F238E27FC236}">
                <a16:creationId xmlns:a16="http://schemas.microsoft.com/office/drawing/2014/main" id="{44342BFF-1BA7-4985-B9A9-97D51B16CA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3" r="1359" b="6"/>
          <a:stretch/>
        </p:blipFill>
        <p:spPr>
          <a:xfrm>
            <a:off x="7316951" y="3429001"/>
            <a:ext cx="2472575" cy="342900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98FAE8E6-05DB-47B6-8305-224CE5CE8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33486" y="-3"/>
            <a:ext cx="82296" cy="6858000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8F608F87-19C7-440C-9867-147F61CB5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7943" y="3429000"/>
            <a:ext cx="4834726" cy="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0163F8C4-72D4-45CA-B4B2-D3E63C39F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59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6C74CCFA-3AE5-4C31-ACE5-2CDF2770ED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ово поле 2">
            <a:extLst>
              <a:ext uri="{FF2B5EF4-FFF2-40B4-BE49-F238E27FC236}">
                <a16:creationId xmlns:a16="http://schemas.microsoft.com/office/drawing/2014/main" id="{96F23361-7E3B-A1B1-B33A-6C37B8B8D55D}"/>
              </a:ext>
            </a:extLst>
          </p:cNvPr>
          <p:cNvSpPr txBox="1"/>
          <p:nvPr/>
        </p:nvSpPr>
        <p:spPr>
          <a:xfrm>
            <a:off x="913775" y="2367092"/>
            <a:ext cx="5876990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b="1" i="0" cap="all" dirty="0">
                <a:latin typeface="+mj-lt"/>
              </a:rPr>
              <a:t>В ПГ </a:t>
            </a:r>
            <a:r>
              <a:rPr lang="en-US" b="1" i="0" cap="all" dirty="0" err="1">
                <a:latin typeface="+mj-lt"/>
              </a:rPr>
              <a:t>по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транспорт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днес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преподават</a:t>
            </a:r>
            <a:r>
              <a:rPr lang="en-US" b="1" i="0" cap="all" dirty="0">
                <a:latin typeface="+mj-lt"/>
              </a:rPr>
              <a:t> 18 </a:t>
            </a:r>
            <a:r>
              <a:rPr lang="en-US" b="1" i="0" cap="all" dirty="0" err="1">
                <a:latin typeface="+mj-lt"/>
              </a:rPr>
              <a:t>високо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квалифицирани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преподаватели</a:t>
            </a:r>
            <a:r>
              <a:rPr lang="en-US" b="1" i="0" cap="all" dirty="0">
                <a:latin typeface="+mj-lt"/>
              </a:rPr>
              <a:t> – </a:t>
            </a:r>
            <a:r>
              <a:rPr lang="en-US" b="1" i="0" cap="all" dirty="0" err="1">
                <a:latin typeface="+mj-lt"/>
              </a:rPr>
              <a:t>магистри</a:t>
            </a:r>
            <a:r>
              <a:rPr lang="en-US" b="1" i="0" cap="all" dirty="0">
                <a:latin typeface="+mj-lt"/>
              </a:rPr>
              <a:t>, </a:t>
            </a:r>
            <a:r>
              <a:rPr lang="en-US" b="1" i="0" cap="all" dirty="0" err="1">
                <a:latin typeface="+mj-lt"/>
              </a:rPr>
              <a:t>бакалаври</a:t>
            </a:r>
            <a:r>
              <a:rPr lang="en-US" b="1" i="0" cap="all" dirty="0">
                <a:latin typeface="+mj-lt"/>
              </a:rPr>
              <a:t> и </a:t>
            </a:r>
            <a:r>
              <a:rPr lang="en-US" b="1" i="0" cap="all" dirty="0" err="1">
                <a:latin typeface="+mj-lt"/>
              </a:rPr>
              <a:t>професионални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бакалаври</a:t>
            </a:r>
            <a:r>
              <a:rPr lang="en-US" b="1" i="0" cap="all" dirty="0">
                <a:latin typeface="+mj-lt"/>
              </a:rPr>
              <a:t>, с </a:t>
            </a:r>
            <a:r>
              <a:rPr lang="en-US" b="1" i="0" cap="all" dirty="0" err="1">
                <a:latin typeface="+mj-lt"/>
              </a:rPr>
              <a:t>придобита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първа</a:t>
            </a:r>
            <a:r>
              <a:rPr lang="en-US" b="1" i="0" cap="all" dirty="0">
                <a:latin typeface="+mj-lt"/>
              </a:rPr>
              <a:t>, </a:t>
            </a:r>
            <a:r>
              <a:rPr lang="en-US" b="1" i="0" cap="all" dirty="0" err="1">
                <a:latin typeface="+mj-lt"/>
              </a:rPr>
              <a:t>втора</a:t>
            </a:r>
            <a:r>
              <a:rPr lang="en-US" b="1" i="0" cap="all" dirty="0">
                <a:latin typeface="+mj-lt"/>
              </a:rPr>
              <a:t> и </a:t>
            </a:r>
            <a:r>
              <a:rPr lang="en-US" b="1" i="0" cap="all" dirty="0" err="1">
                <a:latin typeface="+mj-lt"/>
              </a:rPr>
              <a:t>трета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степен</a:t>
            </a:r>
            <a:r>
              <a:rPr lang="en-US" b="1" i="0" cap="all" dirty="0">
                <a:latin typeface="+mj-lt"/>
              </a:rPr>
              <a:t> </a:t>
            </a:r>
            <a:r>
              <a:rPr lang="en-US" b="1" i="0" cap="all" dirty="0" err="1">
                <a:latin typeface="+mj-lt"/>
              </a:rPr>
              <a:t>на</a:t>
            </a:r>
            <a:r>
              <a:rPr lang="en-US" b="1" i="0" cap="all" dirty="0">
                <a:latin typeface="+mj-lt"/>
              </a:rPr>
              <a:t> ПК</a:t>
            </a:r>
            <a:r>
              <a:rPr lang="bg-BG" b="1" i="0" cap="all" dirty="0">
                <a:latin typeface="+mj-lt"/>
              </a:rPr>
              <a:t>С.</a:t>
            </a:r>
          </a:p>
          <a:p>
            <a:pPr indent="-228600" defTabSz="91440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bg-BG" b="1" cap="all" dirty="0">
              <a:latin typeface="+mj-lt"/>
            </a:endParaRPr>
          </a:p>
          <a:p>
            <a:pPr defTabSz="91440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ru-RU" b="1" i="0" dirty="0">
                <a:effectLst/>
                <a:latin typeface="+mj-lt"/>
              </a:rPr>
              <a:t>ПГ по транспорт е </a:t>
            </a:r>
            <a:r>
              <a:rPr lang="ru-RU" b="1" i="0" dirty="0" err="1">
                <a:effectLst/>
                <a:latin typeface="+mj-lt"/>
              </a:rPr>
              <a:t>едно</a:t>
            </a:r>
            <a:r>
              <a:rPr lang="ru-RU" b="1" i="0" dirty="0">
                <a:effectLst/>
                <a:latin typeface="+mj-lt"/>
              </a:rPr>
              <a:t> от </a:t>
            </a:r>
            <a:r>
              <a:rPr lang="ru-RU" b="1" i="0" dirty="0" err="1">
                <a:effectLst/>
                <a:latin typeface="+mj-lt"/>
              </a:rPr>
              <a:t>малкото</a:t>
            </a:r>
            <a:r>
              <a:rPr lang="ru-RU" b="1" i="0" dirty="0">
                <a:effectLst/>
                <a:latin typeface="+mj-lt"/>
              </a:rPr>
              <a:t> училища в </a:t>
            </a:r>
            <a:r>
              <a:rPr lang="ru-RU" b="1" i="0" dirty="0" err="1">
                <a:effectLst/>
                <a:latin typeface="+mj-lt"/>
              </a:rPr>
              <a:t>България</a:t>
            </a:r>
            <a:r>
              <a:rPr lang="ru-RU" b="1" i="0" dirty="0">
                <a:effectLst/>
                <a:latin typeface="+mj-lt"/>
              </a:rPr>
              <a:t>, </a:t>
            </a:r>
            <a:r>
              <a:rPr lang="ru-RU" b="1" i="0" dirty="0" err="1">
                <a:effectLst/>
                <a:latin typeface="+mj-lt"/>
              </a:rPr>
              <a:t>което</a:t>
            </a:r>
            <a:r>
              <a:rPr lang="ru-RU" b="1" i="0" dirty="0">
                <a:effectLst/>
                <a:latin typeface="+mj-lt"/>
              </a:rPr>
              <a:t> в период на </a:t>
            </a:r>
            <a:r>
              <a:rPr lang="ru-RU" b="1" i="0" dirty="0" err="1">
                <a:effectLst/>
                <a:latin typeface="+mj-lt"/>
              </a:rPr>
              <a:t>демографска</a:t>
            </a:r>
            <a:r>
              <a:rPr lang="ru-RU" b="1" i="0" dirty="0">
                <a:effectLst/>
                <a:latin typeface="+mj-lt"/>
              </a:rPr>
              <a:t> криза е увеличило с </a:t>
            </a:r>
            <a:r>
              <a:rPr lang="ru-RU" b="1" i="0" dirty="0" err="1">
                <a:effectLst/>
                <a:latin typeface="+mj-lt"/>
              </a:rPr>
              <a:t>повече</a:t>
            </a:r>
            <a:r>
              <a:rPr lang="ru-RU" b="1" i="0" dirty="0">
                <a:effectLst/>
                <a:latin typeface="+mj-lt"/>
              </a:rPr>
              <a:t> от 40% </a:t>
            </a:r>
            <a:r>
              <a:rPr lang="ru-RU" b="1" i="0" dirty="0" err="1">
                <a:effectLst/>
                <a:latin typeface="+mj-lt"/>
              </a:rPr>
              <a:t>броя</a:t>
            </a:r>
            <a:r>
              <a:rPr lang="ru-RU" b="1" i="0" dirty="0">
                <a:effectLst/>
                <a:latin typeface="+mj-lt"/>
              </a:rPr>
              <a:t> на </a:t>
            </a:r>
            <a:r>
              <a:rPr lang="ru-RU" b="1" i="0" dirty="0" err="1">
                <a:effectLst/>
                <a:latin typeface="+mj-lt"/>
              </a:rPr>
              <a:t>учениците</a:t>
            </a:r>
            <a:r>
              <a:rPr lang="ru-RU" b="1" i="0" dirty="0">
                <a:effectLst/>
                <a:latin typeface="+mj-lt"/>
              </a:rPr>
              <a:t>.</a:t>
            </a:r>
            <a:endParaRPr lang="bg-BG" b="1" i="0" cap="all" dirty="0">
              <a:latin typeface="+mj-lt"/>
            </a:endParaRPr>
          </a:p>
          <a:p>
            <a:pPr defTabSz="91440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endParaRPr lang="en-US" sz="1600" cap="all" dirty="0"/>
          </a:p>
        </p:txBody>
      </p:sp>
    </p:spTree>
    <p:extLst>
      <p:ext uri="{BB962C8B-B14F-4D97-AF65-F5344CB8AC3E}">
        <p14:creationId xmlns:p14="http://schemas.microsoft.com/office/powerpoint/2010/main" val="4029110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3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Картина 6" descr="Картина, която съдържа трофей, на закрито, месинг, маса&#10;&#10;Описанието е генерирано автоматично">
            <a:extLst>
              <a:ext uri="{FF2B5EF4-FFF2-40B4-BE49-F238E27FC236}">
                <a16:creationId xmlns:a16="http://schemas.microsoft.com/office/drawing/2014/main" id="{4E659E78-0E20-E6BE-DF89-D42963C8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" r="-3" b="43300"/>
          <a:stretch/>
        </p:blipFill>
        <p:spPr>
          <a:xfrm>
            <a:off x="20" y="10"/>
            <a:ext cx="7215381" cy="2969294"/>
          </a:xfrm>
          <a:custGeom>
            <a:avLst/>
            <a:gdLst/>
            <a:ahLst/>
            <a:cxnLst/>
            <a:rect l="l" t="t" r="r" b="b"/>
            <a:pathLst>
              <a:path w="7215401" h="2969304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5840224" y="2969304"/>
                </a:lnTo>
                <a:lnTo>
                  <a:pt x="0" y="2969304"/>
                </a:lnTo>
                <a:close/>
              </a:path>
            </a:pathLst>
          </a:custGeom>
        </p:spPr>
      </p:pic>
      <p:pic>
        <p:nvPicPr>
          <p:cNvPr id="3" name="Картина 2" descr="Картина, която съдържа на закрито, трофей, стена, маса&#10;&#10;Описанието е генерирано автоматично">
            <a:extLst>
              <a:ext uri="{FF2B5EF4-FFF2-40B4-BE49-F238E27FC236}">
                <a16:creationId xmlns:a16="http://schemas.microsoft.com/office/drawing/2014/main" id="{D5907164-08C7-FA18-AF65-C9F80CEE6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4" r="-3" b="-3"/>
          <a:stretch/>
        </p:blipFill>
        <p:spPr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13" name="Картина 12" descr="Картина, която съдържа текст, меню, книга, отпечатване&#10;&#10;Описанието е генерирано автоматично">
            <a:extLst>
              <a:ext uri="{FF2B5EF4-FFF2-40B4-BE49-F238E27FC236}">
                <a16:creationId xmlns:a16="http://schemas.microsoft.com/office/drawing/2014/main" id="{94907650-1AE2-C873-D5A5-00B12F0B2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4" r="2" b="33442"/>
          <a:stretch/>
        </p:blipFill>
        <p:spPr>
          <a:xfrm>
            <a:off x="4182011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11" name="Картина 10" descr="Картина, която съдържа дрехи, човек, мъж, костюм&#10;&#10;Описанието е генерирано автоматично">
            <a:extLst>
              <a:ext uri="{FF2B5EF4-FFF2-40B4-BE49-F238E27FC236}">
                <a16:creationId xmlns:a16="http://schemas.microsoft.com/office/drawing/2014/main" id="{8977CF79-20EC-66C6-A1D8-471D66E628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" r="16401" b="2"/>
          <a:stretch/>
        </p:blipFill>
        <p:spPr>
          <a:xfrm>
            <a:off x="1" y="3106464"/>
            <a:ext cx="6209553" cy="3751536"/>
          </a:xfrm>
          <a:custGeom>
            <a:avLst/>
            <a:gdLst/>
            <a:ahLst/>
            <a:cxnLst/>
            <a:rect l="l" t="t" r="r" b="b"/>
            <a:pathLst>
              <a:path w="6209553" h="3751536">
                <a:moveTo>
                  <a:pt x="0" y="0"/>
                </a:moveTo>
                <a:lnTo>
                  <a:pt x="5776701" y="0"/>
                </a:lnTo>
                <a:lnTo>
                  <a:pt x="4041567" y="3746529"/>
                </a:lnTo>
                <a:lnTo>
                  <a:pt x="6209553" y="3746529"/>
                </a:lnTo>
                <a:lnTo>
                  <a:pt x="6209553" y="3746530"/>
                </a:lnTo>
                <a:lnTo>
                  <a:pt x="1647632" y="3746530"/>
                </a:lnTo>
                <a:lnTo>
                  <a:pt x="1647632" y="3751536"/>
                </a:lnTo>
                <a:lnTo>
                  <a:pt x="0" y="375153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56949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Картина 12" descr="Картина, която съдържа на закрито, Настоящ, Сватбени сладкиши, опаковане на подаръци&#10;&#10;Описанието е генерирано автоматично">
            <a:extLst>
              <a:ext uri="{FF2B5EF4-FFF2-40B4-BE49-F238E27FC236}">
                <a16:creationId xmlns:a16="http://schemas.microsoft.com/office/drawing/2014/main" id="{9BD49390-AD86-5022-39DC-C61F81FDF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7" r="-2" b="21019"/>
          <a:stretch/>
        </p:blipFill>
        <p:spPr>
          <a:xfrm>
            <a:off x="4493436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3" name="Картина 2" descr="Картина, която съдържа Детско изкуство, текст, рисунка, Хартиен продукт&#10;&#10;Описанието е генерирано автоматично">
            <a:extLst>
              <a:ext uri="{FF2B5EF4-FFF2-40B4-BE49-F238E27FC236}">
                <a16:creationId xmlns:a16="http://schemas.microsoft.com/office/drawing/2014/main" id="{F07AD20D-B92A-C367-169A-EAAC5DC82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0" b="-1"/>
          <a:stretch/>
        </p:blipFill>
        <p:spPr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9" name="Картина 8" descr="Картина, която съдържа текст, почерк, Хартиен продукт, хартия&#10;&#10;Описанието е генерирано автоматично">
            <a:extLst>
              <a:ext uri="{FF2B5EF4-FFF2-40B4-BE49-F238E27FC236}">
                <a16:creationId xmlns:a16="http://schemas.microsoft.com/office/drawing/2014/main" id="{AA3E7F41-3937-0816-634B-C7901D8D7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3617"/>
          <a:stretch/>
        </p:blipFill>
        <p:spPr>
          <a:xfrm>
            <a:off x="6350089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7" name="Картина 16" descr="Картина, която съдържа Детско изкуство, текст, Хартиен продукт, рисунка&#10;&#10;Описанието е генерирано автоматично">
            <a:extLst>
              <a:ext uri="{FF2B5EF4-FFF2-40B4-BE49-F238E27FC236}">
                <a16:creationId xmlns:a16="http://schemas.microsoft.com/office/drawing/2014/main" id="{38F46736-4440-8AB7-0455-E385F9B2F0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4" r="-2" b="501"/>
          <a:stretch/>
        </p:blipFill>
        <p:spPr>
          <a:xfrm>
            <a:off x="20" y="3511295"/>
            <a:ext cx="769854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2851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Картина 17" descr="Картина, която съдържа човек, дрехи, на закрито, Човешко лице&#10;&#10;Описанието е генерирано автоматично">
            <a:extLst>
              <a:ext uri="{FF2B5EF4-FFF2-40B4-BE49-F238E27FC236}">
                <a16:creationId xmlns:a16="http://schemas.microsoft.com/office/drawing/2014/main" id="{FF14309A-CEC5-7815-1A2D-F8D22F72F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r="12212" b="-2"/>
          <a:stretch/>
        </p:blipFill>
        <p:spPr>
          <a:xfrm>
            <a:off x="4166505" y="10"/>
            <a:ext cx="4444096" cy="3067040"/>
          </a:xfrm>
          <a:prstGeom prst="rect">
            <a:avLst/>
          </a:prstGeom>
        </p:spPr>
      </p:pic>
      <p:pic>
        <p:nvPicPr>
          <p:cNvPr id="11" name="Картина 10" descr="Картина, която съдържа дрехи, академичен костюм, човек, обувки&#10;&#10;Описанието е генерирано автоматично">
            <a:extLst>
              <a:ext uri="{FF2B5EF4-FFF2-40B4-BE49-F238E27FC236}">
                <a16:creationId xmlns:a16="http://schemas.microsoft.com/office/drawing/2014/main" id="{01302BF1-B6E3-703F-C19E-621DB5BCE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8" r="2" b="22668"/>
          <a:stretch/>
        </p:blipFill>
        <p:spPr>
          <a:xfrm>
            <a:off x="13605" y="3788741"/>
            <a:ext cx="8305800" cy="3067051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A518CE4-E4D4-4D8A-980F-6D692AC96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155454" cy="4845530"/>
          </a:xfrm>
          <a:custGeom>
            <a:avLst/>
            <a:gdLst>
              <a:gd name="connsiteX0" fmla="*/ 0 w 5155454"/>
              <a:gd name="connsiteY0" fmla="*/ 0 h 4845530"/>
              <a:gd name="connsiteX1" fmla="*/ 4766270 w 5155454"/>
              <a:gd name="connsiteY1" fmla="*/ 0 h 4845530"/>
              <a:gd name="connsiteX2" fmla="*/ 4896671 w 5155454"/>
              <a:gd name="connsiteY2" fmla="*/ 270697 h 4845530"/>
              <a:gd name="connsiteX3" fmla="*/ 5155454 w 5155454"/>
              <a:gd name="connsiteY3" fmla="*/ 1552495 h 4845530"/>
              <a:gd name="connsiteX4" fmla="*/ 1862419 w 5155454"/>
              <a:gd name="connsiteY4" fmla="*/ 4845530 h 4845530"/>
              <a:gd name="connsiteX5" fmla="*/ 21252 w 5155454"/>
              <a:gd name="connsiteY5" fmla="*/ 4283132 h 4845530"/>
              <a:gd name="connsiteX6" fmla="*/ 0 w 5155454"/>
              <a:gd name="connsiteY6" fmla="*/ 4267240 h 484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5454" h="4845530">
                <a:moveTo>
                  <a:pt x="0" y="0"/>
                </a:moveTo>
                <a:lnTo>
                  <a:pt x="4766270" y="0"/>
                </a:lnTo>
                <a:lnTo>
                  <a:pt x="4896671" y="270697"/>
                </a:lnTo>
                <a:cubicBezTo>
                  <a:pt x="5063308" y="664671"/>
                  <a:pt x="5155454" y="1097822"/>
                  <a:pt x="5155454" y="1552495"/>
                </a:cubicBezTo>
                <a:cubicBezTo>
                  <a:pt x="5155454" y="3371188"/>
                  <a:pt x="3681112" y="4845530"/>
                  <a:pt x="1862419" y="4845530"/>
                </a:cubicBezTo>
                <a:cubicBezTo>
                  <a:pt x="1180409" y="4845530"/>
                  <a:pt x="546824" y="4638201"/>
                  <a:pt x="21252" y="4283132"/>
                </a:cubicBezTo>
                <a:lnTo>
                  <a:pt x="0" y="4267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Картина 6" descr="Картина, която съдържа дрехи, човек, жена, хора&#10;&#10;Описанието е генерирано автоматично">
            <a:extLst>
              <a:ext uri="{FF2B5EF4-FFF2-40B4-BE49-F238E27FC236}">
                <a16:creationId xmlns:a16="http://schemas.microsoft.com/office/drawing/2014/main" id="{F02312AC-D2BD-CE41-77B4-B7FA5142B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7" b="1"/>
          <a:stretch/>
        </p:blipFill>
        <p:spPr>
          <a:xfrm>
            <a:off x="1" y="2"/>
            <a:ext cx="5017099" cy="4718647"/>
          </a:xfrm>
          <a:custGeom>
            <a:avLst/>
            <a:gdLst/>
            <a:ahLst/>
            <a:cxnLst/>
            <a:rect l="l" t="t" r="r" b="b"/>
            <a:pathLst>
              <a:path w="5017099" h="4718647">
                <a:moveTo>
                  <a:pt x="0" y="0"/>
                </a:moveTo>
                <a:lnTo>
                  <a:pt x="4599738" y="0"/>
                </a:lnTo>
                <a:lnTo>
                  <a:pt x="4636346" y="60259"/>
                </a:lnTo>
                <a:cubicBezTo>
                  <a:pt x="4879170" y="507256"/>
                  <a:pt x="5017099" y="1019504"/>
                  <a:pt x="5017099" y="1563967"/>
                </a:cubicBezTo>
                <a:cubicBezTo>
                  <a:pt x="5017099" y="3306249"/>
                  <a:pt x="3604701" y="4718647"/>
                  <a:pt x="1862419" y="4718647"/>
                </a:cubicBezTo>
                <a:cubicBezTo>
                  <a:pt x="1209063" y="4718647"/>
                  <a:pt x="602098" y="4520029"/>
                  <a:pt x="98607" y="4179877"/>
                </a:cubicBezTo>
                <a:lnTo>
                  <a:pt x="0" y="4106140"/>
                </a:lnTo>
                <a:close/>
              </a:path>
            </a:pathLst>
          </a:custGeom>
        </p:spPr>
      </p:pic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82BF3E2-EB0E-40D6-8835-2367A5316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8480" y="1563968"/>
            <a:ext cx="6043520" cy="5294033"/>
          </a:xfrm>
          <a:custGeom>
            <a:avLst/>
            <a:gdLst>
              <a:gd name="connsiteX0" fmla="*/ 3600823 w 6043520"/>
              <a:gd name="connsiteY0" fmla="*/ 0 h 5294033"/>
              <a:gd name="connsiteX1" fmla="*/ 5891281 w 6043520"/>
              <a:gd name="connsiteY1" fmla="*/ 822253 h 5294033"/>
              <a:gd name="connsiteX2" fmla="*/ 6043520 w 6043520"/>
              <a:gd name="connsiteY2" fmla="*/ 960617 h 5294033"/>
              <a:gd name="connsiteX3" fmla="*/ 6043520 w 6043520"/>
              <a:gd name="connsiteY3" fmla="*/ 5294033 h 5294033"/>
              <a:gd name="connsiteX4" fmla="*/ 423445 w 6043520"/>
              <a:gd name="connsiteY4" fmla="*/ 5294033 h 5294033"/>
              <a:gd name="connsiteX5" fmla="*/ 282971 w 6043520"/>
              <a:gd name="connsiteY5" fmla="*/ 5002426 h 5294033"/>
              <a:gd name="connsiteX6" fmla="*/ 0 w 6043520"/>
              <a:gd name="connsiteY6" fmla="*/ 3600823 h 5294033"/>
              <a:gd name="connsiteX7" fmla="*/ 3600823 w 6043520"/>
              <a:gd name="connsiteY7" fmla="*/ 0 h 529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43520" h="5294033">
                <a:moveTo>
                  <a:pt x="3600823" y="0"/>
                </a:moveTo>
                <a:cubicBezTo>
                  <a:pt x="4470871" y="0"/>
                  <a:pt x="5268847" y="308574"/>
                  <a:pt x="5891281" y="822253"/>
                </a:cubicBezTo>
                <a:lnTo>
                  <a:pt x="6043520" y="960617"/>
                </a:lnTo>
                <a:lnTo>
                  <a:pt x="6043520" y="5294033"/>
                </a:lnTo>
                <a:lnTo>
                  <a:pt x="423445" y="5294033"/>
                </a:lnTo>
                <a:lnTo>
                  <a:pt x="282971" y="5002426"/>
                </a:lnTo>
                <a:cubicBezTo>
                  <a:pt x="100759" y="4571630"/>
                  <a:pt x="0" y="4097993"/>
                  <a:pt x="0" y="3600823"/>
                </a:cubicBezTo>
                <a:cubicBezTo>
                  <a:pt x="0" y="1612143"/>
                  <a:pt x="1612143" y="0"/>
                  <a:pt x="36008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Картина 5" descr="Картина, която съдържа на открито, човек, небе, дрехи&#10;&#10;Описанието е генерирано автоматично">
            <a:extLst>
              <a:ext uri="{FF2B5EF4-FFF2-40B4-BE49-F238E27FC236}">
                <a16:creationId xmlns:a16="http://schemas.microsoft.com/office/drawing/2014/main" id="{09BD2E05-5587-6DD0-2301-22B1779A75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0" r="-1" b="24754"/>
          <a:stretch/>
        </p:blipFill>
        <p:spPr>
          <a:xfrm>
            <a:off x="6283728" y="1699213"/>
            <a:ext cx="5908273" cy="5158786"/>
          </a:xfrm>
          <a:custGeom>
            <a:avLst/>
            <a:gdLst/>
            <a:ahLst/>
            <a:cxnLst/>
            <a:rect l="l" t="t" r="r" b="b"/>
            <a:pathLst>
              <a:path w="5908273" h="5158786">
                <a:moveTo>
                  <a:pt x="3465576" y="0"/>
                </a:moveTo>
                <a:cubicBezTo>
                  <a:pt x="4302945" y="0"/>
                  <a:pt x="5070948" y="296984"/>
                  <a:pt x="5670004" y="791369"/>
                </a:cubicBezTo>
                <a:lnTo>
                  <a:pt x="5908273" y="1007923"/>
                </a:lnTo>
                <a:lnTo>
                  <a:pt x="5908273" y="5158786"/>
                </a:lnTo>
                <a:lnTo>
                  <a:pt x="443374" y="5158786"/>
                </a:lnTo>
                <a:lnTo>
                  <a:pt x="418277" y="5117476"/>
                </a:lnTo>
                <a:cubicBezTo>
                  <a:pt x="151523" y="4626427"/>
                  <a:pt x="0" y="4063697"/>
                  <a:pt x="0" y="3465576"/>
                </a:cubicBezTo>
                <a:cubicBezTo>
                  <a:pt x="0" y="1551591"/>
                  <a:pt x="1551591" y="0"/>
                  <a:pt x="3465576" y="0"/>
                </a:cubicBezTo>
                <a:close/>
              </a:path>
            </a:pathLst>
          </a:cu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481E86DD-89E6-42B2-8675-84B7C56BFF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50534" y="1716727"/>
            <a:ext cx="4572000" cy="45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Картина 15" descr="Картина, която съдържа човек, дрехи, обувки, джинси&#10;&#10;Описанието е генерирано автоматично">
            <a:extLst>
              <a:ext uri="{FF2B5EF4-FFF2-40B4-BE49-F238E27FC236}">
                <a16:creationId xmlns:a16="http://schemas.microsoft.com/office/drawing/2014/main" id="{EF418F2D-4F41-7F8A-B2B3-E066B4F5BE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3" b="23602"/>
          <a:stretch/>
        </p:blipFill>
        <p:spPr>
          <a:xfrm>
            <a:off x="3287694" y="1853886"/>
            <a:ext cx="4297680" cy="4297680"/>
          </a:xfrm>
          <a:custGeom>
            <a:avLst/>
            <a:gdLst/>
            <a:ahLst/>
            <a:cxnLst/>
            <a:rect l="l" t="t" r="r" b="b"/>
            <a:pathLst>
              <a:path w="4297680" h="4297680">
                <a:moveTo>
                  <a:pt x="2148840" y="0"/>
                </a:moveTo>
                <a:cubicBezTo>
                  <a:pt x="3335612" y="0"/>
                  <a:pt x="4297680" y="962068"/>
                  <a:pt x="4297680" y="2148840"/>
                </a:cubicBezTo>
                <a:cubicBezTo>
                  <a:pt x="4297680" y="3335612"/>
                  <a:pt x="3335612" y="4297680"/>
                  <a:pt x="2148840" y="4297680"/>
                </a:cubicBezTo>
                <a:cubicBezTo>
                  <a:pt x="962068" y="4297680"/>
                  <a:pt x="0" y="3335612"/>
                  <a:pt x="0" y="2148840"/>
                </a:cubicBezTo>
                <a:cubicBezTo>
                  <a:pt x="0" y="962068"/>
                  <a:pt x="962068" y="0"/>
                  <a:pt x="2148840" y="0"/>
                </a:cubicBezTo>
                <a:close/>
              </a:path>
            </a:pathLst>
          </a:custGeom>
        </p:spPr>
      </p:pic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5EFE9E4D-D93B-4B04-A3B5-234F5DBB9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62313" y="-1"/>
            <a:ext cx="4444096" cy="3211788"/>
          </a:xfrm>
          <a:custGeom>
            <a:avLst/>
            <a:gdLst>
              <a:gd name="connsiteX0" fmla="*/ 5102 w 4444096"/>
              <a:gd name="connsiteY0" fmla="*/ 0 h 3211788"/>
              <a:gd name="connsiteX1" fmla="*/ 4444096 w 4444096"/>
              <a:gd name="connsiteY1" fmla="*/ 0 h 3211788"/>
              <a:gd name="connsiteX2" fmla="*/ 4444096 w 4444096"/>
              <a:gd name="connsiteY2" fmla="*/ 2908319 h 3211788"/>
              <a:gd name="connsiteX3" fmla="*/ 4321598 w 4444096"/>
              <a:gd name="connsiteY3" fmla="*/ 2967330 h 3211788"/>
              <a:gd name="connsiteX4" fmla="*/ 3110753 w 4444096"/>
              <a:gd name="connsiteY4" fmla="*/ 3211788 h 3211788"/>
              <a:gd name="connsiteX5" fmla="*/ 0 w 4444096"/>
              <a:gd name="connsiteY5" fmla="*/ 101035 h 321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096" h="3211788">
                <a:moveTo>
                  <a:pt x="5102" y="0"/>
                </a:moveTo>
                <a:lnTo>
                  <a:pt x="4444096" y="0"/>
                </a:lnTo>
                <a:lnTo>
                  <a:pt x="4444096" y="2908319"/>
                </a:lnTo>
                <a:lnTo>
                  <a:pt x="4321598" y="2967330"/>
                </a:lnTo>
                <a:cubicBezTo>
                  <a:pt x="3949433" y="3124742"/>
                  <a:pt x="3540258" y="3211788"/>
                  <a:pt x="3110753" y="3211788"/>
                </a:cubicBezTo>
                <a:cubicBezTo>
                  <a:pt x="1392732" y="3211788"/>
                  <a:pt x="0" y="1819056"/>
                  <a:pt x="0" y="1010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Картина 4" descr="Картина, която съдържа човек, дрехи, на закрито, Човешко лице&#10;&#10;Описанието е генерирано автоматично">
            <a:extLst>
              <a:ext uri="{FF2B5EF4-FFF2-40B4-BE49-F238E27FC236}">
                <a16:creationId xmlns:a16="http://schemas.microsoft.com/office/drawing/2014/main" id="{8025D213-5A61-B327-0B6F-D08778EB2F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9" b="40677"/>
          <a:stretch/>
        </p:blipFill>
        <p:spPr>
          <a:xfrm>
            <a:off x="7928700" y="-1"/>
            <a:ext cx="4277711" cy="3045402"/>
          </a:xfrm>
          <a:custGeom>
            <a:avLst/>
            <a:gdLst/>
            <a:ahLst/>
            <a:cxnLst/>
            <a:rect l="l" t="t" r="r" b="b"/>
            <a:pathLst>
              <a:path w="4277711" h="3045402">
                <a:moveTo>
                  <a:pt x="5102" y="0"/>
                </a:moveTo>
                <a:lnTo>
                  <a:pt x="4277711" y="0"/>
                </a:lnTo>
                <a:lnTo>
                  <a:pt x="4277711" y="2723810"/>
                </a:lnTo>
                <a:lnTo>
                  <a:pt x="4090449" y="2814019"/>
                </a:lnTo>
                <a:cubicBezTo>
                  <a:pt x="3738190" y="2963012"/>
                  <a:pt x="3350901" y="3045402"/>
                  <a:pt x="2944368" y="3045402"/>
                </a:cubicBezTo>
                <a:cubicBezTo>
                  <a:pt x="1318238" y="3045402"/>
                  <a:pt x="0" y="1727164"/>
                  <a:pt x="0" y="10103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6899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>
            <a:extLst>
              <a:ext uri="{FF2B5EF4-FFF2-40B4-BE49-F238E27FC236}">
                <a16:creationId xmlns:a16="http://schemas.microsoft.com/office/drawing/2014/main" id="{25496B42-CC46-4183-B481-887CD3E8C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7">
            <a:extLst>
              <a:ext uri="{FF2B5EF4-FFF2-40B4-BE49-F238E27FC236}">
                <a16:creationId xmlns:a16="http://schemas.microsoft.com/office/drawing/2014/main" id="{E2758CE0-F916-4DCE-88D1-71430BE44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48" name="Rectangle 39">
            <a:extLst>
              <a:ext uri="{FF2B5EF4-FFF2-40B4-BE49-F238E27FC236}">
                <a16:creationId xmlns:a16="http://schemas.microsoft.com/office/drawing/2014/main" id="{31CA2540-FD07-4286-91E4-8D0DE4E50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139CB84-9DD5-7D6B-C6AE-121700C72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762" y="1227279"/>
            <a:ext cx="4328819" cy="25092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Как се мотивират такива деца?</a:t>
            </a:r>
            <a:endParaRPr lang="en-US" sz="4800" dirty="0"/>
          </a:p>
        </p:txBody>
      </p:sp>
      <p:pic>
        <p:nvPicPr>
          <p:cNvPr id="49" name="Picture 41">
            <a:extLst>
              <a:ext uri="{FF2B5EF4-FFF2-40B4-BE49-F238E27FC236}">
                <a16:creationId xmlns:a16="http://schemas.microsoft.com/office/drawing/2014/main" id="{214924F5-CDC2-4DFA-82F3-4843ADD67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5" t="89389" r="26987" b="24"/>
          <a:stretch/>
        </p:blipFill>
        <p:spPr>
          <a:xfrm flipH="1">
            <a:off x="0" y="-1"/>
            <a:ext cx="2596444" cy="87270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ED59812-6820-446C-B994-0D059C97D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27" t="72411" b="13751"/>
          <a:stretch/>
        </p:blipFill>
        <p:spPr>
          <a:xfrm>
            <a:off x="10473994" y="5564567"/>
            <a:ext cx="1341545" cy="1293433"/>
          </a:xfrm>
          <a:custGeom>
            <a:avLst/>
            <a:gdLst>
              <a:gd name="connsiteX0" fmla="*/ 0 w 1341545"/>
              <a:gd name="connsiteY0" fmla="*/ 0 h 1293433"/>
              <a:gd name="connsiteX1" fmla="*/ 1341545 w 1341545"/>
              <a:gd name="connsiteY1" fmla="*/ 0 h 1293433"/>
              <a:gd name="connsiteX2" fmla="*/ 1341545 w 1341545"/>
              <a:gd name="connsiteY2" fmla="*/ 1293433 h 1293433"/>
              <a:gd name="connsiteX3" fmla="*/ 150847 w 1341545"/>
              <a:gd name="connsiteY3" fmla="*/ 1293433 h 1293433"/>
              <a:gd name="connsiteX4" fmla="*/ 66240 w 1341545"/>
              <a:gd name="connsiteY4" fmla="*/ 1183451 h 1293433"/>
              <a:gd name="connsiteX5" fmla="*/ 0 w 1341545"/>
              <a:gd name="connsiteY5" fmla="*/ 1061841 h 1293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1545" h="1293433">
                <a:moveTo>
                  <a:pt x="0" y="0"/>
                </a:moveTo>
                <a:lnTo>
                  <a:pt x="1341545" y="0"/>
                </a:lnTo>
                <a:lnTo>
                  <a:pt x="1341545" y="1293433"/>
                </a:lnTo>
                <a:lnTo>
                  <a:pt x="150847" y="1293433"/>
                </a:lnTo>
                <a:lnTo>
                  <a:pt x="66240" y="1183451"/>
                </a:lnTo>
                <a:lnTo>
                  <a:pt x="0" y="1061841"/>
                </a:lnTo>
                <a:close/>
              </a:path>
            </a:pathLst>
          </a:custGeom>
        </p:spPr>
      </p:pic>
      <p:pic>
        <p:nvPicPr>
          <p:cNvPr id="18" name="Graphic 17" descr="Пръски">
            <a:extLst>
              <a:ext uri="{FF2B5EF4-FFF2-40B4-BE49-F238E27FC236}">
                <a16:creationId xmlns:a16="http://schemas.microsoft.com/office/drawing/2014/main" id="{DD781ABC-32D0-6A84-74FD-0B6A50443F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90459" y="948266"/>
            <a:ext cx="4743406" cy="474340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844ED7C-1917-40D8-8B42-1B1C27BC5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3" t="43915" r="1" b="18252"/>
          <a:stretch/>
        </p:blipFill>
        <p:spPr>
          <a:xfrm flipH="1">
            <a:off x="0" y="3142319"/>
            <a:ext cx="4605339" cy="371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36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D2833CF-EB6E-489E-37C6-9BCF61BAF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Не  </a:t>
            </a:r>
            <a:r>
              <a:rPr lang="bg-BG" dirty="0" err="1"/>
              <a:t>знаЯ</a:t>
            </a:r>
            <a:r>
              <a:rPr lang="bg-BG" dirty="0"/>
              <a:t>,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979A3BDB-F504-A359-3ED2-2296721E447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dirty="0"/>
              <a:t>ДИРЕКТОР</a:t>
            </a:r>
          </a:p>
          <a:p>
            <a:pPr marL="0" indent="0">
              <a:buNone/>
            </a:pPr>
            <a:r>
              <a:rPr lang="bg-BG" dirty="0"/>
              <a:t>	КОЛЕГИ</a:t>
            </a:r>
          </a:p>
          <a:p>
            <a:pPr marL="0" indent="0">
              <a:buNone/>
            </a:pPr>
            <a:r>
              <a:rPr lang="bg-BG" dirty="0"/>
              <a:t>		МАТЕРИАЛНА БАЗА</a:t>
            </a:r>
          </a:p>
          <a:p>
            <a:pPr marL="0" indent="0">
              <a:buNone/>
            </a:pPr>
            <a:r>
              <a:rPr lang="bg-BG" dirty="0"/>
              <a:t>				ЕКИП	</a:t>
            </a:r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2FE3EA7B-B7D3-497B-AC40-BD9B66D7D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bg-BG" sz="2000" dirty="0"/>
          </a:p>
          <a:p>
            <a:r>
              <a:rPr lang="bg-BG" sz="2000" dirty="0"/>
              <a:t>Но </a:t>
            </a:r>
            <a:r>
              <a:rPr lang="bg-BG" sz="2000" dirty="0" err="1"/>
              <a:t>знаЯ</a:t>
            </a:r>
            <a:r>
              <a:rPr lang="bg-BG" sz="2000" dirty="0"/>
              <a:t> ,</a:t>
            </a:r>
          </a:p>
          <a:p>
            <a:r>
              <a:rPr lang="bg-BG" sz="2000" dirty="0"/>
              <a:t>че сама нямаше да успея</a:t>
            </a:r>
          </a:p>
        </p:txBody>
      </p:sp>
    </p:spTree>
    <p:extLst>
      <p:ext uri="{BB962C8B-B14F-4D97-AF65-F5344CB8AC3E}">
        <p14:creationId xmlns:p14="http://schemas.microsoft.com/office/powerpoint/2010/main" val="283414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968DCED9-9300-0532-9B2D-6761A5767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0" cy="5620966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5" name="Блоксхема: перфолента 4">
            <a:extLst>
              <a:ext uri="{FF2B5EF4-FFF2-40B4-BE49-F238E27FC236}">
                <a16:creationId xmlns:a16="http://schemas.microsoft.com/office/drawing/2014/main" id="{A8247A58-C2BE-CF24-809E-6F58423EC8F8}"/>
              </a:ext>
            </a:extLst>
          </p:cNvPr>
          <p:cNvSpPr/>
          <p:nvPr/>
        </p:nvSpPr>
        <p:spPr>
          <a:xfrm>
            <a:off x="4231758" y="818708"/>
            <a:ext cx="3912782" cy="1329069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3600" dirty="0"/>
              <a:t>ОТБОР МЕНТОРИ</a:t>
            </a:r>
          </a:p>
        </p:txBody>
      </p:sp>
      <p:cxnSp>
        <p:nvCxnSpPr>
          <p:cNvPr id="7" name="Съединител: извита линия 6">
            <a:extLst>
              <a:ext uri="{FF2B5EF4-FFF2-40B4-BE49-F238E27FC236}">
                <a16:creationId xmlns:a16="http://schemas.microsoft.com/office/drawing/2014/main" id="{4202C1C9-7D08-85EB-B00F-B105EF87E9E4}"/>
              </a:ext>
            </a:extLst>
          </p:cNvPr>
          <p:cNvCxnSpPr/>
          <p:nvPr/>
        </p:nvCxnSpPr>
        <p:spPr>
          <a:xfrm rot="10800000" flipV="1">
            <a:off x="3444949" y="2147776"/>
            <a:ext cx="1573618" cy="154172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ъединител: извита линия 10">
            <a:extLst>
              <a:ext uri="{FF2B5EF4-FFF2-40B4-BE49-F238E27FC236}">
                <a16:creationId xmlns:a16="http://schemas.microsoft.com/office/drawing/2014/main" id="{BF26C685-CFE5-9C86-ECEF-3026DF96706F}"/>
              </a:ext>
            </a:extLst>
          </p:cNvPr>
          <p:cNvCxnSpPr/>
          <p:nvPr/>
        </p:nvCxnSpPr>
        <p:spPr>
          <a:xfrm rot="16200000" flipH="1">
            <a:off x="7458740" y="2078664"/>
            <a:ext cx="1998921" cy="177563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Блоксхема: перфолента 11">
            <a:extLst>
              <a:ext uri="{FF2B5EF4-FFF2-40B4-BE49-F238E27FC236}">
                <a16:creationId xmlns:a16="http://schemas.microsoft.com/office/drawing/2014/main" id="{BDA8CE65-2F30-3713-0615-42A3FEC12CAE}"/>
              </a:ext>
            </a:extLst>
          </p:cNvPr>
          <p:cNvSpPr/>
          <p:nvPr/>
        </p:nvSpPr>
        <p:spPr>
          <a:xfrm>
            <a:off x="1512744" y="3689498"/>
            <a:ext cx="2867870" cy="1307804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/>
              <a:t>Александър Георгиев</a:t>
            </a:r>
          </a:p>
        </p:txBody>
      </p:sp>
      <p:sp>
        <p:nvSpPr>
          <p:cNvPr id="13" name="Блоксхема: перфолента 12">
            <a:extLst>
              <a:ext uri="{FF2B5EF4-FFF2-40B4-BE49-F238E27FC236}">
                <a16:creationId xmlns:a16="http://schemas.microsoft.com/office/drawing/2014/main" id="{E04339CC-46D7-5DB3-D206-5012590D79B6}"/>
              </a:ext>
            </a:extLst>
          </p:cNvPr>
          <p:cNvSpPr/>
          <p:nvPr/>
        </p:nvSpPr>
        <p:spPr>
          <a:xfrm>
            <a:off x="7954926" y="3942850"/>
            <a:ext cx="2782187" cy="1329069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/>
              <a:t>Катя Димитрова</a:t>
            </a:r>
          </a:p>
        </p:txBody>
      </p:sp>
      <p:cxnSp>
        <p:nvCxnSpPr>
          <p:cNvPr id="15" name="Съединител: извита линия 14">
            <a:extLst>
              <a:ext uri="{FF2B5EF4-FFF2-40B4-BE49-F238E27FC236}">
                <a16:creationId xmlns:a16="http://schemas.microsoft.com/office/drawing/2014/main" id="{2F7E8B12-44A8-D3CD-AEB9-5B1B3AC12BD9}"/>
              </a:ext>
            </a:extLst>
          </p:cNvPr>
          <p:cNvCxnSpPr/>
          <p:nvPr/>
        </p:nvCxnSpPr>
        <p:spPr>
          <a:xfrm rot="16200000" flipH="1">
            <a:off x="4711995" y="3531781"/>
            <a:ext cx="2849526" cy="8151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Блоксхема: перфолента 15">
            <a:extLst>
              <a:ext uri="{FF2B5EF4-FFF2-40B4-BE49-F238E27FC236}">
                <a16:creationId xmlns:a16="http://schemas.microsoft.com/office/drawing/2014/main" id="{FB09C9E2-62A8-151A-F1B4-258596299706}"/>
              </a:ext>
            </a:extLst>
          </p:cNvPr>
          <p:cNvSpPr/>
          <p:nvPr/>
        </p:nvSpPr>
        <p:spPr>
          <a:xfrm>
            <a:off x="4688958" y="4412511"/>
            <a:ext cx="3122430" cy="1329069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/>
              <a:t>инж. Лидия Иванова</a:t>
            </a:r>
          </a:p>
        </p:txBody>
      </p:sp>
    </p:spTree>
    <p:extLst>
      <p:ext uri="{BB962C8B-B14F-4D97-AF65-F5344CB8AC3E}">
        <p14:creationId xmlns:p14="http://schemas.microsoft.com/office/powerpoint/2010/main" val="2066004257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чица">
  <a:themeElements>
    <a:clrScheme name="Капчица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чица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чица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Капчица</Template>
  <TotalTime>1840</TotalTime>
  <Words>233</Words>
  <Application>Microsoft Office PowerPoint</Application>
  <PresentationFormat>Широк екран</PresentationFormat>
  <Paragraphs>33</Paragraphs>
  <Slides>17</Slides>
  <Notes>0</Notes>
  <HiddenSlides>0</HiddenSlides>
  <MMClips>1</MMClips>
  <ScaleCrop>false</ScaleCrop>
  <HeadingPairs>
    <vt:vector size="6" baseType="variant">
      <vt:variant>
        <vt:lpstr>Използвани шрифтове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17</vt:i4>
      </vt:variant>
    </vt:vector>
  </HeadingPairs>
  <TitlesOfParts>
    <vt:vector size="21" baseType="lpstr">
      <vt:lpstr>Arial</vt:lpstr>
      <vt:lpstr>Calibri</vt:lpstr>
      <vt:lpstr>Tw Cen MT</vt:lpstr>
      <vt:lpstr>Капчица</vt:lpstr>
      <vt:lpstr>ПРОФЕСИОНАЛНА ГИМНАЗИЯ ПО ТРАНСПОРТ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Как се мотивират такива деца?</vt:lpstr>
      <vt:lpstr>Не  знаЯ,</vt:lpstr>
      <vt:lpstr>Презентация на PowerPoint</vt:lpstr>
      <vt:lpstr>Началото  </vt:lpstr>
      <vt:lpstr>Презентация на PowerPoint</vt:lpstr>
      <vt:lpstr>Малката голяма победа</vt:lpstr>
      <vt:lpstr>Презентация на PowerPoint</vt:lpstr>
      <vt:lpstr>Дейтатон 2024</vt:lpstr>
      <vt:lpstr>Презентация на PowerPoint</vt:lpstr>
      <vt:lpstr>Презентация на PowerPoint</vt:lpstr>
      <vt:lpstr>Благодаря за вниманието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Лидия К. Иванова</dc:creator>
  <cp:lastModifiedBy>Лидия К. Иванова</cp:lastModifiedBy>
  <cp:revision>18</cp:revision>
  <dcterms:created xsi:type="dcterms:W3CDTF">2024-12-08T14:00:48Z</dcterms:created>
  <dcterms:modified xsi:type="dcterms:W3CDTF">2024-12-10T06:32:43Z</dcterms:modified>
</cp:coreProperties>
</file>