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6" r:id="rId6"/>
    <p:sldId id="264" r:id="rId7"/>
    <p:sldId id="258" r:id="rId8"/>
    <p:sldId id="259" r:id="rId9"/>
    <p:sldId id="261" r:id="rId10"/>
    <p:sldId id="260" r:id="rId11"/>
    <p:sldId id="262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207202360574493E-2"/>
          <c:y val="1.851575985434253E-2"/>
          <c:w val="0.91322222222222227"/>
          <c:h val="0.8416746864975212"/>
        </c:manualLayout>
      </c:layout>
      <c:areaChart>
        <c:grouping val="stacked"/>
        <c:varyColors val="0"/>
        <c:ser>
          <c:idx val="0"/>
          <c:order val="0"/>
          <c:tx>
            <c:strRef>
              <c:f>Лист2!$A$11</c:f>
              <c:strCache>
                <c:ptCount val="1"/>
                <c:pt idx="0">
                  <c:v>България</c:v>
                </c:pt>
              </c:strCache>
            </c:strRef>
          </c:tx>
          <c:spPr>
            <a:gradFill>
              <a:gsLst>
                <a:gs pos="0">
                  <a:schemeClr val="lt1">
                    <a:alpha val="50000"/>
                  </a:schemeClr>
                </a:gs>
                <a:gs pos="100000">
                  <a:schemeClr val="lt1">
                    <a:alpha val="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>
              <a:innerShdw dist="38100" dir="16200000">
                <a:schemeClr val="lt1"/>
              </a:innerShdw>
            </a:effectLst>
          </c:spPr>
          <c:dLbls>
            <c:spPr>
              <a:solidFill>
                <a:schemeClr val="lt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Лист2!$B$10:$F$10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Лист2!$B$11:$F$11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3.6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6-4204-88CF-19A548E9F5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5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axId val="2085033712"/>
        <c:axId val="2085034128"/>
      </c:areaChart>
      <c:catAx>
        <c:axId val="20850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40000"/>
                <a:lumOff val="60000"/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85034128"/>
        <c:crosses val="autoZero"/>
        <c:auto val="1"/>
        <c:lblAlgn val="ctr"/>
        <c:lblOffset val="100"/>
        <c:noMultiLvlLbl val="0"/>
      </c:catAx>
      <c:valAx>
        <c:axId val="2085034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5033712"/>
        <c:crosses val="autoZero"/>
        <c:crossBetween val="midCat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ln>
          <a:solidFill>
            <a:schemeClr val="bg1">
              <a:alpha val="65000"/>
            </a:schemeClr>
          </a:solidFill>
        </a:ln>
        <a:effectLst/>
      </c:spPr>
    </c:plotArea>
    <c:plotVisOnly val="1"/>
    <c:dispBlanksAs val="zero"/>
    <c:showDLblsOverMax val="0"/>
  </c:chart>
  <c:spPr>
    <a:solidFill>
      <a:schemeClr val="accent1"/>
    </a:solidFill>
    <a:ln w="9525" cap="flat" cmpd="sng" algn="ctr">
      <a:solidFill>
        <a:srgbClr val="099BDD">
          <a:lumMod val="75000"/>
        </a:srgbClr>
      </a:solidFill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111056583233847E-2"/>
          <c:y val="1.5310450619975801E-2"/>
          <c:w val="0.93888888888888888"/>
          <c:h val="0.7987193788276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Лист2!$A$24</c:f>
              <c:strCache>
                <c:ptCount val="1"/>
                <c:pt idx="0">
                  <c:v>България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dk1">
                  <a:lumMod val="65000"/>
                  <a:lumOff val="35000"/>
                  <a:alpha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Лист2!$B$23:$F$23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Лист2!$B$24:$F$24</c:f>
              <c:numCache>
                <c:formatCode>General</c:formatCode>
                <c:ptCount val="5"/>
                <c:pt idx="0">
                  <c:v>24.9</c:v>
                </c:pt>
                <c:pt idx="1">
                  <c:v>17.7</c:v>
                </c:pt>
                <c:pt idx="2">
                  <c:v>18.3</c:v>
                </c:pt>
                <c:pt idx="3">
                  <c:v>18.399999999999999</c:v>
                </c:pt>
                <c:pt idx="4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5-430F-807A-420825EA70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9551455"/>
        <c:axId val="419543967"/>
      </c:barChart>
      <c:catAx>
        <c:axId val="41955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bg-BG"/>
          </a:p>
        </c:txPr>
        <c:crossAx val="419543967"/>
        <c:crosses val="autoZero"/>
        <c:auto val="1"/>
        <c:lblAlgn val="ctr"/>
        <c:lblOffset val="100"/>
        <c:noMultiLvlLbl val="0"/>
      </c:catAx>
      <c:valAx>
        <c:axId val="41954396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955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bg-BG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2.2325596993360061E-2"/>
          <c:y val="0.14362855947357686"/>
          <c:w val="0.96221822047277528"/>
          <c:h val="0.63802454992389945"/>
        </c:manualLayout>
      </c:layout>
      <c:barChart>
        <c:barDir val="col"/>
        <c:grouping val="clustered"/>
        <c:varyColors val="0"/>
        <c:ser>
          <c:idx val="0"/>
          <c:order val="0"/>
          <c:tx>
            <c:v>България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dk1">
                  <a:lumMod val="65000"/>
                  <a:lumOff val="35000"/>
                  <a:alpha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Лист1!$B$1:$F$1</c:f>
              <c:numCache>
                <c:formatCode>0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96</c:v>
                </c:pt>
                <c:pt idx="1">
                  <c:v>99</c:v>
                </c:pt>
                <c:pt idx="2" formatCode="0">
                  <c:v>100</c:v>
                </c:pt>
                <c:pt idx="3" formatCode="0">
                  <c:v>99</c:v>
                </c:pt>
                <c:pt idx="4" formatCode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7-4438-8B66-74CD4BA04A62}"/>
            </c:ext>
          </c:extLst>
        </c:ser>
        <c:ser>
          <c:idx val="1"/>
          <c:order val="1"/>
          <c:tx>
            <c:v>Област Хасково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dk1">
                  <a:lumMod val="65000"/>
                  <a:lumOff val="35000"/>
                  <a:alpha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Лист1!$B$1:$F$1</c:f>
              <c:numCache>
                <c:formatCode>0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77</c:v>
                </c:pt>
                <c:pt idx="1">
                  <c:v>78</c:v>
                </c:pt>
                <c:pt idx="2" formatCode="0">
                  <c:v>80</c:v>
                </c:pt>
                <c:pt idx="3" formatCode="0">
                  <c:v>79</c:v>
                </c:pt>
                <c:pt idx="4" formatCode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7-4438-8B66-74CD4BA04A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9511103"/>
        <c:axId val="419510271"/>
      </c:barChart>
      <c:catAx>
        <c:axId val="41951110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bg-BG"/>
          </a:p>
        </c:txPr>
        <c:crossAx val="419510271"/>
        <c:crosses val="autoZero"/>
        <c:auto val="1"/>
        <c:lblAlgn val="ctr"/>
        <c:lblOffset val="100"/>
        <c:noMultiLvlLbl val="0"/>
      </c:catAx>
      <c:valAx>
        <c:axId val="419510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9511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5">
  <cs:axisTitle>
    <cs:lnRef idx="0"/>
    <cs:fillRef idx="0"/>
    <cs:effectRef idx="0"/>
    <cs:fontRef idx="minor">
      <a:schemeClr val="lt1"/>
    </cs:fontRef>
    <cs:defRPr sz="900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9525" cap="flat" cmpd="sng" algn="ctr">
        <a:solidFill>
          <a:schemeClr val="phClr">
            <a:lumMod val="40000"/>
            <a:lumOff val="60000"/>
            <a:alpha val="25000"/>
          </a:schemeClr>
        </a:solidFill>
        <a:round/>
      </a:ln>
    </cs:spPr>
    <cs:defRPr sz="900" kern="1200"/>
  </cs:categoryAxis>
  <cs:chartArea>
    <cs:lnRef idx="0">
      <cs:styleClr val="0"/>
    </cs:lnRef>
    <cs:fillRef idx="0">
      <cs:styleClr val="0"/>
    </cs:fillRef>
    <cs:effectRef idx="0"/>
    <cs:fontRef idx="minor">
      <a:schemeClr val="lt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tx1"/>
    </cs:fontRef>
    <cs:spPr>
      <a:gradFill>
        <a:gsLst>
          <a:gs pos="0">
            <a:schemeClr val="lt1">
              <a:alpha val="50000"/>
            </a:schemeClr>
          </a:gs>
          <a:gs pos="100000">
            <a:schemeClr val="lt1">
              <a:alpha val="0"/>
            </a:schemeClr>
          </a:gs>
        </a:gsLst>
        <a:lin ang="5400000" scaled="0"/>
      </a:gradFill>
      <a:ln>
        <a:solidFill>
          <a:schemeClr val="phClr"/>
        </a:solidFill>
      </a:ln>
      <a:effectLst>
        <a:innerShdw dist="38100" dir="16200000">
          <a:schemeClr val="lt1"/>
        </a:innerShdw>
      </a:effectLst>
    </cs:spPr>
  </cs:dataPoint>
  <cs:dataPoint3D>
    <cs:lnRef idx="0">
      <cs:styleClr val="auto"/>
    </cs:lnRef>
    <cs:fillRef idx="0"/>
    <cs:effectRef idx="0"/>
    <cs:fontRef idx="minor">
      <a:schemeClr val="lt1"/>
    </cs:fontRef>
    <cs:spPr>
      <a:gradFill>
        <a:gsLst>
          <a:gs pos="0">
            <a:schemeClr val="lt1">
              <a:alpha val="50000"/>
            </a:schemeClr>
          </a:gs>
          <a:gs pos="100000">
            <a:schemeClr val="lt1">
              <a:alpha val="0"/>
            </a:schemeClr>
          </a:gs>
        </a:gsLst>
        <a:lin ang="5400000" scaled="0"/>
      </a:gradFill>
      <a:ln>
        <a:solidFill>
          <a:schemeClr val="phClr"/>
        </a:solidFill>
      </a:ln>
      <a:effectLst>
        <a:innerShdw dist="38100" dir="16200000">
          <a:schemeClr val="lt1"/>
        </a:innerShdw>
      </a:effectLst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lt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40000"/>
            <a:lumOff val="60000"/>
            <a:alpha val="25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lt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 cap="flat" cmpd="sng" algn="ctr">
        <a:gradFill>
          <a:gsLst>
            <a:gs pos="0">
              <a:schemeClr val="lt1"/>
            </a:gs>
            <a:gs pos="5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lt1"/>
    </cs:fontRef>
  </cs:floor>
  <cs:gridlineMajor>
    <cs:lnRef idx="0">
      <cs:styleClr val="0"/>
    </cs:lnRef>
    <cs:fillRef idx="0"/>
    <cs:effectRef idx="0"/>
    <cs:fontRef idx="minor">
      <a:schemeClr val="lt1"/>
    </cs:fontRef>
    <cs:spPr>
      <a:ln>
        <a:solidFill>
          <a:schemeClr val="phClr">
            <a:lumMod val="40000"/>
            <a:lumOff val="60000"/>
            <a:alpha val="25000"/>
          </a:schemeClr>
        </a:solidFill>
      </a:ln>
    </cs:spPr>
  </cs:gridlineMajor>
  <cs:gridlineMinor>
    <cs:lnRef idx="0">
      <cs:styleClr val="0"/>
    </cs:lnRef>
    <cs:fillRef idx="0"/>
    <cs:effectRef idx="0"/>
    <cs:fontRef idx="minor">
      <a:schemeClr val="lt1"/>
    </cs:fontRef>
    <cs:spPr>
      <a:ln>
        <a:solidFill>
          <a:schemeClr val="phClr">
            <a:lumMod val="40000"/>
            <a:lumOff val="60000"/>
            <a:alpha val="25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</cs:hiLoLine>
  <cs:leaderLin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9525" cap="flat" cmpd="sng" algn="ctr">
        <a:solidFill>
          <a:schemeClr val="phClr">
            <a:lumMod val="40000"/>
            <a:lumOff val="60000"/>
            <a:alpha val="25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lt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lt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  <cs:bodyPr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1DE38E-FBF8-4827-9E33-C82DD1306374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6DEBCA-1E0F-4AFB-8F14-478316943CD5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1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2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3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08690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4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57192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5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45360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6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54294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7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062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8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411745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9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96221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5D835C0-B190-48B0-AB5D-4E8A1CA01F63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51792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29996D-1990-48AC-A19A-E5B67DEE4D87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058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rtl="0"/>
            <a:fld id="{CB65F6DE-2EEA-4E60-BE8E-4140B8AD6E9F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rtl="0"/>
            <a:endParaRPr lang="bg-BG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9219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A9738C-3FD0-474F-9469-AB0FB9568887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7434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00854DF-8FAF-4B78-B700-DC68C90F7D3A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bg-BG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D22F896-40B5-4ADD-8801-0D06FADFA095}" type="slidenum">
              <a:rPr lang="bg-BG" noProof="1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71514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6A715A-2AAF-45F7-BD7E-024298C23817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22651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C43A37-FE28-44A4-BCFA-5860A728BCBB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57975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C730CD-21BF-4259-A318-3DDC389E1CB5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1503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0854DF-8FAF-4B78-B700-DC68C90F7D3A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327442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930E3F-EAB3-477A-9ACB-6543F959E08E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3316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297818-F4B1-4B94-8D62-C335231E63A0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55401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700854DF-8FAF-4B78-B700-DC68C90F7D3A}" type="datetime1">
              <a:rPr lang="bg-BG" noProof="1" smtClean="0"/>
              <a:t>15.12.2021 г.</a:t>
            </a:fld>
            <a:endParaRPr lang="bg-BG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bg-BG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bg-BG" noProof="1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94046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1FDACA-DEA8-4573-9BF3-F2BEA722BB2D}"/>
              </a:ext>
            </a:extLst>
          </p:cNvPr>
          <p:cNvSpPr/>
          <p:nvPr/>
        </p:nvSpPr>
        <p:spPr>
          <a:xfrm>
            <a:off x="1322773" y="878889"/>
            <a:ext cx="9774314" cy="458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A3F58-EC36-4E26-B022-D318748281EA}"/>
              </a:ext>
            </a:extLst>
          </p:cNvPr>
          <p:cNvSpPr txBox="1"/>
          <p:nvPr/>
        </p:nvSpPr>
        <p:spPr>
          <a:xfrm>
            <a:off x="2299316" y="1544715"/>
            <a:ext cx="87977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C00000"/>
                </a:solidFill>
              </a:rPr>
              <a:t>Информация за отбора:  18р</a:t>
            </a:r>
          </a:p>
          <a:p>
            <a:r>
              <a:rPr lang="bg-BG" sz="2000" dirty="0">
                <a:solidFill>
                  <a:srgbClr val="C00000"/>
                </a:solidFill>
              </a:rPr>
              <a:t>Информация за отбора:  20р</a:t>
            </a:r>
          </a:p>
          <a:p>
            <a:r>
              <a:rPr lang="bg-BG" sz="2400" dirty="0">
                <a:solidFill>
                  <a:srgbClr val="C00000"/>
                </a:solidFill>
              </a:rPr>
              <a:t>Информация за отбора:  24 р</a:t>
            </a:r>
          </a:p>
          <a:p>
            <a:r>
              <a:rPr lang="bg-BG" sz="2800" dirty="0">
                <a:solidFill>
                  <a:srgbClr val="C00000"/>
                </a:solidFill>
              </a:rPr>
              <a:t>Информация за отбора:  28 р</a:t>
            </a:r>
          </a:p>
          <a:p>
            <a:r>
              <a:rPr lang="bg-BG" sz="3200" dirty="0">
                <a:solidFill>
                  <a:srgbClr val="C00000"/>
                </a:solidFill>
              </a:rPr>
              <a:t>Информация за отбора:  32р</a:t>
            </a:r>
          </a:p>
          <a:p>
            <a:r>
              <a:rPr lang="bg-BG" sz="3600" dirty="0">
                <a:solidFill>
                  <a:srgbClr val="C00000"/>
                </a:solidFill>
              </a:rPr>
              <a:t>Информация за отбора:  36 р</a:t>
            </a:r>
          </a:p>
        </p:txBody>
      </p:sp>
    </p:spTree>
    <p:extLst>
      <p:ext uri="{BB962C8B-B14F-4D97-AF65-F5344CB8AC3E}">
        <p14:creationId xmlns:p14="http://schemas.microsoft.com/office/powerpoint/2010/main" val="206980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2AE6E-2345-47CF-99FF-510B782DD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5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A5E4A-999A-49B3-84C1-02F076D6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0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1DDD8D8-7422-42C6-BD00-68E28BA8F0C4}"/>
              </a:ext>
            </a:extLst>
          </p:cNvPr>
          <p:cNvSpPr txBox="1"/>
          <p:nvPr/>
        </p:nvSpPr>
        <p:spPr>
          <a:xfrm>
            <a:off x="97654" y="71021"/>
            <a:ext cx="11984855" cy="175432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АНАЛИЗ НА </a:t>
            </a:r>
            <a:r>
              <a:rPr lang="ru-RU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ИЗПОЛЗВАНИТЕ ВОДНИ УСЛУГИ ОТ НАСЕЛЕНИЕТО В ОБЛАСТ ХАСКОВО </a:t>
            </a:r>
          </a:p>
          <a:p>
            <a:pPr algn="ctr"/>
            <a:r>
              <a:rPr lang="ru-RU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ПРЕЗ ПЕРИОДА 2014-2018г.</a:t>
            </a:r>
            <a:endParaRPr lang="bg-BG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C987D932-8EFB-453A-A346-286F57835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173" y="2741539"/>
            <a:ext cx="7847860" cy="320026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C2C777F-B149-416C-93B0-F430A069FC61}"/>
              </a:ext>
            </a:extLst>
          </p:cNvPr>
          <p:cNvSpPr txBox="1"/>
          <p:nvPr/>
        </p:nvSpPr>
        <p:spPr>
          <a:xfrm>
            <a:off x="3009529" y="134385"/>
            <a:ext cx="67559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ЦЕЛИ И МЕТОДИ НА АНАЛИЗА</a:t>
            </a:r>
            <a:endParaRPr lang="bg-BG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069A5B35-228C-4B76-8D71-A8DDBD5CA97D}"/>
              </a:ext>
            </a:extLst>
          </p:cNvPr>
          <p:cNvSpPr txBox="1"/>
          <p:nvPr/>
        </p:nvSpPr>
        <p:spPr>
          <a:xfrm>
            <a:off x="239697" y="852256"/>
            <a:ext cx="52999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ЦЕЛИ:</a:t>
            </a:r>
          </a:p>
          <a:p>
            <a:pPr algn="ctr"/>
            <a:endParaRPr lang="bg-BG" b="1" dirty="0"/>
          </a:p>
          <a:p>
            <a:pPr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ДА СЕ АНАЛИЗИРА ОТНОСИТЕЛНИЯ ДЯЛ НА НАСЕЛЕНИЕТО С ОБЩЕСТВЕНО ВОДОСНАБДЯВАНЕ ЗА ОБЛАСТ ХАСКОВО ПРЕЗ ПЕРИОДА 2014-2018Г.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ДА СЕ ПРОСЛЕДИ НАСЕЛЕНИЕТО С РЕЖИМ НА ВОДОСНАБДЯВАНЕ ПРЕЗ ПЕРИОДА 2014-2018Г. В ОБЛАСТ ХАСКОВО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ДА СЕ СРАВНИ ОТНОСИТЕЛНИЯ ДЯЛ НА НАСЕЛЕНИЕТО,СВЪРЗАНО КЪМ ПРЕЧИСТВАТЕЛНИ СТАНЦИИ ЗА ОТПАДНИ ВОДИ С ОТНОСИТЕЛНИЯ ДЯЛ НА НАСЕЛЕНИЕТО ,СВЪРЗАНО С ОБЩЕСТВЕНА КАНАЛИЗАЦИЯ БЕЗ ПРЕЧИСТВАНЕ В ОБЛАСТ ХАСКОВО;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СЕ  СРАВНИ  ИЗПОЛЗВАНА ПИТЕЙНА ВОДА ОТ ДОМАКИНСТВАТА ОТ  ОБЩЕСТВЕНОТО ВОДОСНАБДЯВАНЕ (ВИК) СРЕДНО НА ЧОВЕК ПРЕЗ ПЕРИОДА 2014-2018Г. В БЪЛГАРИЯ И ОБЛАСТ ХАСКОВО</a:t>
            </a:r>
          </a:p>
          <a:p>
            <a:pPr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B79BB482-AE74-4EE1-B6A3-39E7D0205878}"/>
              </a:ext>
            </a:extLst>
          </p:cNvPr>
          <p:cNvSpPr txBox="1"/>
          <p:nvPr/>
        </p:nvSpPr>
        <p:spPr>
          <a:xfrm>
            <a:off x="7270811" y="639192"/>
            <a:ext cx="47495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      </a:t>
            </a:r>
          </a:p>
          <a:p>
            <a:pPr algn="ctr"/>
            <a:r>
              <a:rPr lang="bg-BG" b="1" dirty="0"/>
              <a:t>МЕТОДИ:</a:t>
            </a:r>
          </a:p>
          <a:p>
            <a:endParaRPr lang="bg-BG" b="1" dirty="0"/>
          </a:p>
          <a:p>
            <a:endParaRPr lang="bg-BG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ГРАФИЧЕН МЕТОД;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СРАВНИТЕЛЕН МЕТОД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ОПИСАТЕЛЕН МЕТОД.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ТАБЛИЧЕН МЕТОД</a:t>
            </a:r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E08DE07-5FBE-4BA1-A4FC-B46A7920D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193" y="4199069"/>
            <a:ext cx="4705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sp>
        <p:nvSpPr>
          <p:cNvPr id="11" name="Заглавие 10">
            <a:extLst>
              <a:ext uri="{FF2B5EF4-FFF2-40B4-BE49-F238E27FC236}">
                <a16:creationId xmlns:a16="http://schemas.microsoft.com/office/drawing/2014/main" id="{3BA29B1C-D68B-4C71-B0DD-9A7E6007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/>
              <a:t>ЦЕЛИ И МЕТОДИ НА АНАЛИЗА</a:t>
            </a:r>
          </a:p>
        </p:txBody>
      </p:sp>
      <p:sp>
        <p:nvSpPr>
          <p:cNvPr id="12" name="Текстов контейнер 11">
            <a:extLst>
              <a:ext uri="{FF2B5EF4-FFF2-40B4-BE49-F238E27FC236}">
                <a16:creationId xmlns:a16="http://schemas.microsoft.com/office/drawing/2014/main" id="{953AB219-47F6-4B66-9FB5-FD404E8F1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085" y="1913470"/>
            <a:ext cx="5677803" cy="743094"/>
          </a:xfrm>
          <a:ln>
            <a:solidFill>
              <a:schemeClr val="tx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g-BG" sz="3200" dirty="0"/>
              <a:t>ЦЕЛИ</a:t>
            </a:r>
          </a:p>
        </p:txBody>
      </p:sp>
      <p:sp>
        <p:nvSpPr>
          <p:cNvPr id="13" name="Контейнер за съдържание 12">
            <a:extLst>
              <a:ext uri="{FF2B5EF4-FFF2-40B4-BE49-F238E27FC236}">
                <a16:creationId xmlns:a16="http://schemas.microsoft.com/office/drawing/2014/main" id="{418B706A-C1F2-483F-B0D9-CF08EA682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085" y="2656566"/>
            <a:ext cx="5677803" cy="3566160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R="0" lvl="0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g-BG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Да се анализира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ОтносителНИЯ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дял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 на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населението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 с ОБЩЕСТВЕНО ВОДОСНАБДЯВАНЕ общо за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страната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  и за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област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хасково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през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" panose="020B0502040204020203" pitchFamily="34" charset="0"/>
              </a:rPr>
              <a:t> периода 2014-2018г. 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ДА СЕ АНАЛИЗИРА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Използвана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питейна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вода от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домакинствата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от 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общественото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водоснабдяване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ВиК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средно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на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човек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ПРЕЗ ПЕРИОДА 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Light" panose="020B0502040204020203" pitchFamily="34" charset="0"/>
              </a:rPr>
              <a:t>2014-2018Г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Да се проследи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Населението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с режим на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водоснабдяване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през</a:t>
            </a: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периода 2014-2018г.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ДА СЕ АНАЛИЗИРА ОТНОСИТЕЛНИЯ ДЯЛ НА НАСЕЛЕНИЕТО,СВЪРЗАНО КЪМ ПРЕЧИСТВАТЕЛНИ СТАНЦИИ ЗА ОТПАДНИ ВОДИ</a:t>
            </a:r>
          </a:p>
          <a:p>
            <a:endParaRPr lang="bg-BG" dirty="0"/>
          </a:p>
        </p:txBody>
      </p:sp>
      <p:sp>
        <p:nvSpPr>
          <p:cNvPr id="14" name="Текстов контейнер 13">
            <a:extLst>
              <a:ext uri="{FF2B5EF4-FFF2-40B4-BE49-F238E27FC236}">
                <a16:creationId xmlns:a16="http://schemas.microsoft.com/office/drawing/2014/main" id="{22980E60-8360-4E4A-8F3C-FD3855B1F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1229" y="1913470"/>
            <a:ext cx="5676685" cy="743094"/>
          </a:xfrm>
          <a:ln>
            <a:solidFill>
              <a:schemeClr val="tx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g-BG" sz="2800" dirty="0"/>
              <a:t>МЕТОДИ</a:t>
            </a:r>
          </a:p>
        </p:txBody>
      </p:sp>
      <p:sp>
        <p:nvSpPr>
          <p:cNvPr id="15" name="Контейнер за съдържание 14">
            <a:extLst>
              <a:ext uri="{FF2B5EF4-FFF2-40B4-BE49-F238E27FC236}">
                <a16:creationId xmlns:a16="http://schemas.microsoft.com/office/drawing/2014/main" id="{889BAC31-5056-48D7-8EF9-914387267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5676684" cy="3566160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  </a:t>
            </a:r>
            <a:r>
              <a:rPr lang="ru-RU" sz="3600" dirty="0" err="1"/>
              <a:t>Графичен</a:t>
            </a:r>
            <a:r>
              <a:rPr lang="ru-RU" sz="3600" dirty="0"/>
              <a:t> метод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  Сравнителен метод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  Описателен метод.</a:t>
            </a:r>
          </a:p>
          <a:p>
            <a:pPr>
              <a:buFont typeface="Wingdings" panose="05000000000000000000" pitchFamily="2" charset="2"/>
              <a:buChar char="q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646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-20715" y="0"/>
            <a:ext cx="12191980" cy="6858000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D1BD8B0-4040-4902-BE61-6FA4FD2FE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002" y="1516207"/>
            <a:ext cx="5557421" cy="368960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300539E-9F4A-4265-B85C-26AE950F78C1}"/>
              </a:ext>
            </a:extLst>
          </p:cNvPr>
          <p:cNvSpPr txBox="1"/>
          <p:nvPr/>
        </p:nvSpPr>
        <p:spPr>
          <a:xfrm>
            <a:off x="470517" y="310719"/>
            <a:ext cx="11327906" cy="83099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НАСЕЛЕНИЕ, СВЪРЗАНО С ОБЩЕСТВЕНО ВОДОСНАБДЯВАНЕ (%) 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ОБЛАСТ ХАСКОВО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B65E897-E471-4239-986A-B7C5675CC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73503"/>
              </p:ext>
            </p:extLst>
          </p:nvPr>
        </p:nvGraphicFramePr>
        <p:xfrm>
          <a:off x="470517" y="1526950"/>
          <a:ext cx="5264458" cy="37019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0531">
                  <a:extLst>
                    <a:ext uri="{9D8B030D-6E8A-4147-A177-3AD203B41FA5}">
                      <a16:colId xmlns:a16="http://schemas.microsoft.com/office/drawing/2014/main" val="3347584519"/>
                    </a:ext>
                  </a:extLst>
                </a:gridCol>
                <a:gridCol w="3533927">
                  <a:extLst>
                    <a:ext uri="{9D8B030D-6E8A-4147-A177-3AD203B41FA5}">
                      <a16:colId xmlns:a16="http://schemas.microsoft.com/office/drawing/2014/main" val="2430451983"/>
                    </a:ext>
                  </a:extLst>
                </a:gridCol>
              </a:tblGrid>
              <a:tr h="868778"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Години</a:t>
                      </a:r>
                      <a:endParaRPr lang="bg-BG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Население, </a:t>
                      </a:r>
                      <a:r>
                        <a:rPr lang="ru-RU" sz="1800" b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свързано</a:t>
                      </a:r>
                      <a:r>
                        <a:rPr lang="ru-RU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с </a:t>
                      </a:r>
                      <a:r>
                        <a:rPr lang="ru-RU" sz="1800" b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обществено</a:t>
                      </a:r>
                      <a:r>
                        <a:rPr lang="ru-RU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водоснабдяване</a:t>
                      </a:r>
                      <a:endParaRPr lang="ru-RU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06741238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r" fontAlgn="t"/>
                      <a:r>
                        <a:rPr lang="bg-BG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2014</a:t>
                      </a:r>
                      <a:endParaRPr lang="bg-BG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99,5</a:t>
                      </a:r>
                      <a:endParaRPr lang="bg-BG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59896448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r" fontAlgn="t"/>
                      <a:r>
                        <a:rPr lang="bg-BG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2015</a:t>
                      </a:r>
                      <a:endParaRPr lang="bg-BG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99,5</a:t>
                      </a:r>
                      <a:endParaRPr lang="bg-BG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79284966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r" fontAlgn="t"/>
                      <a:r>
                        <a:rPr lang="bg-BG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2016</a:t>
                      </a:r>
                      <a:endParaRPr lang="bg-BG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99,5</a:t>
                      </a:r>
                      <a:endParaRPr lang="bg-BG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89839756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r" fontAlgn="t"/>
                      <a:r>
                        <a:rPr lang="bg-BG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2017</a:t>
                      </a:r>
                      <a:endParaRPr lang="bg-BG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99,5</a:t>
                      </a:r>
                      <a:endParaRPr lang="bg-BG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43618024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algn="r" fontAlgn="t"/>
                      <a:r>
                        <a:rPr lang="bg-BG" sz="24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2018</a:t>
                      </a:r>
                      <a:endParaRPr lang="bg-BG" sz="24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2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99,5</a:t>
                      </a:r>
                      <a:endParaRPr lang="bg-BG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66810702"/>
                  </a:ext>
                </a:extLst>
              </a:tr>
            </a:tbl>
          </a:graphicData>
        </a:graphic>
      </p:graphicFrame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C5D097E5-0B90-4FA0-977E-70101EB0B86E}"/>
              </a:ext>
            </a:extLst>
          </p:cNvPr>
          <p:cNvSpPr txBox="1"/>
          <p:nvPr/>
        </p:nvSpPr>
        <p:spPr>
          <a:xfrm>
            <a:off x="381740" y="5331043"/>
            <a:ext cx="11505460" cy="147732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 ПЕРИОДА 2014-2018,НЯМА ИЗМЕНЕНИЕ НА ПОКАЗАТЕЛЯ НАСЕЛЕНИЕ,СВЪРЗАНО КЪМ ОБЩЕСТВЕНО ВОДОСНАБДЯВАНЕ ЗА ОБЛАСТ ХАСКОВО. ТОЗИ ПОКАЗАТЕЛ Е ПОСТОЯНЕН ПРЕЗ ЦЕЛИЯ ПЕРИОД.99,5%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ДАННИТЕ СА ОТ ИЗЧЕРПАТЕЛНОТО НАБЛЮДЕНИЕ „ОБЩЕСТВЕНО ВОДОСНАБДЯВАНЕ, КАНАЛИЗАЦИЯ И ПРЕЧИСТВАНЕ”, ПРОВЕЖДАНО ОТ НАЦИОНАЛНИЯ СТАТИСТИЧЕСКИ ИНСТИТУТ</a:t>
            </a:r>
            <a:endParaRPr lang="bg-BG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9834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-20715" y="0"/>
            <a:ext cx="12191980" cy="5734801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300539E-9F4A-4265-B85C-26AE950F78C1}"/>
              </a:ext>
            </a:extLst>
          </p:cNvPr>
          <p:cNvSpPr txBox="1"/>
          <p:nvPr/>
        </p:nvSpPr>
        <p:spPr>
          <a:xfrm>
            <a:off x="470517" y="337352"/>
            <a:ext cx="11310150" cy="83099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НАСЕЛЕНИЕ НА РЕЖИМ НА ВОДОСНАБДЯВАНЕ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(%)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В ОБЛАСТ ХАСКОВО ЗА ПЕРИОДА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2014-2018г.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Диаграма 6">
            <a:extLst>
              <a:ext uri="{FF2B5EF4-FFF2-40B4-BE49-F238E27FC236}">
                <a16:creationId xmlns:a16="http://schemas.microsoft.com/office/drawing/2014/main" id="{E1D4E028-80A2-436E-8269-7FBE50C68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32957"/>
              </p:ext>
            </p:extLst>
          </p:nvPr>
        </p:nvGraphicFramePr>
        <p:xfrm>
          <a:off x="470516" y="1505701"/>
          <a:ext cx="5625483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E62366BB-AFF4-4836-BC0F-6974E08A22E5}"/>
              </a:ext>
            </a:extLst>
          </p:cNvPr>
          <p:cNvSpPr txBox="1"/>
          <p:nvPr/>
        </p:nvSpPr>
        <p:spPr>
          <a:xfrm>
            <a:off x="6285370" y="1505702"/>
            <a:ext cx="54952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ПРЕЗ 2017Г. Е НАЙ-ВИСОК ОТНОСИТЕЛНИЯ ДЯЛ НА НАСЕЛЕНИЕ НА РЕЖИМ НА ВОДА В ОБЛАСТ ХАСКОВО-3,6%;</a:t>
            </a:r>
          </a:p>
          <a:p>
            <a:pPr algn="just"/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ПРЕЗ 2014 И 2015 В ОБЛАСТ ХАСКОВО Е НЯМАЛО НАСЕЛЕНИЕ НА РЕЖИМ НА ВОДОСНАБДЯВАНЕ;</a:t>
            </a:r>
          </a:p>
          <a:p>
            <a:pPr algn="just"/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ПОКАЗАТЕЛЯТ ОБХВАЩА НАСЕЛЕНИЕТО НА РЕЖИМ НА ВОДОСНАБДЯВАНЕ ПОРАДИ ЗАСУШАВАНЕ (НЕДОСТИГ НА ВОДА);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ДАННИТЕ СА ОТ ИЗЧЕРПАТЕЛНОТО НАБЛЮДЕНИЕ „ОБЩЕСТВЕНО ВОДОСНАБДЯВАНЕ, КАНАЛИЗАЦИЯ И ПРЕЧИСТВАНЕ”, ПРОВЕЖДАНО ОТ НАЦИОНАЛНИЯ СТАТИСТИЧЕСКИ ИНСТИТУТ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4398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-20717" y="-36576"/>
            <a:ext cx="12191980" cy="6894576"/>
          </a:xfrm>
          <a:prstGeom prst="rect">
            <a:avLst/>
          </a:prstGeom>
        </p:spPr>
      </p:pic>
      <p:sp>
        <p:nvSpPr>
          <p:cNvPr id="20" name="Текстов контейнер 19">
            <a:extLst>
              <a:ext uri="{FF2B5EF4-FFF2-40B4-BE49-F238E27FC236}">
                <a16:creationId xmlns:a16="http://schemas.microsoft.com/office/drawing/2014/main" id="{39E42DFE-4704-4C80-A887-7B6F2715919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737" y="1"/>
            <a:ext cx="6075263" cy="646331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НАСЕЛЕНИЕ ,СВЪРЗАНО С ПРЕЧИСТВАТЕЛНИ СТАНЦИИ ЗА ОТПАДЪЧНИ ВОДИ </a:t>
            </a:r>
            <a:r>
              <a:rPr lang="en-US" sz="1800" dirty="0"/>
              <a:t>(%)</a:t>
            </a:r>
            <a:r>
              <a:rPr lang="ru-RU" sz="1800" dirty="0"/>
              <a:t>, ОБЛАСТ ХАСКОВО</a:t>
            </a:r>
          </a:p>
          <a:p>
            <a:endParaRPr lang="bg-BG" dirty="0"/>
          </a:p>
        </p:txBody>
      </p:sp>
      <p:pic>
        <p:nvPicPr>
          <p:cNvPr id="30" name="Картина 29">
            <a:extLst>
              <a:ext uri="{FF2B5EF4-FFF2-40B4-BE49-F238E27FC236}">
                <a16:creationId xmlns:a16="http://schemas.microsoft.com/office/drawing/2014/main" id="{14DCF885-5546-4EC8-8FC4-23DB82845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8" y="777416"/>
            <a:ext cx="5951757" cy="4279038"/>
          </a:xfrm>
          <a:prstGeom prst="rect">
            <a:avLst/>
          </a:prstGeom>
        </p:spPr>
      </p:pic>
      <p:sp>
        <p:nvSpPr>
          <p:cNvPr id="32" name="Текстово поле 31">
            <a:extLst>
              <a:ext uri="{FF2B5EF4-FFF2-40B4-BE49-F238E27FC236}">
                <a16:creationId xmlns:a16="http://schemas.microsoft.com/office/drawing/2014/main" id="{8C5190CE-3FBB-4E5C-BFEB-8C6C9C1D4374}"/>
              </a:ext>
            </a:extLst>
          </p:cNvPr>
          <p:cNvSpPr txBox="1"/>
          <p:nvPr/>
        </p:nvSpPr>
        <p:spPr>
          <a:xfrm>
            <a:off x="6096002" y="1"/>
            <a:ext cx="606757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НАСЕЛЕНИЕ, СВЪРЗАНО С ОБЩЕСТВЕНА КА</a:t>
            </a:r>
            <a:r>
              <a:rPr lang="bg-BG" dirty="0"/>
              <a:t>Н</a:t>
            </a:r>
            <a:r>
              <a:rPr lang="ru-RU" dirty="0"/>
              <a:t>АЛИЗАЦИЯ </a:t>
            </a:r>
            <a:r>
              <a:rPr lang="bg-BG" dirty="0"/>
              <a:t>БЕЗ ПРЕЧИСТВАНЕ </a:t>
            </a:r>
            <a:r>
              <a:rPr lang="en-US" dirty="0"/>
              <a:t>(%)</a:t>
            </a:r>
            <a:r>
              <a:rPr lang="bg-BG" dirty="0"/>
              <a:t> ,ОБЛАСТ ХАСКОВО</a:t>
            </a:r>
            <a:endParaRPr lang="ru-RU" dirty="0"/>
          </a:p>
        </p:txBody>
      </p:sp>
      <p:graphicFrame>
        <p:nvGraphicFramePr>
          <p:cNvPr id="33" name="Диаграма 32">
            <a:extLst>
              <a:ext uri="{FF2B5EF4-FFF2-40B4-BE49-F238E27FC236}">
                <a16:creationId xmlns:a16="http://schemas.microsoft.com/office/drawing/2014/main" id="{648F23AB-82C7-4AEE-9551-A2C989D67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473279"/>
              </p:ext>
            </p:extLst>
          </p:nvPr>
        </p:nvGraphicFramePr>
        <p:xfrm>
          <a:off x="6211827" y="777416"/>
          <a:ext cx="5885686" cy="427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Текстово поле 33">
            <a:extLst>
              <a:ext uri="{FF2B5EF4-FFF2-40B4-BE49-F238E27FC236}">
                <a16:creationId xmlns:a16="http://schemas.microsoft.com/office/drawing/2014/main" id="{7C638D6C-90A3-4164-BA95-74073862F6B0}"/>
              </a:ext>
            </a:extLst>
          </p:cNvPr>
          <p:cNvSpPr txBox="1"/>
          <p:nvPr/>
        </p:nvSpPr>
        <p:spPr>
          <a:xfrm>
            <a:off x="100584" y="5678424"/>
            <a:ext cx="1199692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/>
              <a:t>ПРЕЗ ПЕРИОДА </a:t>
            </a:r>
            <a:r>
              <a:rPr lang="bg-BG" dirty="0">
                <a:solidFill>
                  <a:srgbClr val="FF0000"/>
                </a:solidFill>
                <a:latin typeface="Bahnschrift" panose="020B0502040204020203" pitchFamily="34" charset="0"/>
              </a:rPr>
              <a:t>2014</a:t>
            </a:r>
            <a:r>
              <a:rPr lang="bg-BG" dirty="0"/>
              <a:t>-2018Г. СЕ УВЕЛИЧАВА ОТНОСИТЕЛНИЯ ДЯЛ НА НАСЕЛЕНИЕНО, СВЪРЗАНО КЪМ ПРЕЧИСТВАТЕЛНИ СТАНЦИИ ЗА ОТПАДЪЧНИ ВОДИ. В СЪЩОТО ВРЕМЕ ВАМАЛЯ ОТНОСИТЕЛНИЯ ДЯЛ НА НАСЕЛЕНИЕТО, СВЪРЗАНО С ОБЩЕСТВЕНА КАНАЛИЗАЦИЯ БЕЗ ПРЕЧИСТВАНЕ В ОБЛАСТ ХАСКОВО</a:t>
            </a:r>
          </a:p>
        </p:txBody>
      </p:sp>
    </p:spTree>
    <p:extLst>
      <p:ext uri="{BB962C8B-B14F-4D97-AF65-F5344CB8AC3E}">
        <p14:creationId xmlns:p14="http://schemas.microsoft.com/office/powerpoint/2010/main" val="200245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0" y="-36576"/>
            <a:ext cx="12191980" cy="6894576"/>
          </a:xfrm>
          <a:prstGeom prst="rect">
            <a:avLst/>
          </a:prstGeom>
        </p:spPr>
      </p:pic>
      <p:sp>
        <p:nvSpPr>
          <p:cNvPr id="34" name="Текстово поле 33">
            <a:extLst>
              <a:ext uri="{FF2B5EF4-FFF2-40B4-BE49-F238E27FC236}">
                <a16:creationId xmlns:a16="http://schemas.microsoft.com/office/drawing/2014/main" id="{7C638D6C-90A3-4164-BA95-74073862F6B0}"/>
              </a:ext>
            </a:extLst>
          </p:cNvPr>
          <p:cNvSpPr txBox="1"/>
          <p:nvPr/>
        </p:nvSpPr>
        <p:spPr>
          <a:xfrm>
            <a:off x="258922" y="4518734"/>
            <a:ext cx="11674136" cy="2321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ИЗПОЛЗВАНАТА ПИТЕЙНА ВОДА ОТ ДОМАКИНСТВАТА ОТ ОБЩЕСТВЕНОТО ВОДОСНАБДЯВАНЕ В ОБЛАСТ ХАСКОВО Е ПО-МАЛКА ОТ  ТАЗИ ЗА БЪЛГАРИЯ. ТОВА СЕ ОТНАСЯ ЗА ЦЕЛИЯ ИЗСЛЕДВАН ПЕРИОД 2014-2018Г.</a:t>
            </a:r>
          </a:p>
          <a:p>
            <a:pPr>
              <a:lnSpc>
                <a:spcPct val="150000"/>
              </a:lnSpc>
            </a:pPr>
            <a:r>
              <a:rPr lang="bg-BG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СРЕДНА ЗА ПЕРИОДА В СТРАНАТА ИЗПОЛЗВАНАТА ПИТЕЙНА ВОДА Е 98,6ЛИТРА ДНЕВНО НА ЧОВЕК, А ЗА ОБЛАСТ ХАСКОВО Е 78,4, ТОЕСТ В ОБЛАСТ ХАСКОВО ИЗПОЛЗВАНАТА ВОДА Е С 20,2ЛИТРА ПО-МАЛКО ОТ ТАЗИ В СТРАНАТА.</a:t>
            </a:r>
          </a:p>
          <a:p>
            <a:pPr>
              <a:lnSpc>
                <a:spcPct val="150000"/>
              </a:lnSpc>
            </a:pPr>
            <a:r>
              <a:rPr lang="bg-BG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НАМИРАНЕ НА ВЕЛИЧИНАТА НА СРЕДНА ЗА ПЕРИОДА ИЗПОЛЗВАНА ПИТЕЙНА ВОДА Е ПРИЛОЖЕНА  СРЕДНА АРИТМЕТИЧНА ВЕЛИЧИНА.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ДАННИТЕ СА ОТ ИЗЧЕРПАТЕЛНОТО НАБЛЮДЕНИЕ „ОБЩЕСТВЕНО ВОДОСНАБДЯВАНЕ, КАНАЛИЗАЦИЯ И ПРЕЧИСТВАНЕ”, ПРОВЕЖДАНО ОТ НАЦИОНАЛНИЯ СТАТИСТИЧЕСКИ ИНСТИТУТ.</a:t>
            </a:r>
            <a:endParaRPr lang="bg-BG" sz="1400" dirty="0">
              <a:solidFill>
                <a:schemeClr val="bg1">
                  <a:lumMod val="10000"/>
                  <a:lumOff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а 7">
            <a:extLst>
              <a:ext uri="{FF2B5EF4-FFF2-40B4-BE49-F238E27FC236}">
                <a16:creationId xmlns:a16="http://schemas.microsoft.com/office/drawing/2014/main" id="{E446AD5D-7619-4562-B26F-397180AD2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933797"/>
              </p:ext>
            </p:extLst>
          </p:nvPr>
        </p:nvGraphicFramePr>
        <p:xfrm>
          <a:off x="2467993" y="829193"/>
          <a:ext cx="7395099" cy="352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D2E8CD4-6724-4CB6-8939-07BC4D7C02B1}"/>
              </a:ext>
            </a:extLst>
          </p:cNvPr>
          <p:cNvSpPr txBox="1"/>
          <p:nvPr/>
        </p:nvSpPr>
        <p:spPr>
          <a:xfrm>
            <a:off x="1171852" y="62144"/>
            <a:ext cx="979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ИЗПОЛЗВАНА ПИТЕЙНА ВОДА ОТ ДОМАКИНСТВАТА ОТ ОБЩЕСТВЕНОТО ВОДОСНАБДЯВАНЕ (ВИК) СРЕДНО НА ЧОВЕК </a:t>
            </a:r>
            <a:r>
              <a:rPr lang="en-US" dirty="0"/>
              <a:t>(</a:t>
            </a:r>
            <a:r>
              <a:rPr lang="bg-BG" dirty="0"/>
              <a:t>%</a:t>
            </a:r>
            <a:r>
              <a:rPr lang="en-US" dirty="0"/>
              <a:t>)</a:t>
            </a:r>
            <a:r>
              <a:rPr lang="ru-RU" dirty="0"/>
              <a:t>ЗА СТРАНАТА И ОБЛАСТ ХАСКОВО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9049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-36576"/>
            <a:ext cx="12191980" cy="6894576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D2E8CD4-6724-4CB6-8939-07BC4D7C02B1}"/>
              </a:ext>
            </a:extLst>
          </p:cNvPr>
          <p:cNvSpPr txBox="1"/>
          <p:nvPr/>
        </p:nvSpPr>
        <p:spPr>
          <a:xfrm>
            <a:off x="1068134" y="2470344"/>
            <a:ext cx="10224262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latin typeface="Calibri" panose="020F0502020204030204" pitchFamily="34" charset="0"/>
                <a:cs typeface="Calibri" panose="020F0502020204030204" pitchFamily="34" charset="0"/>
              </a:rPr>
              <a:t>И З В О Д И</a:t>
            </a:r>
          </a:p>
          <a:p>
            <a:pPr algn="ctr"/>
            <a:endParaRPr lang="bg-BG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ПРЕЗ ПЕРИОДА 2014-2018 НЯМА ИЗМЕНЕНИЕ В ОТНОСИТЕЛНИЯ ДЯЛ НА НАСЕЛЕНИЕТО В ОБЛАСТ ХАСКОВО, СВЪРЗАНО КЪМ ОБЩЕСТВЕНО ВОДОСНАБДЯВАНЕ;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ПРЕЗ 2014 И 2015Г- В ОБЛАСТ ХАСКОВО Е НЯМАЛО НАСЕЛЕНИЕ НА РЕЖИМ НА ВОДОСНАБДЯВАНЕ;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УВЕЛИЧАВА СЕ ОТНОСИТЕЛНИЯ ДЯЛ НА НАСЕЛЕНИЕТО, СВЪРЗАНО С ПРЕЧИСТВАТЕЛНИ СТАНЦИИ ЗА ОТПАДЪЧНИ ВОДИ;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ИЗПОЛЗВАНА ПИТЕЙНА ВОДЕ ОТ ДОМАКИНСТВАТА ОТ ОБЩЕСТВЕНОТО ВОДОСНАБДЯВАНЕ В ОБЛАСТ ХАСКОВО Е ПО-МАЛСО СРЕДНО С ОКОЛО 20,2 ЛИТРА ДНЕВНО В СРАВНЕНИЕ С ТОЗИ ПОКАЗАТЕЛ ДЗА БЪЛГАРИЯ.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FB100DD-331C-41B2-828C-8B9369CCA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056" y="271922"/>
            <a:ext cx="2426418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 ленти">
  <a:themeElements>
    <a:clrScheme name="На ленти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На лент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 лен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TM03090430[[fn=На ленти]]</Template>
  <TotalTime>968</TotalTime>
  <Words>669</Words>
  <Application>Microsoft Office PowerPoint</Application>
  <PresentationFormat>Widescreen</PresentationFormat>
  <Paragraphs>90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Bahnschrift Light</vt:lpstr>
      <vt:lpstr>Calibri</vt:lpstr>
      <vt:lpstr>Corbel</vt:lpstr>
      <vt:lpstr>Tahoma</vt:lpstr>
      <vt:lpstr>Wingdings</vt:lpstr>
      <vt:lpstr>На ленти</vt:lpstr>
      <vt:lpstr>PowerPoint Presentation</vt:lpstr>
      <vt:lpstr>PowerPoint Presentation</vt:lpstr>
      <vt:lpstr>PowerPoint Presentation</vt:lpstr>
      <vt:lpstr>ЦЕЛИ И МЕТОДИ НА АНАЛИЗА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ТОНИ</dc:creator>
  <cp:lastModifiedBy>Потребител на Windows</cp:lastModifiedBy>
  <cp:revision>29</cp:revision>
  <dcterms:created xsi:type="dcterms:W3CDTF">2021-02-23T11:48:30Z</dcterms:created>
  <dcterms:modified xsi:type="dcterms:W3CDTF">2021-12-15T06:42:14Z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