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80" r:id="rId3"/>
    <p:sldId id="275" r:id="rId4"/>
    <p:sldId id="284" r:id="rId5"/>
    <p:sldId id="276" r:id="rId6"/>
    <p:sldId id="277" r:id="rId7"/>
    <p:sldId id="278" r:id="rId8"/>
    <p:sldId id="279" r:id="rId9"/>
    <p:sldId id="285" r:id="rId10"/>
    <p:sldId id="286" r:id="rId11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pos="7310" userDrawn="1">
          <p15:clr>
            <a:srgbClr val="A4A3A4"/>
          </p15:clr>
        </p15:guide>
        <p15:guide id="5" pos="1617" userDrawn="1">
          <p15:clr>
            <a:srgbClr val="A4A3A4"/>
          </p15:clr>
        </p15:guide>
        <p15:guide id="6" pos="2252" userDrawn="1">
          <p15:clr>
            <a:srgbClr val="A4A3A4"/>
          </p15:clr>
        </p15:guide>
        <p15:guide id="7" pos="3500" userDrawn="1">
          <p15:clr>
            <a:srgbClr val="A4A3A4"/>
          </p15:clr>
        </p15:guide>
        <p15:guide id="8" pos="4180" userDrawn="1">
          <p15:clr>
            <a:srgbClr val="A4A3A4"/>
          </p15:clr>
        </p15:guide>
        <p15:guide id="9" pos="5450" userDrawn="1">
          <p15:clr>
            <a:srgbClr val="A4A3A4"/>
          </p15:clr>
        </p15:guide>
        <p15:guide id="10" pos="6108" userDrawn="1">
          <p15:clr>
            <a:srgbClr val="A4A3A4"/>
          </p15:clr>
        </p15:guide>
        <p15:guide id="11" orient="horz" pos="3090" userDrawn="1">
          <p15:clr>
            <a:srgbClr val="A4A3A4"/>
          </p15:clr>
        </p15:guide>
        <p15:guide id="12" orient="horz" pos="618" userDrawn="1">
          <p15:clr>
            <a:srgbClr val="A4A3A4"/>
          </p15:clr>
        </p15:guide>
        <p15:guide id="13" orient="horz" pos="1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C5514"/>
    <a:srgbClr val="C09200"/>
    <a:srgbClr val="20419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72" y="64"/>
      </p:cViewPr>
      <p:guideLst>
        <p:guide orient="horz" pos="2137"/>
        <p:guide pos="3840"/>
        <p:guide pos="325"/>
        <p:guide pos="7310"/>
        <p:guide pos="1617"/>
        <p:guide pos="2252"/>
        <p:guide pos="3500"/>
        <p:guide pos="4180"/>
        <p:guide pos="5450"/>
        <p:guide pos="6108"/>
        <p:guide orient="horz" pos="3090"/>
        <p:guide orient="horz" pos="618"/>
        <p:guide orient="horz" pos="1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B82E7-9991-4C28-A23E-2B0441F1D138}" type="datetimeFigureOut">
              <a:rPr lang="bg-BG" smtClean="0"/>
              <a:t>16.12.2021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E257-F53C-46D0-B6B6-D29F941E4E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748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915F-F83C-447B-B601-876C0C981368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046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7D21-3BAC-45E5-BFB0-6E66990C74DF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730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E2052-D688-4641-B028-DD009BC20EE6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68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43B3-AD86-4E08-9554-1E5644307646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792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DD25-A27D-4DB8-9EBB-C7DBB5CED7CB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232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0F143-4499-4AAA-9863-7C0D2590C556}" type="datetime1">
              <a:rPr lang="bg-BG" smtClean="0"/>
              <a:t>16.12.2021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98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6B33-5933-4C62-A1B0-4F51915712DA}" type="datetime1">
              <a:rPr lang="bg-BG" smtClean="0"/>
              <a:t>16.12.2021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251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6FF8-2607-443D-A1A0-B909EB43D44F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981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14B45-0582-42A3-A5F1-6C1CB421CD43}" type="datetime1">
              <a:rPr lang="bg-BG" smtClean="0"/>
              <a:t>16.12.2021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125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4537-B5D9-4501-AA84-274FAD77AE6B}" type="datetime1">
              <a:rPr lang="bg-BG" smtClean="0"/>
              <a:t>16.12.2021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053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3476-FD48-4975-A1B0-635ABFA86E98}" type="datetime1">
              <a:rPr lang="bg-BG" smtClean="0"/>
              <a:t>16.12.2021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179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DD931-C465-4107-8C6C-2B80737B7DCE}" type="datetime1">
              <a:rPr lang="bg-BG" smtClean="0"/>
              <a:t>16.12.2021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AD07-BCAE-4FA6-8969-C576999F16D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374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si.bg/islp2021/docs/ISLP2021_2.1_poster_ENVIRONMENT.pdf" TargetMode="External"/><Relationship Id="rId13" Type="http://schemas.openxmlformats.org/officeDocument/2006/relationships/hyperlink" Target="https://www.nsi.bg/islp2021/docs/ISLP2021_3.3_Poster.jpg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nsi.bg/islp2021/docs/ISLP2021_1.3_Plakat_A1.pdf" TargetMode="External"/><Relationship Id="rId12" Type="http://schemas.openxmlformats.org/officeDocument/2006/relationships/hyperlink" Target="https://www.nsi.bg/islp2021/docs/ISLP2021_3.2_Poster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nsi.bg/islp2021/docs/ISLP2021_1.2_Girls_power.pdf" TargetMode="External"/><Relationship Id="rId11" Type="http://schemas.openxmlformats.org/officeDocument/2006/relationships/hyperlink" Target="https://www.nsi.bg/islp2021/docs/ISLP2021_3.1_Poster.pdf" TargetMode="External"/><Relationship Id="rId5" Type="http://schemas.openxmlformats.org/officeDocument/2006/relationships/hyperlink" Target="https://www.nsi.bg/islp2021/docs/ISLP2021_1.1_Voltures_and_young_people_today.pdf" TargetMode="External"/><Relationship Id="rId10" Type="http://schemas.openxmlformats.org/officeDocument/2006/relationships/hyperlink" Target="https://www.nsi.bg/islp2021/docs/ISLP2021_2.3_personal_social_responsibility.pptx" TargetMode="External"/><Relationship Id="rId4" Type="http://schemas.openxmlformats.org/officeDocument/2006/relationships/image" Target="../media/image7.emf"/><Relationship Id="rId9" Type="http://schemas.openxmlformats.org/officeDocument/2006/relationships/hyperlink" Target="https://www.nsi.bg/islp2021/docs/ISLP2021_2.2_waste_sorting_Survey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1</a:t>
            </a:fld>
            <a:endParaRPr lang="bg-BG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4803" y="4832430"/>
            <a:ext cx="1659730" cy="9346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6059" y="5016882"/>
            <a:ext cx="1068744" cy="75021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38200" y="4330269"/>
            <a:ext cx="503855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sz="2000" dirty="0">
              <a:solidFill>
                <a:srgbClr val="00B1AC"/>
              </a:solidFill>
              <a:latin typeface="Meiryo UI" panose="020B0604030504040204" pitchFamily="34" charset="-128"/>
            </a:endParaRPr>
          </a:p>
          <a:p>
            <a:r>
              <a:rPr lang="bg-BG" sz="2000" dirty="0">
                <a:solidFill>
                  <a:srgbClr val="00B1AC"/>
                </a:solidFill>
                <a:latin typeface="Meiryo UI" panose="020B0604030504040204" pitchFamily="34" charset="-128"/>
              </a:rPr>
              <a:t>Здравка Бобева</a:t>
            </a:r>
            <a:endParaRPr lang="en-US" sz="2000" dirty="0">
              <a:solidFill>
                <a:srgbClr val="00B1AC"/>
              </a:solidFill>
              <a:latin typeface="Meiryo UI" panose="020B0604030504040204" pitchFamily="34" charset="-128"/>
            </a:endParaRPr>
          </a:p>
          <a:p>
            <a:r>
              <a:rPr lang="bg-BG" sz="2000" dirty="0">
                <a:solidFill>
                  <a:srgbClr val="00B1AC"/>
                </a:solidFill>
                <a:latin typeface="Meiryo UI" panose="020B0604030504040204" pitchFamily="34" charset="-128"/>
              </a:rPr>
              <a:t>Десислава Манчева</a:t>
            </a:r>
          </a:p>
          <a:p>
            <a:r>
              <a:rPr lang="bg-BG" sz="2000" dirty="0">
                <a:solidFill>
                  <a:srgbClr val="00B1AC"/>
                </a:solidFill>
                <a:latin typeface="Meiryo UI" panose="020B0604030504040204" pitchFamily="34" charset="-128"/>
              </a:rPr>
              <a:t>Национален статистически институт</a:t>
            </a:r>
          </a:p>
          <a:p>
            <a:r>
              <a:rPr lang="en-US" sz="2000" dirty="0">
                <a:solidFill>
                  <a:srgbClr val="00B1AC"/>
                </a:solidFill>
                <a:latin typeface="Meiryo UI" panose="020B0604030504040204" pitchFamily="34" charset="-128"/>
              </a:rPr>
              <a:t>competition@nsi.bg</a:t>
            </a:r>
            <a:endParaRPr lang="bg-BG" sz="2000" dirty="0">
              <a:solidFill>
                <a:srgbClr val="00B1AC"/>
              </a:solidFill>
              <a:latin typeface="Meiryo UI" panose="020B0604030504040204" pitchFamily="34" charset="-128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3581400" y="1684207"/>
            <a:ext cx="5419897" cy="10060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g-BG" altLang="en-US" sz="25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МЕЖДУНАРОДЕН КОНКУРС </a:t>
            </a:r>
          </a:p>
          <a:p>
            <a:pPr marL="0" indent="0" algn="ctr">
              <a:buNone/>
            </a:pPr>
            <a:r>
              <a:rPr lang="bg-BG" altLang="en-US" sz="25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ЗА СТАТИСТИЧЕСКИ</a:t>
            </a:r>
          </a:p>
          <a:p>
            <a:pPr marL="0" indent="0" algn="ctr">
              <a:buNone/>
            </a:pPr>
            <a:r>
              <a:rPr lang="bg-BG" altLang="en-US" sz="25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ПЛАКАТ 2020 - 2021</a:t>
            </a:r>
            <a:endParaRPr lang="bg-BG" altLang="en-US" sz="2500" b="1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5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10</a:t>
            </a:fld>
            <a:endParaRPr lang="bg-BG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165" y="987902"/>
            <a:ext cx="3769667" cy="2848429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77285" y="4211747"/>
            <a:ext cx="112374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000" dirty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Допълнителна информация може да намерите на сайта на състезанието: </a:t>
            </a:r>
            <a:r>
              <a:rPr lang="bg-BG" sz="2400" dirty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https://www.nsi.bg/islp2021/islp.htm</a:t>
            </a:r>
          </a:p>
        </p:txBody>
      </p:sp>
    </p:spTree>
    <p:extLst>
      <p:ext uri="{BB962C8B-B14F-4D97-AF65-F5344CB8AC3E}">
        <p14:creationId xmlns:p14="http://schemas.microsoft.com/office/powerpoint/2010/main" val="38181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2</a:t>
            </a:fld>
            <a:endParaRPr lang="bg-BG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8085" y="1049719"/>
            <a:ext cx="1659730" cy="934671"/>
          </a:xfrm>
          <a:prstGeom prst="rect">
            <a:avLst/>
          </a:prstGeom>
        </p:spPr>
      </p:pic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515938" y="2193977"/>
            <a:ext cx="11088687" cy="4160265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Цели на конкурса: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се подобрят способностите на учениците да описват средата, в която живеят, с помощта на статистиката и да използват статистическите данни ежедневно като инструмент за изучаване на живота</a:t>
            </a:r>
            <a:r>
              <a:rPr lang="ru-RU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.</a:t>
            </a:r>
            <a:endParaRPr lang="bg-BG" altLang="en-US" sz="1800" dirty="0">
              <a:solidFill>
                <a:srgbClr val="00B1AC"/>
              </a:solidFill>
              <a:latin typeface="Meiryo UI" panose="020B060403050404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bg-BG" altLang="en-US" sz="2000" b="1" dirty="0" smtClean="0">
              <a:solidFill>
                <a:srgbClr val="00B1AC"/>
              </a:solidFill>
              <a:latin typeface="Meiryo UI" panose="020B060403050404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Защо плакат:</a:t>
            </a:r>
          </a:p>
          <a:p>
            <a:pPr marL="0" indent="0">
              <a:buNone/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Участието в конкурса за плакати ще насърчи учениците:</a:t>
            </a:r>
          </a:p>
          <a:p>
            <a:pPr marL="542925"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работят в екип</a:t>
            </a:r>
          </a:p>
          <a:p>
            <a:pPr marL="542925"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изследват реални въпроси, които ги вълнуват, като използват статистически данни</a:t>
            </a:r>
          </a:p>
          <a:p>
            <a:pPr marL="542925"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използват своите математически и графически умения</a:t>
            </a:r>
          </a:p>
          <a:p>
            <a:pPr marL="542925"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интерпретират статистически резултати</a:t>
            </a:r>
          </a:p>
          <a:p>
            <a:pPr marL="542925">
              <a:defRPr/>
            </a:pP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да развиват писмени комуникационни </a:t>
            </a:r>
            <a:r>
              <a:rPr lang="ru-RU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умения</a:t>
            </a:r>
            <a:r>
              <a:rPr lang="ru-RU" sz="1800" dirty="0">
                <a:solidFill>
                  <a:srgbClr val="00B1AC"/>
                </a:solidFill>
                <a:latin typeface="Meiryo UI" panose="020B0604030504040204" pitchFamily="34" charset="-128"/>
              </a:rPr>
              <a:t>.</a:t>
            </a:r>
          </a:p>
          <a:p>
            <a:pPr>
              <a:defRPr/>
            </a:pPr>
            <a:endParaRPr lang="en-GB" sz="2000" dirty="0">
              <a:latin typeface="Meiryo UI" panose="020B0604030504040204" pitchFamily="34" charset="-128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312191" y="1054746"/>
            <a:ext cx="5391234" cy="10060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g-BG" altLang="en-US" sz="1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МЕЖДУНАРОДЕН КОНКУРС</a:t>
            </a:r>
          </a:p>
          <a:p>
            <a:pPr marL="0" indent="0" algn="ctr">
              <a:buNone/>
            </a:pPr>
            <a:r>
              <a:rPr lang="bg-BG" altLang="en-US" sz="1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ЗА СТАТИСТИЧЕСКИ ПЛАКАТ 2020 - 2021</a:t>
            </a:r>
            <a:endParaRPr lang="bg-BG" altLang="en-US" sz="1800" b="1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8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3</a:t>
            </a:fld>
            <a:endParaRPr lang="bg-BG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8085" y="1049719"/>
            <a:ext cx="1659730" cy="934671"/>
          </a:xfrm>
          <a:prstGeom prst="rect">
            <a:avLst/>
          </a:prstGeom>
        </p:spPr>
      </p:pic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356928" y="2421012"/>
            <a:ext cx="7886700" cy="1579237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Три категории:</a:t>
            </a:r>
          </a:p>
          <a:p>
            <a:pPr marL="452438" indent="0">
              <a:spcBef>
                <a:spcPts val="500"/>
              </a:spcBef>
              <a:buNone/>
              <a:defRPr/>
            </a:pPr>
            <a:r>
              <a:rPr lang="bg-BG" sz="18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Категория 1:</a:t>
            </a: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 ученици до IХ клас</a:t>
            </a:r>
          </a:p>
          <a:p>
            <a:pPr marL="452438" indent="0">
              <a:spcBef>
                <a:spcPts val="500"/>
              </a:spcBef>
              <a:buNone/>
              <a:defRPr/>
            </a:pPr>
            <a:r>
              <a:rPr lang="bg-BG" sz="18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Категория 2:</a:t>
            </a:r>
            <a:r>
              <a:rPr lang="bg-BG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 ученици до ХII клас</a:t>
            </a:r>
          </a:p>
          <a:p>
            <a:pPr marL="452438" indent="0">
              <a:spcBef>
                <a:spcPts val="500"/>
              </a:spcBef>
              <a:buNone/>
              <a:defRPr/>
            </a:pPr>
            <a:r>
              <a:rPr lang="bg-BG" altLang="en-US" sz="1800" b="1" dirty="0">
                <a:solidFill>
                  <a:srgbClr val="00B1AC"/>
                </a:solidFill>
                <a:latin typeface="Meiryo UI" panose="020B0604030504040204" pitchFamily="34" charset="-128"/>
              </a:rPr>
              <a:t>Категория 3</a:t>
            </a:r>
            <a:r>
              <a:rPr lang="bg-BG" altLang="en-US" sz="1800" dirty="0">
                <a:solidFill>
                  <a:srgbClr val="00B1AC"/>
                </a:solidFill>
                <a:latin typeface="Meiryo UI" panose="020B0604030504040204" pitchFamily="34" charset="-128"/>
              </a:rPr>
              <a:t>:</a:t>
            </a: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cs typeface="Times New Roman" panose="02020603050405020304" pitchFamily="18" charset="0"/>
              </a:rPr>
              <a:t> </a:t>
            </a: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студенти в университет/колеж</a:t>
            </a:r>
            <a:endParaRPr lang="bg-BG" altLang="en-US" sz="1800" dirty="0">
              <a:solidFill>
                <a:srgbClr val="00B1AC"/>
              </a:solidFill>
              <a:latin typeface="Meiryo UI" panose="020B0604030504040204" pitchFamily="34" charset="-128"/>
            </a:endParaRPr>
          </a:p>
          <a:p>
            <a:pPr>
              <a:defRPr/>
            </a:pPr>
            <a:endParaRPr lang="en-GB" sz="2000" dirty="0">
              <a:latin typeface="Meiryo UI" panose="020B0604030504040204" pitchFamily="34" charset="-128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12801" y="3763287"/>
            <a:ext cx="9743253" cy="24302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Национален кръг</a:t>
            </a:r>
          </a:p>
          <a:p>
            <a:pPr marL="457200" lvl="1" indent="0"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Регистрация</a:t>
            </a:r>
          </a:p>
          <a:p>
            <a:pPr marL="457200" lvl="1" indent="0"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Зададена тема</a:t>
            </a:r>
          </a:p>
          <a:p>
            <a:pPr marL="457200" lvl="1" indent="0"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Предаване на плакатите </a:t>
            </a:r>
            <a:endParaRPr lang="en-US" altLang="en-US" sz="1800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  <a:p>
            <a:pPr marL="0" indent="0">
              <a:buNone/>
            </a:pPr>
            <a:r>
              <a:rPr lang="bg-BG" altLang="en-US" sz="24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Международен </a:t>
            </a:r>
            <a:r>
              <a:rPr lang="bg-BG" altLang="en-US" sz="2400" b="1" dirty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кръг</a:t>
            </a:r>
          </a:p>
          <a:p>
            <a:pPr marL="457200" lvl="1" indent="0"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Оценяване на първенците от всички страни</a:t>
            </a:r>
            <a:endParaRPr lang="bg-BG" altLang="en-US" sz="1800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  <a:p>
            <a:pPr marL="457200" lvl="1" indent="0">
              <a:spcAft>
                <a:spcPts val="500"/>
              </a:spcAft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Награждаване на победителите в трите категории на 63-рия световен статистически конгрес в Хага, Нидерландия, 11 - 16.07.2021 г.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515938" y="1044576"/>
            <a:ext cx="134461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0" name="Freeform 55"/>
          <p:cNvSpPr>
            <a:spLocks/>
          </p:cNvSpPr>
          <p:nvPr/>
        </p:nvSpPr>
        <p:spPr bwMode="auto">
          <a:xfrm>
            <a:off x="1185863" y="1854201"/>
            <a:ext cx="660400" cy="120650"/>
          </a:xfrm>
          <a:custGeom>
            <a:avLst/>
            <a:gdLst>
              <a:gd name="T0" fmla="*/ 416 w 416"/>
              <a:gd name="T1" fmla="*/ 76 h 76"/>
              <a:gd name="T2" fmla="*/ 0 w 416"/>
              <a:gd name="T3" fmla="*/ 76 h 76"/>
              <a:gd name="T4" fmla="*/ 0 w 416"/>
              <a:gd name="T5" fmla="*/ 0 h 76"/>
              <a:gd name="T6" fmla="*/ 322 w 416"/>
              <a:gd name="T7" fmla="*/ 0 h 76"/>
              <a:gd name="T8" fmla="*/ 416 w 416"/>
              <a:gd name="T9" fmla="*/ 7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" h="76">
                <a:moveTo>
                  <a:pt x="416" y="76"/>
                </a:moveTo>
                <a:lnTo>
                  <a:pt x="0" y="76"/>
                </a:lnTo>
                <a:lnTo>
                  <a:pt x="0" y="0"/>
                </a:lnTo>
                <a:lnTo>
                  <a:pt x="322" y="0"/>
                </a:lnTo>
                <a:lnTo>
                  <a:pt x="416" y="76"/>
                </a:lnTo>
                <a:close/>
              </a:path>
            </a:pathLst>
          </a:custGeom>
          <a:solidFill>
            <a:srgbClr val="0175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1" name="Freeform 56"/>
          <p:cNvSpPr>
            <a:spLocks/>
          </p:cNvSpPr>
          <p:nvPr/>
        </p:nvSpPr>
        <p:spPr bwMode="auto">
          <a:xfrm>
            <a:off x="522288" y="1854201"/>
            <a:ext cx="661987" cy="120650"/>
          </a:xfrm>
          <a:custGeom>
            <a:avLst/>
            <a:gdLst>
              <a:gd name="T0" fmla="*/ 417 w 417"/>
              <a:gd name="T1" fmla="*/ 76 h 76"/>
              <a:gd name="T2" fmla="*/ 0 w 417"/>
              <a:gd name="T3" fmla="*/ 76 h 76"/>
              <a:gd name="T4" fmla="*/ 85 w 417"/>
              <a:gd name="T5" fmla="*/ 0 h 76"/>
              <a:gd name="T6" fmla="*/ 417 w 417"/>
              <a:gd name="T7" fmla="*/ 0 h 76"/>
              <a:gd name="T8" fmla="*/ 417 w 417"/>
              <a:gd name="T9" fmla="*/ 7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7" h="76">
                <a:moveTo>
                  <a:pt x="417" y="76"/>
                </a:moveTo>
                <a:lnTo>
                  <a:pt x="0" y="76"/>
                </a:lnTo>
                <a:lnTo>
                  <a:pt x="85" y="0"/>
                </a:lnTo>
                <a:lnTo>
                  <a:pt x="417" y="0"/>
                </a:lnTo>
                <a:lnTo>
                  <a:pt x="417" y="76"/>
                </a:lnTo>
                <a:close/>
              </a:path>
            </a:pathLst>
          </a:custGeom>
          <a:solidFill>
            <a:srgbClr val="098E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2" name="Freeform 57"/>
          <p:cNvSpPr>
            <a:spLocks noEditPoints="1"/>
          </p:cNvSpPr>
          <p:nvPr/>
        </p:nvSpPr>
        <p:spPr bwMode="auto">
          <a:xfrm>
            <a:off x="514351" y="1042988"/>
            <a:ext cx="1339850" cy="942975"/>
          </a:xfrm>
          <a:custGeom>
            <a:avLst/>
            <a:gdLst>
              <a:gd name="T0" fmla="*/ 844 w 844"/>
              <a:gd name="T1" fmla="*/ 587 h 594"/>
              <a:gd name="T2" fmla="*/ 835 w 844"/>
              <a:gd name="T3" fmla="*/ 524 h 594"/>
              <a:gd name="T4" fmla="*/ 844 w 844"/>
              <a:gd name="T5" fmla="*/ 493 h 594"/>
              <a:gd name="T6" fmla="*/ 835 w 844"/>
              <a:gd name="T7" fmla="*/ 447 h 594"/>
              <a:gd name="T8" fmla="*/ 835 w 844"/>
              <a:gd name="T9" fmla="*/ 400 h 594"/>
              <a:gd name="T10" fmla="*/ 844 w 844"/>
              <a:gd name="T11" fmla="*/ 353 h 594"/>
              <a:gd name="T12" fmla="*/ 835 w 844"/>
              <a:gd name="T13" fmla="*/ 275 h 594"/>
              <a:gd name="T14" fmla="*/ 844 w 844"/>
              <a:gd name="T15" fmla="*/ 243 h 594"/>
              <a:gd name="T16" fmla="*/ 835 w 844"/>
              <a:gd name="T17" fmla="*/ 197 h 594"/>
              <a:gd name="T18" fmla="*/ 835 w 844"/>
              <a:gd name="T19" fmla="*/ 150 h 594"/>
              <a:gd name="T20" fmla="*/ 844 w 844"/>
              <a:gd name="T21" fmla="*/ 103 h 594"/>
              <a:gd name="T22" fmla="*/ 835 w 844"/>
              <a:gd name="T23" fmla="*/ 25 h 594"/>
              <a:gd name="T24" fmla="*/ 835 w 844"/>
              <a:gd name="T25" fmla="*/ 5 h 594"/>
              <a:gd name="T26" fmla="*/ 812 w 844"/>
              <a:gd name="T27" fmla="*/ 10 h 594"/>
              <a:gd name="T28" fmla="*/ 766 w 844"/>
              <a:gd name="T29" fmla="*/ 10 h 594"/>
              <a:gd name="T30" fmla="*/ 719 w 844"/>
              <a:gd name="T31" fmla="*/ 0 h 594"/>
              <a:gd name="T32" fmla="*/ 641 w 844"/>
              <a:gd name="T33" fmla="*/ 10 h 594"/>
              <a:gd name="T34" fmla="*/ 611 w 844"/>
              <a:gd name="T35" fmla="*/ 0 h 594"/>
              <a:gd name="T36" fmla="*/ 564 w 844"/>
              <a:gd name="T37" fmla="*/ 10 h 594"/>
              <a:gd name="T38" fmla="*/ 517 w 844"/>
              <a:gd name="T39" fmla="*/ 10 h 594"/>
              <a:gd name="T40" fmla="*/ 470 w 844"/>
              <a:gd name="T41" fmla="*/ 0 h 594"/>
              <a:gd name="T42" fmla="*/ 393 w 844"/>
              <a:gd name="T43" fmla="*/ 10 h 594"/>
              <a:gd name="T44" fmla="*/ 361 w 844"/>
              <a:gd name="T45" fmla="*/ 0 h 594"/>
              <a:gd name="T46" fmla="*/ 315 w 844"/>
              <a:gd name="T47" fmla="*/ 10 h 594"/>
              <a:gd name="T48" fmla="*/ 268 w 844"/>
              <a:gd name="T49" fmla="*/ 10 h 594"/>
              <a:gd name="T50" fmla="*/ 221 w 844"/>
              <a:gd name="T51" fmla="*/ 0 h 594"/>
              <a:gd name="T52" fmla="*/ 144 w 844"/>
              <a:gd name="T53" fmla="*/ 10 h 594"/>
              <a:gd name="T54" fmla="*/ 112 w 844"/>
              <a:gd name="T55" fmla="*/ 0 h 594"/>
              <a:gd name="T56" fmla="*/ 66 w 844"/>
              <a:gd name="T57" fmla="*/ 10 h 594"/>
              <a:gd name="T58" fmla="*/ 19 w 844"/>
              <a:gd name="T59" fmla="*/ 10 h 594"/>
              <a:gd name="T60" fmla="*/ 0 w 844"/>
              <a:gd name="T61" fmla="*/ 37 h 594"/>
              <a:gd name="T62" fmla="*/ 9 w 844"/>
              <a:gd name="T63" fmla="*/ 115 h 594"/>
              <a:gd name="T64" fmla="*/ 0 w 844"/>
              <a:gd name="T65" fmla="*/ 147 h 594"/>
              <a:gd name="T66" fmla="*/ 9 w 844"/>
              <a:gd name="T67" fmla="*/ 194 h 594"/>
              <a:gd name="T68" fmla="*/ 9 w 844"/>
              <a:gd name="T69" fmla="*/ 240 h 594"/>
              <a:gd name="T70" fmla="*/ 0 w 844"/>
              <a:gd name="T71" fmla="*/ 287 h 594"/>
              <a:gd name="T72" fmla="*/ 9 w 844"/>
              <a:gd name="T73" fmla="*/ 365 h 594"/>
              <a:gd name="T74" fmla="*/ 0 w 844"/>
              <a:gd name="T75" fmla="*/ 396 h 594"/>
              <a:gd name="T76" fmla="*/ 9 w 844"/>
              <a:gd name="T77" fmla="*/ 443 h 594"/>
              <a:gd name="T78" fmla="*/ 9 w 844"/>
              <a:gd name="T79" fmla="*/ 490 h 594"/>
              <a:gd name="T80" fmla="*/ 0 w 844"/>
              <a:gd name="T81" fmla="*/ 537 h 594"/>
              <a:gd name="T82" fmla="*/ 31 w 844"/>
              <a:gd name="T83" fmla="*/ 585 h 594"/>
              <a:gd name="T84" fmla="*/ 62 w 844"/>
              <a:gd name="T85" fmla="*/ 594 h 594"/>
              <a:gd name="T86" fmla="*/ 109 w 844"/>
              <a:gd name="T87" fmla="*/ 585 h 594"/>
              <a:gd name="T88" fmla="*/ 155 w 844"/>
              <a:gd name="T89" fmla="*/ 585 h 594"/>
              <a:gd name="T90" fmla="*/ 202 w 844"/>
              <a:gd name="T91" fmla="*/ 594 h 594"/>
              <a:gd name="T92" fmla="*/ 280 w 844"/>
              <a:gd name="T93" fmla="*/ 585 h 594"/>
              <a:gd name="T94" fmla="*/ 310 w 844"/>
              <a:gd name="T95" fmla="*/ 594 h 594"/>
              <a:gd name="T96" fmla="*/ 357 w 844"/>
              <a:gd name="T97" fmla="*/ 585 h 594"/>
              <a:gd name="T98" fmla="*/ 404 w 844"/>
              <a:gd name="T99" fmla="*/ 585 h 594"/>
              <a:gd name="T100" fmla="*/ 451 w 844"/>
              <a:gd name="T101" fmla="*/ 594 h 594"/>
              <a:gd name="T102" fmla="*/ 528 w 844"/>
              <a:gd name="T103" fmla="*/ 585 h 594"/>
              <a:gd name="T104" fmla="*/ 559 w 844"/>
              <a:gd name="T105" fmla="*/ 594 h 594"/>
              <a:gd name="T106" fmla="*/ 606 w 844"/>
              <a:gd name="T107" fmla="*/ 585 h 594"/>
              <a:gd name="T108" fmla="*/ 653 w 844"/>
              <a:gd name="T109" fmla="*/ 585 h 594"/>
              <a:gd name="T110" fmla="*/ 700 w 844"/>
              <a:gd name="T111" fmla="*/ 594 h 594"/>
              <a:gd name="T112" fmla="*/ 777 w 844"/>
              <a:gd name="T113" fmla="*/ 585 h 594"/>
              <a:gd name="T114" fmla="*/ 808 w 844"/>
              <a:gd name="T115" fmla="*/ 594 h 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44" h="594">
                <a:moveTo>
                  <a:pt x="835" y="587"/>
                </a:moveTo>
                <a:lnTo>
                  <a:pt x="835" y="589"/>
                </a:lnTo>
                <a:lnTo>
                  <a:pt x="839" y="589"/>
                </a:lnTo>
                <a:lnTo>
                  <a:pt x="839" y="585"/>
                </a:lnTo>
                <a:lnTo>
                  <a:pt x="824" y="585"/>
                </a:lnTo>
                <a:lnTo>
                  <a:pt x="824" y="594"/>
                </a:lnTo>
                <a:lnTo>
                  <a:pt x="844" y="594"/>
                </a:lnTo>
                <a:lnTo>
                  <a:pt x="844" y="587"/>
                </a:lnTo>
                <a:lnTo>
                  <a:pt x="835" y="587"/>
                </a:lnTo>
                <a:lnTo>
                  <a:pt x="835" y="587"/>
                </a:lnTo>
                <a:close/>
                <a:moveTo>
                  <a:pt x="835" y="555"/>
                </a:moveTo>
                <a:lnTo>
                  <a:pt x="835" y="571"/>
                </a:lnTo>
                <a:lnTo>
                  <a:pt x="844" y="571"/>
                </a:lnTo>
                <a:lnTo>
                  <a:pt x="844" y="555"/>
                </a:lnTo>
                <a:lnTo>
                  <a:pt x="835" y="555"/>
                </a:lnTo>
                <a:close/>
                <a:moveTo>
                  <a:pt x="835" y="524"/>
                </a:moveTo>
                <a:lnTo>
                  <a:pt x="835" y="540"/>
                </a:lnTo>
                <a:lnTo>
                  <a:pt x="844" y="540"/>
                </a:lnTo>
                <a:lnTo>
                  <a:pt x="844" y="524"/>
                </a:lnTo>
                <a:lnTo>
                  <a:pt x="835" y="524"/>
                </a:lnTo>
                <a:close/>
                <a:moveTo>
                  <a:pt x="835" y="493"/>
                </a:moveTo>
                <a:lnTo>
                  <a:pt x="835" y="509"/>
                </a:lnTo>
                <a:lnTo>
                  <a:pt x="844" y="509"/>
                </a:lnTo>
                <a:lnTo>
                  <a:pt x="844" y="493"/>
                </a:lnTo>
                <a:lnTo>
                  <a:pt x="835" y="493"/>
                </a:lnTo>
                <a:close/>
                <a:moveTo>
                  <a:pt x="835" y="462"/>
                </a:moveTo>
                <a:lnTo>
                  <a:pt x="835" y="477"/>
                </a:lnTo>
                <a:lnTo>
                  <a:pt x="844" y="477"/>
                </a:lnTo>
                <a:lnTo>
                  <a:pt x="844" y="462"/>
                </a:lnTo>
                <a:lnTo>
                  <a:pt x="835" y="462"/>
                </a:lnTo>
                <a:close/>
                <a:moveTo>
                  <a:pt x="835" y="430"/>
                </a:moveTo>
                <a:lnTo>
                  <a:pt x="835" y="447"/>
                </a:lnTo>
                <a:lnTo>
                  <a:pt x="844" y="447"/>
                </a:lnTo>
                <a:lnTo>
                  <a:pt x="844" y="430"/>
                </a:lnTo>
                <a:lnTo>
                  <a:pt x="835" y="430"/>
                </a:lnTo>
                <a:close/>
                <a:moveTo>
                  <a:pt x="835" y="400"/>
                </a:moveTo>
                <a:lnTo>
                  <a:pt x="835" y="415"/>
                </a:lnTo>
                <a:lnTo>
                  <a:pt x="844" y="415"/>
                </a:lnTo>
                <a:lnTo>
                  <a:pt x="844" y="400"/>
                </a:lnTo>
                <a:lnTo>
                  <a:pt x="835" y="400"/>
                </a:lnTo>
                <a:close/>
                <a:moveTo>
                  <a:pt x="835" y="368"/>
                </a:moveTo>
                <a:lnTo>
                  <a:pt x="835" y="384"/>
                </a:lnTo>
                <a:lnTo>
                  <a:pt x="844" y="384"/>
                </a:lnTo>
                <a:lnTo>
                  <a:pt x="844" y="368"/>
                </a:lnTo>
                <a:lnTo>
                  <a:pt x="835" y="368"/>
                </a:lnTo>
                <a:close/>
                <a:moveTo>
                  <a:pt x="835" y="337"/>
                </a:moveTo>
                <a:lnTo>
                  <a:pt x="835" y="353"/>
                </a:lnTo>
                <a:lnTo>
                  <a:pt x="844" y="353"/>
                </a:lnTo>
                <a:lnTo>
                  <a:pt x="844" y="337"/>
                </a:lnTo>
                <a:lnTo>
                  <a:pt x="835" y="337"/>
                </a:lnTo>
                <a:close/>
                <a:moveTo>
                  <a:pt x="835" y="306"/>
                </a:moveTo>
                <a:lnTo>
                  <a:pt x="835" y="322"/>
                </a:lnTo>
                <a:lnTo>
                  <a:pt x="844" y="322"/>
                </a:lnTo>
                <a:lnTo>
                  <a:pt x="844" y="306"/>
                </a:lnTo>
                <a:lnTo>
                  <a:pt x="835" y="306"/>
                </a:lnTo>
                <a:close/>
                <a:moveTo>
                  <a:pt x="835" y="275"/>
                </a:moveTo>
                <a:lnTo>
                  <a:pt x="835" y="290"/>
                </a:lnTo>
                <a:lnTo>
                  <a:pt x="844" y="290"/>
                </a:lnTo>
                <a:lnTo>
                  <a:pt x="844" y="275"/>
                </a:lnTo>
                <a:lnTo>
                  <a:pt x="835" y="275"/>
                </a:lnTo>
                <a:close/>
                <a:moveTo>
                  <a:pt x="835" y="243"/>
                </a:moveTo>
                <a:lnTo>
                  <a:pt x="835" y="259"/>
                </a:lnTo>
                <a:lnTo>
                  <a:pt x="844" y="259"/>
                </a:lnTo>
                <a:lnTo>
                  <a:pt x="844" y="243"/>
                </a:lnTo>
                <a:lnTo>
                  <a:pt x="835" y="243"/>
                </a:lnTo>
                <a:close/>
                <a:moveTo>
                  <a:pt x="835" y="212"/>
                </a:moveTo>
                <a:lnTo>
                  <a:pt x="835" y="228"/>
                </a:lnTo>
                <a:lnTo>
                  <a:pt x="844" y="228"/>
                </a:lnTo>
                <a:lnTo>
                  <a:pt x="844" y="212"/>
                </a:lnTo>
                <a:lnTo>
                  <a:pt x="835" y="212"/>
                </a:lnTo>
                <a:close/>
                <a:moveTo>
                  <a:pt x="835" y="181"/>
                </a:moveTo>
                <a:lnTo>
                  <a:pt x="835" y="197"/>
                </a:lnTo>
                <a:lnTo>
                  <a:pt x="844" y="197"/>
                </a:lnTo>
                <a:lnTo>
                  <a:pt x="844" y="181"/>
                </a:lnTo>
                <a:lnTo>
                  <a:pt x="835" y="181"/>
                </a:lnTo>
                <a:close/>
                <a:moveTo>
                  <a:pt x="835" y="150"/>
                </a:moveTo>
                <a:lnTo>
                  <a:pt x="835" y="165"/>
                </a:lnTo>
                <a:lnTo>
                  <a:pt x="844" y="165"/>
                </a:lnTo>
                <a:lnTo>
                  <a:pt x="844" y="150"/>
                </a:lnTo>
                <a:lnTo>
                  <a:pt x="835" y="150"/>
                </a:lnTo>
                <a:close/>
                <a:moveTo>
                  <a:pt x="835" y="118"/>
                </a:moveTo>
                <a:lnTo>
                  <a:pt x="835" y="134"/>
                </a:lnTo>
                <a:lnTo>
                  <a:pt x="844" y="134"/>
                </a:lnTo>
                <a:lnTo>
                  <a:pt x="844" y="118"/>
                </a:lnTo>
                <a:lnTo>
                  <a:pt x="835" y="118"/>
                </a:lnTo>
                <a:close/>
                <a:moveTo>
                  <a:pt x="835" y="87"/>
                </a:moveTo>
                <a:lnTo>
                  <a:pt x="835" y="103"/>
                </a:lnTo>
                <a:lnTo>
                  <a:pt x="844" y="103"/>
                </a:lnTo>
                <a:lnTo>
                  <a:pt x="844" y="87"/>
                </a:lnTo>
                <a:lnTo>
                  <a:pt x="835" y="87"/>
                </a:lnTo>
                <a:close/>
                <a:moveTo>
                  <a:pt x="835" y="56"/>
                </a:moveTo>
                <a:lnTo>
                  <a:pt x="835" y="72"/>
                </a:lnTo>
                <a:lnTo>
                  <a:pt x="844" y="72"/>
                </a:lnTo>
                <a:lnTo>
                  <a:pt x="844" y="56"/>
                </a:lnTo>
                <a:lnTo>
                  <a:pt x="835" y="56"/>
                </a:lnTo>
                <a:close/>
                <a:moveTo>
                  <a:pt x="835" y="25"/>
                </a:moveTo>
                <a:lnTo>
                  <a:pt x="835" y="40"/>
                </a:lnTo>
                <a:lnTo>
                  <a:pt x="844" y="40"/>
                </a:lnTo>
                <a:lnTo>
                  <a:pt x="844" y="25"/>
                </a:lnTo>
                <a:lnTo>
                  <a:pt x="835" y="25"/>
                </a:lnTo>
                <a:close/>
                <a:moveTo>
                  <a:pt x="828" y="10"/>
                </a:moveTo>
                <a:lnTo>
                  <a:pt x="839" y="10"/>
                </a:lnTo>
                <a:lnTo>
                  <a:pt x="839" y="5"/>
                </a:lnTo>
                <a:lnTo>
                  <a:pt x="835" y="5"/>
                </a:lnTo>
                <a:lnTo>
                  <a:pt x="835" y="10"/>
                </a:lnTo>
                <a:lnTo>
                  <a:pt x="844" y="10"/>
                </a:lnTo>
                <a:lnTo>
                  <a:pt x="844" y="0"/>
                </a:lnTo>
                <a:lnTo>
                  <a:pt x="828" y="0"/>
                </a:lnTo>
                <a:lnTo>
                  <a:pt x="828" y="10"/>
                </a:lnTo>
                <a:lnTo>
                  <a:pt x="828" y="10"/>
                </a:lnTo>
                <a:close/>
                <a:moveTo>
                  <a:pt x="797" y="10"/>
                </a:moveTo>
                <a:lnTo>
                  <a:pt x="812" y="10"/>
                </a:lnTo>
                <a:lnTo>
                  <a:pt x="812" y="0"/>
                </a:lnTo>
                <a:lnTo>
                  <a:pt x="797" y="0"/>
                </a:lnTo>
                <a:lnTo>
                  <a:pt x="797" y="10"/>
                </a:lnTo>
                <a:close/>
                <a:moveTo>
                  <a:pt x="766" y="10"/>
                </a:moveTo>
                <a:lnTo>
                  <a:pt x="781" y="10"/>
                </a:lnTo>
                <a:lnTo>
                  <a:pt x="781" y="0"/>
                </a:lnTo>
                <a:lnTo>
                  <a:pt x="766" y="0"/>
                </a:lnTo>
                <a:lnTo>
                  <a:pt x="766" y="10"/>
                </a:lnTo>
                <a:close/>
                <a:moveTo>
                  <a:pt x="735" y="10"/>
                </a:moveTo>
                <a:lnTo>
                  <a:pt x="750" y="10"/>
                </a:lnTo>
                <a:lnTo>
                  <a:pt x="750" y="0"/>
                </a:lnTo>
                <a:lnTo>
                  <a:pt x="735" y="0"/>
                </a:lnTo>
                <a:lnTo>
                  <a:pt x="735" y="10"/>
                </a:lnTo>
                <a:close/>
                <a:moveTo>
                  <a:pt x="703" y="10"/>
                </a:moveTo>
                <a:lnTo>
                  <a:pt x="719" y="10"/>
                </a:lnTo>
                <a:lnTo>
                  <a:pt x="719" y="0"/>
                </a:lnTo>
                <a:lnTo>
                  <a:pt x="703" y="0"/>
                </a:lnTo>
                <a:lnTo>
                  <a:pt x="703" y="10"/>
                </a:lnTo>
                <a:close/>
                <a:moveTo>
                  <a:pt x="673" y="10"/>
                </a:moveTo>
                <a:lnTo>
                  <a:pt x="688" y="10"/>
                </a:lnTo>
                <a:lnTo>
                  <a:pt x="688" y="0"/>
                </a:lnTo>
                <a:lnTo>
                  <a:pt x="673" y="0"/>
                </a:lnTo>
                <a:lnTo>
                  <a:pt x="673" y="10"/>
                </a:lnTo>
                <a:close/>
                <a:moveTo>
                  <a:pt x="641" y="10"/>
                </a:moveTo>
                <a:lnTo>
                  <a:pt x="657" y="10"/>
                </a:lnTo>
                <a:lnTo>
                  <a:pt x="657" y="0"/>
                </a:lnTo>
                <a:lnTo>
                  <a:pt x="641" y="0"/>
                </a:lnTo>
                <a:lnTo>
                  <a:pt x="641" y="10"/>
                </a:lnTo>
                <a:close/>
                <a:moveTo>
                  <a:pt x="611" y="10"/>
                </a:moveTo>
                <a:lnTo>
                  <a:pt x="626" y="10"/>
                </a:lnTo>
                <a:lnTo>
                  <a:pt x="626" y="0"/>
                </a:lnTo>
                <a:lnTo>
                  <a:pt x="611" y="0"/>
                </a:lnTo>
                <a:lnTo>
                  <a:pt x="611" y="10"/>
                </a:lnTo>
                <a:close/>
                <a:moveTo>
                  <a:pt x="579" y="10"/>
                </a:moveTo>
                <a:lnTo>
                  <a:pt x="594" y="10"/>
                </a:lnTo>
                <a:lnTo>
                  <a:pt x="594" y="0"/>
                </a:lnTo>
                <a:lnTo>
                  <a:pt x="579" y="0"/>
                </a:lnTo>
                <a:lnTo>
                  <a:pt x="579" y="10"/>
                </a:lnTo>
                <a:close/>
                <a:moveTo>
                  <a:pt x="548" y="10"/>
                </a:moveTo>
                <a:lnTo>
                  <a:pt x="564" y="10"/>
                </a:lnTo>
                <a:lnTo>
                  <a:pt x="564" y="0"/>
                </a:lnTo>
                <a:lnTo>
                  <a:pt x="548" y="0"/>
                </a:lnTo>
                <a:lnTo>
                  <a:pt x="548" y="10"/>
                </a:lnTo>
                <a:close/>
                <a:moveTo>
                  <a:pt x="517" y="10"/>
                </a:moveTo>
                <a:lnTo>
                  <a:pt x="532" y="10"/>
                </a:lnTo>
                <a:lnTo>
                  <a:pt x="532" y="0"/>
                </a:lnTo>
                <a:lnTo>
                  <a:pt x="517" y="0"/>
                </a:lnTo>
                <a:lnTo>
                  <a:pt x="517" y="10"/>
                </a:lnTo>
                <a:close/>
                <a:moveTo>
                  <a:pt x="485" y="10"/>
                </a:moveTo>
                <a:lnTo>
                  <a:pt x="502" y="10"/>
                </a:lnTo>
                <a:lnTo>
                  <a:pt x="502" y="0"/>
                </a:lnTo>
                <a:lnTo>
                  <a:pt x="485" y="0"/>
                </a:lnTo>
                <a:lnTo>
                  <a:pt x="485" y="10"/>
                </a:lnTo>
                <a:close/>
                <a:moveTo>
                  <a:pt x="455" y="10"/>
                </a:moveTo>
                <a:lnTo>
                  <a:pt x="470" y="10"/>
                </a:lnTo>
                <a:lnTo>
                  <a:pt x="470" y="0"/>
                </a:lnTo>
                <a:lnTo>
                  <a:pt x="455" y="0"/>
                </a:lnTo>
                <a:lnTo>
                  <a:pt x="455" y="10"/>
                </a:lnTo>
                <a:close/>
                <a:moveTo>
                  <a:pt x="423" y="10"/>
                </a:moveTo>
                <a:lnTo>
                  <a:pt x="439" y="10"/>
                </a:lnTo>
                <a:lnTo>
                  <a:pt x="439" y="0"/>
                </a:lnTo>
                <a:lnTo>
                  <a:pt x="423" y="0"/>
                </a:lnTo>
                <a:lnTo>
                  <a:pt x="423" y="10"/>
                </a:lnTo>
                <a:close/>
                <a:moveTo>
                  <a:pt x="393" y="10"/>
                </a:moveTo>
                <a:lnTo>
                  <a:pt x="408" y="10"/>
                </a:lnTo>
                <a:lnTo>
                  <a:pt x="408" y="0"/>
                </a:lnTo>
                <a:lnTo>
                  <a:pt x="393" y="0"/>
                </a:lnTo>
                <a:lnTo>
                  <a:pt x="393" y="10"/>
                </a:lnTo>
                <a:close/>
                <a:moveTo>
                  <a:pt x="361" y="10"/>
                </a:moveTo>
                <a:lnTo>
                  <a:pt x="377" y="10"/>
                </a:lnTo>
                <a:lnTo>
                  <a:pt x="377" y="0"/>
                </a:lnTo>
                <a:lnTo>
                  <a:pt x="361" y="0"/>
                </a:lnTo>
                <a:lnTo>
                  <a:pt x="361" y="10"/>
                </a:lnTo>
                <a:close/>
                <a:moveTo>
                  <a:pt x="330" y="10"/>
                </a:moveTo>
                <a:lnTo>
                  <a:pt x="346" y="10"/>
                </a:lnTo>
                <a:lnTo>
                  <a:pt x="346" y="0"/>
                </a:lnTo>
                <a:lnTo>
                  <a:pt x="330" y="0"/>
                </a:lnTo>
                <a:lnTo>
                  <a:pt x="330" y="10"/>
                </a:lnTo>
                <a:close/>
                <a:moveTo>
                  <a:pt x="299" y="10"/>
                </a:moveTo>
                <a:lnTo>
                  <a:pt x="315" y="10"/>
                </a:lnTo>
                <a:lnTo>
                  <a:pt x="315" y="0"/>
                </a:lnTo>
                <a:lnTo>
                  <a:pt x="299" y="0"/>
                </a:lnTo>
                <a:lnTo>
                  <a:pt x="299" y="10"/>
                </a:lnTo>
                <a:close/>
                <a:moveTo>
                  <a:pt x="268" y="10"/>
                </a:moveTo>
                <a:lnTo>
                  <a:pt x="284" y="10"/>
                </a:lnTo>
                <a:lnTo>
                  <a:pt x="284" y="0"/>
                </a:lnTo>
                <a:lnTo>
                  <a:pt x="268" y="0"/>
                </a:lnTo>
                <a:lnTo>
                  <a:pt x="268" y="10"/>
                </a:lnTo>
                <a:close/>
                <a:moveTo>
                  <a:pt x="237" y="10"/>
                </a:moveTo>
                <a:lnTo>
                  <a:pt x="253" y="10"/>
                </a:lnTo>
                <a:lnTo>
                  <a:pt x="253" y="0"/>
                </a:lnTo>
                <a:lnTo>
                  <a:pt x="237" y="0"/>
                </a:lnTo>
                <a:lnTo>
                  <a:pt x="237" y="10"/>
                </a:lnTo>
                <a:close/>
                <a:moveTo>
                  <a:pt x="206" y="10"/>
                </a:moveTo>
                <a:lnTo>
                  <a:pt x="221" y="10"/>
                </a:lnTo>
                <a:lnTo>
                  <a:pt x="221" y="0"/>
                </a:lnTo>
                <a:lnTo>
                  <a:pt x="206" y="0"/>
                </a:lnTo>
                <a:lnTo>
                  <a:pt x="206" y="10"/>
                </a:lnTo>
                <a:close/>
                <a:moveTo>
                  <a:pt x="175" y="10"/>
                </a:moveTo>
                <a:lnTo>
                  <a:pt x="191" y="10"/>
                </a:lnTo>
                <a:lnTo>
                  <a:pt x="191" y="0"/>
                </a:lnTo>
                <a:lnTo>
                  <a:pt x="175" y="0"/>
                </a:lnTo>
                <a:lnTo>
                  <a:pt x="175" y="10"/>
                </a:lnTo>
                <a:close/>
                <a:moveTo>
                  <a:pt x="144" y="10"/>
                </a:moveTo>
                <a:lnTo>
                  <a:pt x="159" y="10"/>
                </a:lnTo>
                <a:lnTo>
                  <a:pt x="159" y="0"/>
                </a:lnTo>
                <a:lnTo>
                  <a:pt x="144" y="0"/>
                </a:lnTo>
                <a:lnTo>
                  <a:pt x="144" y="10"/>
                </a:lnTo>
                <a:close/>
                <a:moveTo>
                  <a:pt x="112" y="10"/>
                </a:moveTo>
                <a:lnTo>
                  <a:pt x="128" y="10"/>
                </a:lnTo>
                <a:lnTo>
                  <a:pt x="128" y="0"/>
                </a:lnTo>
                <a:lnTo>
                  <a:pt x="112" y="0"/>
                </a:lnTo>
                <a:lnTo>
                  <a:pt x="112" y="10"/>
                </a:lnTo>
                <a:close/>
                <a:moveTo>
                  <a:pt x="82" y="10"/>
                </a:moveTo>
                <a:lnTo>
                  <a:pt x="97" y="10"/>
                </a:lnTo>
                <a:lnTo>
                  <a:pt x="97" y="0"/>
                </a:lnTo>
                <a:lnTo>
                  <a:pt x="82" y="0"/>
                </a:lnTo>
                <a:lnTo>
                  <a:pt x="82" y="10"/>
                </a:lnTo>
                <a:close/>
                <a:moveTo>
                  <a:pt x="50" y="10"/>
                </a:moveTo>
                <a:lnTo>
                  <a:pt x="66" y="10"/>
                </a:lnTo>
                <a:lnTo>
                  <a:pt x="66" y="0"/>
                </a:lnTo>
                <a:lnTo>
                  <a:pt x="50" y="0"/>
                </a:lnTo>
                <a:lnTo>
                  <a:pt x="50" y="10"/>
                </a:lnTo>
                <a:close/>
                <a:moveTo>
                  <a:pt x="19" y="10"/>
                </a:moveTo>
                <a:lnTo>
                  <a:pt x="35" y="10"/>
                </a:lnTo>
                <a:lnTo>
                  <a:pt x="35" y="0"/>
                </a:lnTo>
                <a:lnTo>
                  <a:pt x="19" y="0"/>
                </a:lnTo>
                <a:lnTo>
                  <a:pt x="19" y="10"/>
                </a:lnTo>
                <a:close/>
                <a:moveTo>
                  <a:pt x="9" y="22"/>
                </a:moveTo>
                <a:lnTo>
                  <a:pt x="9" y="6"/>
                </a:lnTo>
                <a:lnTo>
                  <a:pt x="0" y="6"/>
                </a:lnTo>
                <a:lnTo>
                  <a:pt x="0" y="22"/>
                </a:lnTo>
                <a:lnTo>
                  <a:pt x="9" y="22"/>
                </a:lnTo>
                <a:close/>
                <a:moveTo>
                  <a:pt x="9" y="53"/>
                </a:moveTo>
                <a:lnTo>
                  <a:pt x="9" y="37"/>
                </a:lnTo>
                <a:lnTo>
                  <a:pt x="0" y="37"/>
                </a:lnTo>
                <a:lnTo>
                  <a:pt x="0" y="53"/>
                </a:lnTo>
                <a:lnTo>
                  <a:pt x="9" y="53"/>
                </a:lnTo>
                <a:close/>
                <a:moveTo>
                  <a:pt x="9" y="84"/>
                </a:moveTo>
                <a:lnTo>
                  <a:pt x="9" y="69"/>
                </a:lnTo>
                <a:lnTo>
                  <a:pt x="0" y="69"/>
                </a:lnTo>
                <a:lnTo>
                  <a:pt x="0" y="84"/>
                </a:lnTo>
                <a:lnTo>
                  <a:pt x="9" y="84"/>
                </a:lnTo>
                <a:close/>
                <a:moveTo>
                  <a:pt x="9" y="115"/>
                </a:moveTo>
                <a:lnTo>
                  <a:pt x="9" y="100"/>
                </a:lnTo>
                <a:lnTo>
                  <a:pt x="0" y="100"/>
                </a:lnTo>
                <a:lnTo>
                  <a:pt x="0" y="115"/>
                </a:lnTo>
                <a:lnTo>
                  <a:pt x="9" y="115"/>
                </a:lnTo>
                <a:close/>
                <a:moveTo>
                  <a:pt x="9" y="147"/>
                </a:moveTo>
                <a:lnTo>
                  <a:pt x="9" y="131"/>
                </a:lnTo>
                <a:lnTo>
                  <a:pt x="0" y="131"/>
                </a:lnTo>
                <a:lnTo>
                  <a:pt x="0" y="147"/>
                </a:lnTo>
                <a:lnTo>
                  <a:pt x="9" y="147"/>
                </a:lnTo>
                <a:close/>
                <a:moveTo>
                  <a:pt x="9" y="178"/>
                </a:moveTo>
                <a:lnTo>
                  <a:pt x="9" y="162"/>
                </a:lnTo>
                <a:lnTo>
                  <a:pt x="0" y="162"/>
                </a:lnTo>
                <a:lnTo>
                  <a:pt x="0" y="178"/>
                </a:lnTo>
                <a:lnTo>
                  <a:pt x="9" y="178"/>
                </a:lnTo>
                <a:close/>
                <a:moveTo>
                  <a:pt x="9" y="209"/>
                </a:moveTo>
                <a:lnTo>
                  <a:pt x="9" y="194"/>
                </a:lnTo>
                <a:lnTo>
                  <a:pt x="0" y="194"/>
                </a:lnTo>
                <a:lnTo>
                  <a:pt x="0" y="209"/>
                </a:lnTo>
                <a:lnTo>
                  <a:pt x="9" y="209"/>
                </a:lnTo>
                <a:close/>
                <a:moveTo>
                  <a:pt x="9" y="240"/>
                </a:moveTo>
                <a:lnTo>
                  <a:pt x="9" y="225"/>
                </a:lnTo>
                <a:lnTo>
                  <a:pt x="0" y="225"/>
                </a:lnTo>
                <a:lnTo>
                  <a:pt x="0" y="240"/>
                </a:lnTo>
                <a:lnTo>
                  <a:pt x="9" y="240"/>
                </a:lnTo>
                <a:close/>
                <a:moveTo>
                  <a:pt x="9" y="272"/>
                </a:moveTo>
                <a:lnTo>
                  <a:pt x="9" y="256"/>
                </a:lnTo>
                <a:lnTo>
                  <a:pt x="0" y="256"/>
                </a:lnTo>
                <a:lnTo>
                  <a:pt x="0" y="272"/>
                </a:lnTo>
                <a:lnTo>
                  <a:pt x="9" y="272"/>
                </a:lnTo>
                <a:close/>
                <a:moveTo>
                  <a:pt x="9" y="302"/>
                </a:moveTo>
                <a:lnTo>
                  <a:pt x="9" y="287"/>
                </a:lnTo>
                <a:lnTo>
                  <a:pt x="0" y="287"/>
                </a:lnTo>
                <a:lnTo>
                  <a:pt x="0" y="302"/>
                </a:lnTo>
                <a:lnTo>
                  <a:pt x="9" y="302"/>
                </a:lnTo>
                <a:close/>
                <a:moveTo>
                  <a:pt x="9" y="334"/>
                </a:moveTo>
                <a:lnTo>
                  <a:pt x="9" y="319"/>
                </a:lnTo>
                <a:lnTo>
                  <a:pt x="0" y="319"/>
                </a:lnTo>
                <a:lnTo>
                  <a:pt x="0" y="334"/>
                </a:lnTo>
                <a:lnTo>
                  <a:pt x="9" y="334"/>
                </a:lnTo>
                <a:close/>
                <a:moveTo>
                  <a:pt x="9" y="365"/>
                </a:moveTo>
                <a:lnTo>
                  <a:pt x="9" y="349"/>
                </a:lnTo>
                <a:lnTo>
                  <a:pt x="0" y="349"/>
                </a:lnTo>
                <a:lnTo>
                  <a:pt x="0" y="365"/>
                </a:lnTo>
                <a:lnTo>
                  <a:pt x="9" y="365"/>
                </a:lnTo>
                <a:close/>
                <a:moveTo>
                  <a:pt x="9" y="396"/>
                </a:moveTo>
                <a:lnTo>
                  <a:pt x="9" y="381"/>
                </a:lnTo>
                <a:lnTo>
                  <a:pt x="0" y="381"/>
                </a:lnTo>
                <a:lnTo>
                  <a:pt x="0" y="396"/>
                </a:lnTo>
                <a:lnTo>
                  <a:pt x="9" y="396"/>
                </a:lnTo>
                <a:close/>
                <a:moveTo>
                  <a:pt x="9" y="427"/>
                </a:moveTo>
                <a:lnTo>
                  <a:pt x="9" y="412"/>
                </a:lnTo>
                <a:lnTo>
                  <a:pt x="0" y="412"/>
                </a:lnTo>
                <a:lnTo>
                  <a:pt x="0" y="427"/>
                </a:lnTo>
                <a:lnTo>
                  <a:pt x="9" y="427"/>
                </a:lnTo>
                <a:close/>
                <a:moveTo>
                  <a:pt x="9" y="459"/>
                </a:moveTo>
                <a:lnTo>
                  <a:pt x="9" y="443"/>
                </a:lnTo>
                <a:lnTo>
                  <a:pt x="0" y="443"/>
                </a:lnTo>
                <a:lnTo>
                  <a:pt x="0" y="459"/>
                </a:lnTo>
                <a:lnTo>
                  <a:pt x="9" y="459"/>
                </a:lnTo>
                <a:close/>
                <a:moveTo>
                  <a:pt x="9" y="490"/>
                </a:moveTo>
                <a:lnTo>
                  <a:pt x="9" y="474"/>
                </a:lnTo>
                <a:lnTo>
                  <a:pt x="0" y="474"/>
                </a:lnTo>
                <a:lnTo>
                  <a:pt x="0" y="490"/>
                </a:lnTo>
                <a:lnTo>
                  <a:pt x="9" y="490"/>
                </a:lnTo>
                <a:close/>
                <a:moveTo>
                  <a:pt x="9" y="521"/>
                </a:moveTo>
                <a:lnTo>
                  <a:pt x="9" y="506"/>
                </a:lnTo>
                <a:lnTo>
                  <a:pt x="0" y="506"/>
                </a:lnTo>
                <a:lnTo>
                  <a:pt x="0" y="521"/>
                </a:lnTo>
                <a:lnTo>
                  <a:pt x="9" y="521"/>
                </a:lnTo>
                <a:close/>
                <a:moveTo>
                  <a:pt x="9" y="552"/>
                </a:moveTo>
                <a:lnTo>
                  <a:pt x="9" y="537"/>
                </a:lnTo>
                <a:lnTo>
                  <a:pt x="0" y="537"/>
                </a:lnTo>
                <a:lnTo>
                  <a:pt x="0" y="552"/>
                </a:lnTo>
                <a:lnTo>
                  <a:pt x="9" y="552"/>
                </a:lnTo>
                <a:close/>
                <a:moveTo>
                  <a:pt x="9" y="584"/>
                </a:moveTo>
                <a:lnTo>
                  <a:pt x="9" y="568"/>
                </a:lnTo>
                <a:lnTo>
                  <a:pt x="0" y="568"/>
                </a:lnTo>
                <a:lnTo>
                  <a:pt x="0" y="584"/>
                </a:lnTo>
                <a:lnTo>
                  <a:pt x="9" y="584"/>
                </a:lnTo>
                <a:close/>
                <a:moveTo>
                  <a:pt x="31" y="585"/>
                </a:moveTo>
                <a:lnTo>
                  <a:pt x="16" y="585"/>
                </a:lnTo>
                <a:lnTo>
                  <a:pt x="16" y="594"/>
                </a:lnTo>
                <a:lnTo>
                  <a:pt x="31" y="594"/>
                </a:lnTo>
                <a:lnTo>
                  <a:pt x="31" y="585"/>
                </a:lnTo>
                <a:close/>
                <a:moveTo>
                  <a:pt x="62" y="585"/>
                </a:moveTo>
                <a:lnTo>
                  <a:pt x="46" y="585"/>
                </a:lnTo>
                <a:lnTo>
                  <a:pt x="46" y="594"/>
                </a:lnTo>
                <a:lnTo>
                  <a:pt x="62" y="594"/>
                </a:lnTo>
                <a:lnTo>
                  <a:pt x="62" y="585"/>
                </a:lnTo>
                <a:close/>
                <a:moveTo>
                  <a:pt x="93" y="585"/>
                </a:moveTo>
                <a:lnTo>
                  <a:pt x="78" y="585"/>
                </a:lnTo>
                <a:lnTo>
                  <a:pt x="78" y="594"/>
                </a:lnTo>
                <a:lnTo>
                  <a:pt x="93" y="594"/>
                </a:lnTo>
                <a:lnTo>
                  <a:pt x="93" y="585"/>
                </a:lnTo>
                <a:close/>
                <a:moveTo>
                  <a:pt x="124" y="585"/>
                </a:moveTo>
                <a:lnTo>
                  <a:pt x="109" y="585"/>
                </a:lnTo>
                <a:lnTo>
                  <a:pt x="109" y="594"/>
                </a:lnTo>
                <a:lnTo>
                  <a:pt x="124" y="594"/>
                </a:lnTo>
                <a:lnTo>
                  <a:pt x="124" y="585"/>
                </a:lnTo>
                <a:close/>
                <a:moveTo>
                  <a:pt x="155" y="585"/>
                </a:moveTo>
                <a:lnTo>
                  <a:pt x="140" y="585"/>
                </a:lnTo>
                <a:lnTo>
                  <a:pt x="140" y="594"/>
                </a:lnTo>
                <a:lnTo>
                  <a:pt x="155" y="594"/>
                </a:lnTo>
                <a:lnTo>
                  <a:pt x="155" y="585"/>
                </a:lnTo>
                <a:close/>
                <a:moveTo>
                  <a:pt x="186" y="585"/>
                </a:moveTo>
                <a:lnTo>
                  <a:pt x="171" y="585"/>
                </a:lnTo>
                <a:lnTo>
                  <a:pt x="171" y="594"/>
                </a:lnTo>
                <a:lnTo>
                  <a:pt x="186" y="594"/>
                </a:lnTo>
                <a:lnTo>
                  <a:pt x="186" y="585"/>
                </a:lnTo>
                <a:close/>
                <a:moveTo>
                  <a:pt x="218" y="585"/>
                </a:moveTo>
                <a:lnTo>
                  <a:pt x="202" y="585"/>
                </a:lnTo>
                <a:lnTo>
                  <a:pt x="202" y="594"/>
                </a:lnTo>
                <a:lnTo>
                  <a:pt x="218" y="594"/>
                </a:lnTo>
                <a:lnTo>
                  <a:pt x="218" y="585"/>
                </a:lnTo>
                <a:close/>
                <a:moveTo>
                  <a:pt x="248" y="585"/>
                </a:moveTo>
                <a:lnTo>
                  <a:pt x="233" y="585"/>
                </a:lnTo>
                <a:lnTo>
                  <a:pt x="233" y="594"/>
                </a:lnTo>
                <a:lnTo>
                  <a:pt x="248" y="594"/>
                </a:lnTo>
                <a:lnTo>
                  <a:pt x="248" y="585"/>
                </a:lnTo>
                <a:close/>
                <a:moveTo>
                  <a:pt x="280" y="585"/>
                </a:moveTo>
                <a:lnTo>
                  <a:pt x="264" y="585"/>
                </a:lnTo>
                <a:lnTo>
                  <a:pt x="264" y="594"/>
                </a:lnTo>
                <a:lnTo>
                  <a:pt x="280" y="594"/>
                </a:lnTo>
                <a:lnTo>
                  <a:pt x="280" y="585"/>
                </a:lnTo>
                <a:close/>
                <a:moveTo>
                  <a:pt x="310" y="585"/>
                </a:moveTo>
                <a:lnTo>
                  <a:pt x="295" y="585"/>
                </a:lnTo>
                <a:lnTo>
                  <a:pt x="295" y="594"/>
                </a:lnTo>
                <a:lnTo>
                  <a:pt x="310" y="594"/>
                </a:lnTo>
                <a:lnTo>
                  <a:pt x="310" y="585"/>
                </a:lnTo>
                <a:close/>
                <a:moveTo>
                  <a:pt x="342" y="585"/>
                </a:moveTo>
                <a:lnTo>
                  <a:pt x="327" y="585"/>
                </a:lnTo>
                <a:lnTo>
                  <a:pt x="327" y="594"/>
                </a:lnTo>
                <a:lnTo>
                  <a:pt x="342" y="594"/>
                </a:lnTo>
                <a:lnTo>
                  <a:pt x="342" y="585"/>
                </a:lnTo>
                <a:close/>
                <a:moveTo>
                  <a:pt x="373" y="585"/>
                </a:moveTo>
                <a:lnTo>
                  <a:pt x="357" y="585"/>
                </a:lnTo>
                <a:lnTo>
                  <a:pt x="357" y="594"/>
                </a:lnTo>
                <a:lnTo>
                  <a:pt x="373" y="594"/>
                </a:lnTo>
                <a:lnTo>
                  <a:pt x="373" y="585"/>
                </a:lnTo>
                <a:close/>
                <a:moveTo>
                  <a:pt x="404" y="585"/>
                </a:moveTo>
                <a:lnTo>
                  <a:pt x="389" y="585"/>
                </a:lnTo>
                <a:lnTo>
                  <a:pt x="389" y="594"/>
                </a:lnTo>
                <a:lnTo>
                  <a:pt x="404" y="594"/>
                </a:lnTo>
                <a:lnTo>
                  <a:pt x="404" y="585"/>
                </a:lnTo>
                <a:close/>
                <a:moveTo>
                  <a:pt x="435" y="585"/>
                </a:moveTo>
                <a:lnTo>
                  <a:pt x="419" y="585"/>
                </a:lnTo>
                <a:lnTo>
                  <a:pt x="419" y="594"/>
                </a:lnTo>
                <a:lnTo>
                  <a:pt x="435" y="594"/>
                </a:lnTo>
                <a:lnTo>
                  <a:pt x="435" y="585"/>
                </a:lnTo>
                <a:close/>
                <a:moveTo>
                  <a:pt x="466" y="585"/>
                </a:moveTo>
                <a:lnTo>
                  <a:pt x="451" y="585"/>
                </a:lnTo>
                <a:lnTo>
                  <a:pt x="451" y="594"/>
                </a:lnTo>
                <a:lnTo>
                  <a:pt x="466" y="594"/>
                </a:lnTo>
                <a:lnTo>
                  <a:pt x="466" y="585"/>
                </a:lnTo>
                <a:close/>
                <a:moveTo>
                  <a:pt x="497" y="585"/>
                </a:moveTo>
                <a:lnTo>
                  <a:pt x="482" y="585"/>
                </a:lnTo>
                <a:lnTo>
                  <a:pt x="482" y="594"/>
                </a:lnTo>
                <a:lnTo>
                  <a:pt x="497" y="594"/>
                </a:lnTo>
                <a:lnTo>
                  <a:pt x="497" y="585"/>
                </a:lnTo>
                <a:close/>
                <a:moveTo>
                  <a:pt x="528" y="585"/>
                </a:moveTo>
                <a:lnTo>
                  <a:pt x="513" y="585"/>
                </a:lnTo>
                <a:lnTo>
                  <a:pt x="513" y="594"/>
                </a:lnTo>
                <a:lnTo>
                  <a:pt x="528" y="594"/>
                </a:lnTo>
                <a:lnTo>
                  <a:pt x="528" y="585"/>
                </a:lnTo>
                <a:close/>
                <a:moveTo>
                  <a:pt x="559" y="585"/>
                </a:moveTo>
                <a:lnTo>
                  <a:pt x="544" y="585"/>
                </a:lnTo>
                <a:lnTo>
                  <a:pt x="544" y="594"/>
                </a:lnTo>
                <a:lnTo>
                  <a:pt x="559" y="594"/>
                </a:lnTo>
                <a:lnTo>
                  <a:pt x="559" y="585"/>
                </a:lnTo>
                <a:close/>
                <a:moveTo>
                  <a:pt x="591" y="585"/>
                </a:moveTo>
                <a:lnTo>
                  <a:pt x="575" y="585"/>
                </a:lnTo>
                <a:lnTo>
                  <a:pt x="575" y="594"/>
                </a:lnTo>
                <a:lnTo>
                  <a:pt x="591" y="594"/>
                </a:lnTo>
                <a:lnTo>
                  <a:pt x="591" y="585"/>
                </a:lnTo>
                <a:close/>
                <a:moveTo>
                  <a:pt x="621" y="585"/>
                </a:moveTo>
                <a:lnTo>
                  <a:pt x="606" y="585"/>
                </a:lnTo>
                <a:lnTo>
                  <a:pt x="606" y="594"/>
                </a:lnTo>
                <a:lnTo>
                  <a:pt x="621" y="594"/>
                </a:lnTo>
                <a:lnTo>
                  <a:pt x="621" y="585"/>
                </a:lnTo>
                <a:close/>
                <a:moveTo>
                  <a:pt x="653" y="585"/>
                </a:moveTo>
                <a:lnTo>
                  <a:pt x="637" y="585"/>
                </a:lnTo>
                <a:lnTo>
                  <a:pt x="637" y="594"/>
                </a:lnTo>
                <a:lnTo>
                  <a:pt x="653" y="594"/>
                </a:lnTo>
                <a:lnTo>
                  <a:pt x="653" y="585"/>
                </a:lnTo>
                <a:close/>
                <a:moveTo>
                  <a:pt x="683" y="585"/>
                </a:moveTo>
                <a:lnTo>
                  <a:pt x="668" y="585"/>
                </a:lnTo>
                <a:lnTo>
                  <a:pt x="668" y="594"/>
                </a:lnTo>
                <a:lnTo>
                  <a:pt x="683" y="594"/>
                </a:lnTo>
                <a:lnTo>
                  <a:pt x="683" y="585"/>
                </a:lnTo>
                <a:close/>
                <a:moveTo>
                  <a:pt x="715" y="585"/>
                </a:moveTo>
                <a:lnTo>
                  <a:pt x="700" y="585"/>
                </a:lnTo>
                <a:lnTo>
                  <a:pt x="700" y="594"/>
                </a:lnTo>
                <a:lnTo>
                  <a:pt x="715" y="594"/>
                </a:lnTo>
                <a:lnTo>
                  <a:pt x="715" y="585"/>
                </a:lnTo>
                <a:close/>
                <a:moveTo>
                  <a:pt x="746" y="585"/>
                </a:moveTo>
                <a:lnTo>
                  <a:pt x="730" y="585"/>
                </a:lnTo>
                <a:lnTo>
                  <a:pt x="730" y="594"/>
                </a:lnTo>
                <a:lnTo>
                  <a:pt x="746" y="594"/>
                </a:lnTo>
                <a:lnTo>
                  <a:pt x="746" y="585"/>
                </a:lnTo>
                <a:close/>
                <a:moveTo>
                  <a:pt x="777" y="585"/>
                </a:moveTo>
                <a:lnTo>
                  <a:pt x="762" y="585"/>
                </a:lnTo>
                <a:lnTo>
                  <a:pt x="762" y="594"/>
                </a:lnTo>
                <a:lnTo>
                  <a:pt x="777" y="594"/>
                </a:lnTo>
                <a:lnTo>
                  <a:pt x="777" y="585"/>
                </a:lnTo>
                <a:close/>
                <a:moveTo>
                  <a:pt x="808" y="585"/>
                </a:moveTo>
                <a:lnTo>
                  <a:pt x="792" y="585"/>
                </a:lnTo>
                <a:lnTo>
                  <a:pt x="792" y="594"/>
                </a:lnTo>
                <a:lnTo>
                  <a:pt x="808" y="594"/>
                </a:lnTo>
                <a:lnTo>
                  <a:pt x="808" y="585"/>
                </a:lnTo>
                <a:close/>
              </a:path>
            </a:pathLst>
          </a:custGeom>
          <a:solidFill>
            <a:srgbClr val="00B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3" name="Freeform 58"/>
          <p:cNvSpPr>
            <a:spLocks noEditPoints="1"/>
          </p:cNvSpPr>
          <p:nvPr/>
        </p:nvSpPr>
        <p:spPr bwMode="auto">
          <a:xfrm>
            <a:off x="1176338" y="1050926"/>
            <a:ext cx="14287" cy="915988"/>
          </a:xfrm>
          <a:custGeom>
            <a:avLst/>
            <a:gdLst>
              <a:gd name="T0" fmla="*/ 0 w 9"/>
              <a:gd name="T1" fmla="*/ 577 h 577"/>
              <a:gd name="T2" fmla="*/ 9 w 9"/>
              <a:gd name="T3" fmla="*/ 562 h 577"/>
              <a:gd name="T4" fmla="*/ 0 w 9"/>
              <a:gd name="T5" fmla="*/ 531 h 577"/>
              <a:gd name="T6" fmla="*/ 9 w 9"/>
              <a:gd name="T7" fmla="*/ 546 h 577"/>
              <a:gd name="T8" fmla="*/ 0 w 9"/>
              <a:gd name="T9" fmla="*/ 531 h 577"/>
              <a:gd name="T10" fmla="*/ 0 w 9"/>
              <a:gd name="T11" fmla="*/ 515 h 577"/>
              <a:gd name="T12" fmla="*/ 9 w 9"/>
              <a:gd name="T13" fmla="*/ 499 h 577"/>
              <a:gd name="T14" fmla="*/ 0 w 9"/>
              <a:gd name="T15" fmla="*/ 469 h 577"/>
              <a:gd name="T16" fmla="*/ 9 w 9"/>
              <a:gd name="T17" fmla="*/ 484 h 577"/>
              <a:gd name="T18" fmla="*/ 0 w 9"/>
              <a:gd name="T19" fmla="*/ 469 h 577"/>
              <a:gd name="T20" fmla="*/ 0 w 9"/>
              <a:gd name="T21" fmla="*/ 452 h 577"/>
              <a:gd name="T22" fmla="*/ 9 w 9"/>
              <a:gd name="T23" fmla="*/ 437 h 577"/>
              <a:gd name="T24" fmla="*/ 0 w 9"/>
              <a:gd name="T25" fmla="*/ 406 h 577"/>
              <a:gd name="T26" fmla="*/ 9 w 9"/>
              <a:gd name="T27" fmla="*/ 422 h 577"/>
              <a:gd name="T28" fmla="*/ 0 w 9"/>
              <a:gd name="T29" fmla="*/ 406 h 577"/>
              <a:gd name="T30" fmla="*/ 0 w 9"/>
              <a:gd name="T31" fmla="*/ 390 h 577"/>
              <a:gd name="T32" fmla="*/ 9 w 9"/>
              <a:gd name="T33" fmla="*/ 374 h 577"/>
              <a:gd name="T34" fmla="*/ 0 w 9"/>
              <a:gd name="T35" fmla="*/ 344 h 577"/>
              <a:gd name="T36" fmla="*/ 9 w 9"/>
              <a:gd name="T37" fmla="*/ 359 h 577"/>
              <a:gd name="T38" fmla="*/ 0 w 9"/>
              <a:gd name="T39" fmla="*/ 344 h 577"/>
              <a:gd name="T40" fmla="*/ 0 w 9"/>
              <a:gd name="T41" fmla="*/ 328 h 577"/>
              <a:gd name="T42" fmla="*/ 9 w 9"/>
              <a:gd name="T43" fmla="*/ 312 h 577"/>
              <a:gd name="T44" fmla="*/ 0 w 9"/>
              <a:gd name="T45" fmla="*/ 281 h 577"/>
              <a:gd name="T46" fmla="*/ 9 w 9"/>
              <a:gd name="T47" fmla="*/ 297 h 577"/>
              <a:gd name="T48" fmla="*/ 0 w 9"/>
              <a:gd name="T49" fmla="*/ 281 h 577"/>
              <a:gd name="T50" fmla="*/ 0 w 9"/>
              <a:gd name="T51" fmla="*/ 265 h 577"/>
              <a:gd name="T52" fmla="*/ 9 w 9"/>
              <a:gd name="T53" fmla="*/ 250 h 577"/>
              <a:gd name="T54" fmla="*/ 0 w 9"/>
              <a:gd name="T55" fmla="*/ 219 h 577"/>
              <a:gd name="T56" fmla="*/ 9 w 9"/>
              <a:gd name="T57" fmla="*/ 234 h 577"/>
              <a:gd name="T58" fmla="*/ 0 w 9"/>
              <a:gd name="T59" fmla="*/ 219 h 577"/>
              <a:gd name="T60" fmla="*/ 0 w 9"/>
              <a:gd name="T61" fmla="*/ 203 h 577"/>
              <a:gd name="T62" fmla="*/ 9 w 9"/>
              <a:gd name="T63" fmla="*/ 187 h 577"/>
              <a:gd name="T64" fmla="*/ 0 w 9"/>
              <a:gd name="T65" fmla="*/ 156 h 577"/>
              <a:gd name="T66" fmla="*/ 9 w 9"/>
              <a:gd name="T67" fmla="*/ 172 h 577"/>
              <a:gd name="T68" fmla="*/ 0 w 9"/>
              <a:gd name="T69" fmla="*/ 156 h 577"/>
              <a:gd name="T70" fmla="*/ 0 w 9"/>
              <a:gd name="T71" fmla="*/ 140 h 577"/>
              <a:gd name="T72" fmla="*/ 9 w 9"/>
              <a:gd name="T73" fmla="*/ 125 h 577"/>
              <a:gd name="T74" fmla="*/ 0 w 9"/>
              <a:gd name="T75" fmla="*/ 94 h 577"/>
              <a:gd name="T76" fmla="*/ 9 w 9"/>
              <a:gd name="T77" fmla="*/ 109 h 577"/>
              <a:gd name="T78" fmla="*/ 0 w 9"/>
              <a:gd name="T79" fmla="*/ 94 h 577"/>
              <a:gd name="T80" fmla="*/ 0 w 9"/>
              <a:gd name="T81" fmla="*/ 78 h 577"/>
              <a:gd name="T82" fmla="*/ 9 w 9"/>
              <a:gd name="T83" fmla="*/ 62 h 577"/>
              <a:gd name="T84" fmla="*/ 0 w 9"/>
              <a:gd name="T85" fmla="*/ 32 h 577"/>
              <a:gd name="T86" fmla="*/ 9 w 9"/>
              <a:gd name="T87" fmla="*/ 47 h 577"/>
              <a:gd name="T88" fmla="*/ 0 w 9"/>
              <a:gd name="T89" fmla="*/ 32 h 577"/>
              <a:gd name="T90" fmla="*/ 0 w 9"/>
              <a:gd name="T91" fmla="*/ 15 h 577"/>
              <a:gd name="T92" fmla="*/ 9 w 9"/>
              <a:gd name="T93" fmla="*/ 0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" h="577">
                <a:moveTo>
                  <a:pt x="0" y="562"/>
                </a:moveTo>
                <a:lnTo>
                  <a:pt x="0" y="577"/>
                </a:lnTo>
                <a:lnTo>
                  <a:pt x="9" y="577"/>
                </a:lnTo>
                <a:lnTo>
                  <a:pt x="9" y="562"/>
                </a:lnTo>
                <a:lnTo>
                  <a:pt x="0" y="562"/>
                </a:lnTo>
                <a:close/>
                <a:moveTo>
                  <a:pt x="0" y="531"/>
                </a:moveTo>
                <a:lnTo>
                  <a:pt x="0" y="546"/>
                </a:lnTo>
                <a:lnTo>
                  <a:pt x="9" y="546"/>
                </a:lnTo>
                <a:lnTo>
                  <a:pt x="9" y="531"/>
                </a:lnTo>
                <a:lnTo>
                  <a:pt x="0" y="531"/>
                </a:lnTo>
                <a:close/>
                <a:moveTo>
                  <a:pt x="0" y="499"/>
                </a:moveTo>
                <a:lnTo>
                  <a:pt x="0" y="515"/>
                </a:lnTo>
                <a:lnTo>
                  <a:pt x="9" y="515"/>
                </a:lnTo>
                <a:lnTo>
                  <a:pt x="9" y="499"/>
                </a:lnTo>
                <a:lnTo>
                  <a:pt x="0" y="499"/>
                </a:lnTo>
                <a:close/>
                <a:moveTo>
                  <a:pt x="0" y="469"/>
                </a:moveTo>
                <a:lnTo>
                  <a:pt x="0" y="484"/>
                </a:lnTo>
                <a:lnTo>
                  <a:pt x="9" y="484"/>
                </a:lnTo>
                <a:lnTo>
                  <a:pt x="9" y="469"/>
                </a:lnTo>
                <a:lnTo>
                  <a:pt x="0" y="469"/>
                </a:lnTo>
                <a:close/>
                <a:moveTo>
                  <a:pt x="0" y="437"/>
                </a:moveTo>
                <a:lnTo>
                  <a:pt x="0" y="452"/>
                </a:lnTo>
                <a:lnTo>
                  <a:pt x="9" y="452"/>
                </a:lnTo>
                <a:lnTo>
                  <a:pt x="9" y="437"/>
                </a:lnTo>
                <a:lnTo>
                  <a:pt x="0" y="437"/>
                </a:lnTo>
                <a:close/>
                <a:moveTo>
                  <a:pt x="0" y="406"/>
                </a:moveTo>
                <a:lnTo>
                  <a:pt x="0" y="422"/>
                </a:lnTo>
                <a:lnTo>
                  <a:pt x="9" y="422"/>
                </a:lnTo>
                <a:lnTo>
                  <a:pt x="9" y="406"/>
                </a:lnTo>
                <a:lnTo>
                  <a:pt x="0" y="406"/>
                </a:lnTo>
                <a:close/>
                <a:moveTo>
                  <a:pt x="0" y="374"/>
                </a:moveTo>
                <a:lnTo>
                  <a:pt x="0" y="390"/>
                </a:lnTo>
                <a:lnTo>
                  <a:pt x="9" y="390"/>
                </a:lnTo>
                <a:lnTo>
                  <a:pt x="9" y="374"/>
                </a:lnTo>
                <a:lnTo>
                  <a:pt x="0" y="374"/>
                </a:lnTo>
                <a:close/>
                <a:moveTo>
                  <a:pt x="0" y="344"/>
                </a:moveTo>
                <a:lnTo>
                  <a:pt x="0" y="359"/>
                </a:lnTo>
                <a:lnTo>
                  <a:pt x="9" y="359"/>
                </a:lnTo>
                <a:lnTo>
                  <a:pt x="9" y="344"/>
                </a:lnTo>
                <a:lnTo>
                  <a:pt x="0" y="344"/>
                </a:lnTo>
                <a:close/>
                <a:moveTo>
                  <a:pt x="0" y="312"/>
                </a:moveTo>
                <a:lnTo>
                  <a:pt x="0" y="328"/>
                </a:lnTo>
                <a:lnTo>
                  <a:pt x="9" y="328"/>
                </a:lnTo>
                <a:lnTo>
                  <a:pt x="9" y="312"/>
                </a:lnTo>
                <a:lnTo>
                  <a:pt x="0" y="312"/>
                </a:lnTo>
                <a:close/>
                <a:moveTo>
                  <a:pt x="0" y="281"/>
                </a:moveTo>
                <a:lnTo>
                  <a:pt x="0" y="297"/>
                </a:lnTo>
                <a:lnTo>
                  <a:pt x="9" y="297"/>
                </a:lnTo>
                <a:lnTo>
                  <a:pt x="9" y="281"/>
                </a:lnTo>
                <a:lnTo>
                  <a:pt x="0" y="281"/>
                </a:lnTo>
                <a:close/>
                <a:moveTo>
                  <a:pt x="0" y="250"/>
                </a:moveTo>
                <a:lnTo>
                  <a:pt x="0" y="265"/>
                </a:lnTo>
                <a:lnTo>
                  <a:pt x="9" y="265"/>
                </a:lnTo>
                <a:lnTo>
                  <a:pt x="9" y="250"/>
                </a:lnTo>
                <a:lnTo>
                  <a:pt x="0" y="250"/>
                </a:lnTo>
                <a:close/>
                <a:moveTo>
                  <a:pt x="0" y="219"/>
                </a:moveTo>
                <a:lnTo>
                  <a:pt x="0" y="234"/>
                </a:lnTo>
                <a:lnTo>
                  <a:pt x="9" y="234"/>
                </a:lnTo>
                <a:lnTo>
                  <a:pt x="9" y="219"/>
                </a:lnTo>
                <a:lnTo>
                  <a:pt x="0" y="219"/>
                </a:lnTo>
                <a:close/>
                <a:moveTo>
                  <a:pt x="0" y="187"/>
                </a:moveTo>
                <a:lnTo>
                  <a:pt x="0" y="203"/>
                </a:lnTo>
                <a:lnTo>
                  <a:pt x="9" y="203"/>
                </a:lnTo>
                <a:lnTo>
                  <a:pt x="9" y="187"/>
                </a:lnTo>
                <a:lnTo>
                  <a:pt x="0" y="187"/>
                </a:lnTo>
                <a:close/>
                <a:moveTo>
                  <a:pt x="0" y="156"/>
                </a:moveTo>
                <a:lnTo>
                  <a:pt x="0" y="172"/>
                </a:lnTo>
                <a:lnTo>
                  <a:pt x="9" y="172"/>
                </a:lnTo>
                <a:lnTo>
                  <a:pt x="9" y="156"/>
                </a:lnTo>
                <a:lnTo>
                  <a:pt x="0" y="156"/>
                </a:lnTo>
                <a:close/>
                <a:moveTo>
                  <a:pt x="0" y="125"/>
                </a:moveTo>
                <a:lnTo>
                  <a:pt x="0" y="140"/>
                </a:lnTo>
                <a:lnTo>
                  <a:pt x="9" y="140"/>
                </a:lnTo>
                <a:lnTo>
                  <a:pt x="9" y="125"/>
                </a:lnTo>
                <a:lnTo>
                  <a:pt x="0" y="125"/>
                </a:lnTo>
                <a:close/>
                <a:moveTo>
                  <a:pt x="0" y="94"/>
                </a:moveTo>
                <a:lnTo>
                  <a:pt x="0" y="109"/>
                </a:lnTo>
                <a:lnTo>
                  <a:pt x="9" y="109"/>
                </a:lnTo>
                <a:lnTo>
                  <a:pt x="9" y="94"/>
                </a:lnTo>
                <a:lnTo>
                  <a:pt x="0" y="94"/>
                </a:lnTo>
                <a:close/>
                <a:moveTo>
                  <a:pt x="0" y="62"/>
                </a:moveTo>
                <a:lnTo>
                  <a:pt x="0" y="78"/>
                </a:lnTo>
                <a:lnTo>
                  <a:pt x="9" y="78"/>
                </a:lnTo>
                <a:lnTo>
                  <a:pt x="9" y="62"/>
                </a:lnTo>
                <a:lnTo>
                  <a:pt x="0" y="62"/>
                </a:lnTo>
                <a:close/>
                <a:moveTo>
                  <a:pt x="0" y="32"/>
                </a:moveTo>
                <a:lnTo>
                  <a:pt x="0" y="47"/>
                </a:lnTo>
                <a:lnTo>
                  <a:pt x="9" y="47"/>
                </a:lnTo>
                <a:lnTo>
                  <a:pt x="9" y="32"/>
                </a:lnTo>
                <a:lnTo>
                  <a:pt x="0" y="32"/>
                </a:lnTo>
                <a:close/>
                <a:moveTo>
                  <a:pt x="0" y="0"/>
                </a:moveTo>
                <a:lnTo>
                  <a:pt x="0" y="15"/>
                </a:lnTo>
                <a:lnTo>
                  <a:pt x="9" y="15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4" name="Freeform 59"/>
          <p:cNvSpPr>
            <a:spLocks noEditPoints="1"/>
          </p:cNvSpPr>
          <p:nvPr/>
        </p:nvSpPr>
        <p:spPr bwMode="auto">
          <a:xfrm>
            <a:off x="522288" y="1470026"/>
            <a:ext cx="1308100" cy="20638"/>
          </a:xfrm>
          <a:custGeom>
            <a:avLst/>
            <a:gdLst>
              <a:gd name="T0" fmla="*/ 824 w 824"/>
              <a:gd name="T1" fmla="*/ 4 h 13"/>
              <a:gd name="T2" fmla="*/ 777 w 824"/>
              <a:gd name="T3" fmla="*/ 13 h 13"/>
              <a:gd name="T4" fmla="*/ 777 w 824"/>
              <a:gd name="T5" fmla="*/ 3 h 13"/>
              <a:gd name="T6" fmla="*/ 761 w 824"/>
              <a:gd name="T7" fmla="*/ 13 h 13"/>
              <a:gd name="T8" fmla="*/ 746 w 824"/>
              <a:gd name="T9" fmla="*/ 13 h 13"/>
              <a:gd name="T10" fmla="*/ 731 w 824"/>
              <a:gd name="T11" fmla="*/ 3 h 13"/>
              <a:gd name="T12" fmla="*/ 684 w 824"/>
              <a:gd name="T13" fmla="*/ 13 h 13"/>
              <a:gd name="T14" fmla="*/ 684 w 824"/>
              <a:gd name="T15" fmla="*/ 3 h 13"/>
              <a:gd name="T16" fmla="*/ 668 w 824"/>
              <a:gd name="T17" fmla="*/ 13 h 13"/>
              <a:gd name="T18" fmla="*/ 653 w 824"/>
              <a:gd name="T19" fmla="*/ 13 h 13"/>
              <a:gd name="T20" fmla="*/ 637 w 824"/>
              <a:gd name="T21" fmla="*/ 3 h 13"/>
              <a:gd name="T22" fmla="*/ 591 w 824"/>
              <a:gd name="T23" fmla="*/ 12 h 13"/>
              <a:gd name="T24" fmla="*/ 591 w 824"/>
              <a:gd name="T25" fmla="*/ 3 h 13"/>
              <a:gd name="T26" fmla="*/ 575 w 824"/>
              <a:gd name="T27" fmla="*/ 12 h 13"/>
              <a:gd name="T28" fmla="*/ 559 w 824"/>
              <a:gd name="T29" fmla="*/ 12 h 13"/>
              <a:gd name="T30" fmla="*/ 544 w 824"/>
              <a:gd name="T31" fmla="*/ 3 h 13"/>
              <a:gd name="T32" fmla="*/ 497 w 824"/>
              <a:gd name="T33" fmla="*/ 12 h 13"/>
              <a:gd name="T34" fmla="*/ 497 w 824"/>
              <a:gd name="T35" fmla="*/ 3 h 13"/>
              <a:gd name="T36" fmla="*/ 482 w 824"/>
              <a:gd name="T37" fmla="*/ 12 h 13"/>
              <a:gd name="T38" fmla="*/ 467 w 824"/>
              <a:gd name="T39" fmla="*/ 11 h 13"/>
              <a:gd name="T40" fmla="*/ 450 w 824"/>
              <a:gd name="T41" fmla="*/ 2 h 13"/>
              <a:gd name="T42" fmla="*/ 404 w 824"/>
              <a:gd name="T43" fmla="*/ 11 h 13"/>
              <a:gd name="T44" fmla="*/ 404 w 824"/>
              <a:gd name="T45" fmla="*/ 2 h 13"/>
              <a:gd name="T46" fmla="*/ 388 w 824"/>
              <a:gd name="T47" fmla="*/ 11 h 13"/>
              <a:gd name="T48" fmla="*/ 373 w 824"/>
              <a:gd name="T49" fmla="*/ 11 h 13"/>
              <a:gd name="T50" fmla="*/ 358 w 824"/>
              <a:gd name="T51" fmla="*/ 2 h 13"/>
              <a:gd name="T52" fmla="*/ 311 w 824"/>
              <a:gd name="T53" fmla="*/ 11 h 13"/>
              <a:gd name="T54" fmla="*/ 311 w 824"/>
              <a:gd name="T55" fmla="*/ 2 h 13"/>
              <a:gd name="T56" fmla="*/ 295 w 824"/>
              <a:gd name="T57" fmla="*/ 10 h 13"/>
              <a:gd name="T58" fmla="*/ 280 w 824"/>
              <a:gd name="T59" fmla="*/ 10 h 13"/>
              <a:gd name="T60" fmla="*/ 264 w 824"/>
              <a:gd name="T61" fmla="*/ 1 h 13"/>
              <a:gd name="T62" fmla="*/ 218 w 824"/>
              <a:gd name="T63" fmla="*/ 10 h 13"/>
              <a:gd name="T64" fmla="*/ 218 w 824"/>
              <a:gd name="T65" fmla="*/ 1 h 13"/>
              <a:gd name="T66" fmla="*/ 202 w 824"/>
              <a:gd name="T67" fmla="*/ 10 h 13"/>
              <a:gd name="T68" fmla="*/ 186 w 824"/>
              <a:gd name="T69" fmla="*/ 10 h 13"/>
              <a:gd name="T70" fmla="*/ 171 w 824"/>
              <a:gd name="T71" fmla="*/ 1 h 13"/>
              <a:gd name="T72" fmla="*/ 124 w 824"/>
              <a:gd name="T73" fmla="*/ 10 h 13"/>
              <a:gd name="T74" fmla="*/ 124 w 824"/>
              <a:gd name="T75" fmla="*/ 0 h 13"/>
              <a:gd name="T76" fmla="*/ 109 w 824"/>
              <a:gd name="T77" fmla="*/ 10 h 13"/>
              <a:gd name="T78" fmla="*/ 94 w 824"/>
              <a:gd name="T79" fmla="*/ 10 h 13"/>
              <a:gd name="T80" fmla="*/ 77 w 824"/>
              <a:gd name="T81" fmla="*/ 0 h 13"/>
              <a:gd name="T82" fmla="*/ 31 w 824"/>
              <a:gd name="T83" fmla="*/ 10 h 13"/>
              <a:gd name="T84" fmla="*/ 31 w 824"/>
              <a:gd name="T85" fmla="*/ 0 h 13"/>
              <a:gd name="T86" fmla="*/ 15 w 824"/>
              <a:gd name="T87" fmla="*/ 10 h 13"/>
              <a:gd name="T88" fmla="*/ 0 w 824"/>
              <a:gd name="T89" fmla="*/ 1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24" h="13">
                <a:moveTo>
                  <a:pt x="808" y="13"/>
                </a:moveTo>
                <a:lnTo>
                  <a:pt x="824" y="13"/>
                </a:lnTo>
                <a:lnTo>
                  <a:pt x="824" y="4"/>
                </a:lnTo>
                <a:lnTo>
                  <a:pt x="808" y="4"/>
                </a:lnTo>
                <a:lnTo>
                  <a:pt x="808" y="13"/>
                </a:lnTo>
                <a:close/>
                <a:moveTo>
                  <a:pt x="777" y="13"/>
                </a:moveTo>
                <a:lnTo>
                  <a:pt x="793" y="13"/>
                </a:lnTo>
                <a:lnTo>
                  <a:pt x="793" y="3"/>
                </a:lnTo>
                <a:lnTo>
                  <a:pt x="777" y="3"/>
                </a:lnTo>
                <a:lnTo>
                  <a:pt x="777" y="13"/>
                </a:lnTo>
                <a:close/>
                <a:moveTo>
                  <a:pt x="746" y="13"/>
                </a:moveTo>
                <a:lnTo>
                  <a:pt x="761" y="13"/>
                </a:lnTo>
                <a:lnTo>
                  <a:pt x="761" y="3"/>
                </a:lnTo>
                <a:lnTo>
                  <a:pt x="746" y="3"/>
                </a:lnTo>
                <a:lnTo>
                  <a:pt x="746" y="13"/>
                </a:lnTo>
                <a:close/>
                <a:moveTo>
                  <a:pt x="715" y="13"/>
                </a:moveTo>
                <a:lnTo>
                  <a:pt x="731" y="13"/>
                </a:lnTo>
                <a:lnTo>
                  <a:pt x="731" y="3"/>
                </a:lnTo>
                <a:lnTo>
                  <a:pt x="715" y="3"/>
                </a:lnTo>
                <a:lnTo>
                  <a:pt x="715" y="13"/>
                </a:lnTo>
                <a:close/>
                <a:moveTo>
                  <a:pt x="684" y="13"/>
                </a:moveTo>
                <a:lnTo>
                  <a:pt x="699" y="13"/>
                </a:lnTo>
                <a:lnTo>
                  <a:pt x="699" y="3"/>
                </a:lnTo>
                <a:lnTo>
                  <a:pt x="684" y="3"/>
                </a:lnTo>
                <a:lnTo>
                  <a:pt x="684" y="13"/>
                </a:lnTo>
                <a:close/>
                <a:moveTo>
                  <a:pt x="653" y="13"/>
                </a:moveTo>
                <a:lnTo>
                  <a:pt x="668" y="13"/>
                </a:lnTo>
                <a:lnTo>
                  <a:pt x="668" y="3"/>
                </a:lnTo>
                <a:lnTo>
                  <a:pt x="653" y="3"/>
                </a:lnTo>
                <a:lnTo>
                  <a:pt x="653" y="13"/>
                </a:lnTo>
                <a:close/>
                <a:moveTo>
                  <a:pt x="622" y="12"/>
                </a:moveTo>
                <a:lnTo>
                  <a:pt x="637" y="13"/>
                </a:lnTo>
                <a:lnTo>
                  <a:pt x="637" y="3"/>
                </a:lnTo>
                <a:lnTo>
                  <a:pt x="622" y="3"/>
                </a:lnTo>
                <a:lnTo>
                  <a:pt x="622" y="12"/>
                </a:lnTo>
                <a:close/>
                <a:moveTo>
                  <a:pt x="591" y="12"/>
                </a:moveTo>
                <a:lnTo>
                  <a:pt x="606" y="12"/>
                </a:lnTo>
                <a:lnTo>
                  <a:pt x="606" y="3"/>
                </a:lnTo>
                <a:lnTo>
                  <a:pt x="591" y="3"/>
                </a:lnTo>
                <a:lnTo>
                  <a:pt x="591" y="12"/>
                </a:lnTo>
                <a:close/>
                <a:moveTo>
                  <a:pt x="559" y="12"/>
                </a:moveTo>
                <a:lnTo>
                  <a:pt x="575" y="12"/>
                </a:lnTo>
                <a:lnTo>
                  <a:pt x="575" y="3"/>
                </a:lnTo>
                <a:lnTo>
                  <a:pt x="559" y="3"/>
                </a:lnTo>
                <a:lnTo>
                  <a:pt x="559" y="12"/>
                </a:lnTo>
                <a:close/>
                <a:moveTo>
                  <a:pt x="529" y="12"/>
                </a:moveTo>
                <a:lnTo>
                  <a:pt x="544" y="12"/>
                </a:lnTo>
                <a:lnTo>
                  <a:pt x="544" y="3"/>
                </a:lnTo>
                <a:lnTo>
                  <a:pt x="529" y="3"/>
                </a:lnTo>
                <a:lnTo>
                  <a:pt x="529" y="12"/>
                </a:lnTo>
                <a:close/>
                <a:moveTo>
                  <a:pt x="497" y="12"/>
                </a:moveTo>
                <a:lnTo>
                  <a:pt x="513" y="12"/>
                </a:lnTo>
                <a:lnTo>
                  <a:pt x="513" y="3"/>
                </a:lnTo>
                <a:lnTo>
                  <a:pt x="497" y="3"/>
                </a:lnTo>
                <a:lnTo>
                  <a:pt x="497" y="12"/>
                </a:lnTo>
                <a:close/>
                <a:moveTo>
                  <a:pt x="467" y="11"/>
                </a:moveTo>
                <a:lnTo>
                  <a:pt x="482" y="12"/>
                </a:lnTo>
                <a:lnTo>
                  <a:pt x="482" y="3"/>
                </a:lnTo>
                <a:lnTo>
                  <a:pt x="467" y="2"/>
                </a:lnTo>
                <a:lnTo>
                  <a:pt x="467" y="11"/>
                </a:lnTo>
                <a:close/>
                <a:moveTo>
                  <a:pt x="435" y="11"/>
                </a:moveTo>
                <a:lnTo>
                  <a:pt x="450" y="11"/>
                </a:lnTo>
                <a:lnTo>
                  <a:pt x="450" y="2"/>
                </a:lnTo>
                <a:lnTo>
                  <a:pt x="435" y="2"/>
                </a:lnTo>
                <a:lnTo>
                  <a:pt x="435" y="11"/>
                </a:lnTo>
                <a:close/>
                <a:moveTo>
                  <a:pt x="404" y="11"/>
                </a:moveTo>
                <a:lnTo>
                  <a:pt x="420" y="11"/>
                </a:lnTo>
                <a:lnTo>
                  <a:pt x="420" y="2"/>
                </a:lnTo>
                <a:lnTo>
                  <a:pt x="404" y="2"/>
                </a:lnTo>
                <a:lnTo>
                  <a:pt x="404" y="11"/>
                </a:lnTo>
                <a:close/>
                <a:moveTo>
                  <a:pt x="373" y="11"/>
                </a:moveTo>
                <a:lnTo>
                  <a:pt x="388" y="11"/>
                </a:lnTo>
                <a:lnTo>
                  <a:pt x="388" y="2"/>
                </a:lnTo>
                <a:lnTo>
                  <a:pt x="373" y="2"/>
                </a:lnTo>
                <a:lnTo>
                  <a:pt x="373" y="11"/>
                </a:lnTo>
                <a:close/>
                <a:moveTo>
                  <a:pt x="342" y="11"/>
                </a:moveTo>
                <a:lnTo>
                  <a:pt x="358" y="11"/>
                </a:lnTo>
                <a:lnTo>
                  <a:pt x="358" y="2"/>
                </a:lnTo>
                <a:lnTo>
                  <a:pt x="342" y="2"/>
                </a:lnTo>
                <a:lnTo>
                  <a:pt x="342" y="11"/>
                </a:lnTo>
                <a:close/>
                <a:moveTo>
                  <a:pt x="311" y="11"/>
                </a:moveTo>
                <a:lnTo>
                  <a:pt x="326" y="11"/>
                </a:lnTo>
                <a:lnTo>
                  <a:pt x="326" y="2"/>
                </a:lnTo>
                <a:lnTo>
                  <a:pt x="311" y="2"/>
                </a:lnTo>
                <a:lnTo>
                  <a:pt x="311" y="11"/>
                </a:lnTo>
                <a:close/>
                <a:moveTo>
                  <a:pt x="280" y="10"/>
                </a:moveTo>
                <a:lnTo>
                  <a:pt x="295" y="10"/>
                </a:lnTo>
                <a:lnTo>
                  <a:pt x="295" y="1"/>
                </a:lnTo>
                <a:lnTo>
                  <a:pt x="280" y="1"/>
                </a:lnTo>
                <a:lnTo>
                  <a:pt x="280" y="10"/>
                </a:lnTo>
                <a:close/>
                <a:moveTo>
                  <a:pt x="249" y="10"/>
                </a:moveTo>
                <a:lnTo>
                  <a:pt x="264" y="10"/>
                </a:lnTo>
                <a:lnTo>
                  <a:pt x="264" y="1"/>
                </a:lnTo>
                <a:lnTo>
                  <a:pt x="249" y="1"/>
                </a:lnTo>
                <a:lnTo>
                  <a:pt x="249" y="10"/>
                </a:lnTo>
                <a:close/>
                <a:moveTo>
                  <a:pt x="218" y="10"/>
                </a:moveTo>
                <a:lnTo>
                  <a:pt x="233" y="10"/>
                </a:lnTo>
                <a:lnTo>
                  <a:pt x="233" y="1"/>
                </a:lnTo>
                <a:lnTo>
                  <a:pt x="218" y="1"/>
                </a:lnTo>
                <a:lnTo>
                  <a:pt x="218" y="10"/>
                </a:lnTo>
                <a:close/>
                <a:moveTo>
                  <a:pt x="186" y="10"/>
                </a:moveTo>
                <a:lnTo>
                  <a:pt x="202" y="10"/>
                </a:lnTo>
                <a:lnTo>
                  <a:pt x="202" y="1"/>
                </a:lnTo>
                <a:lnTo>
                  <a:pt x="186" y="1"/>
                </a:lnTo>
                <a:lnTo>
                  <a:pt x="186" y="10"/>
                </a:lnTo>
                <a:close/>
                <a:moveTo>
                  <a:pt x="156" y="10"/>
                </a:moveTo>
                <a:lnTo>
                  <a:pt x="171" y="10"/>
                </a:lnTo>
                <a:lnTo>
                  <a:pt x="171" y="1"/>
                </a:lnTo>
                <a:lnTo>
                  <a:pt x="156" y="1"/>
                </a:lnTo>
                <a:lnTo>
                  <a:pt x="156" y="10"/>
                </a:lnTo>
                <a:close/>
                <a:moveTo>
                  <a:pt x="124" y="10"/>
                </a:moveTo>
                <a:lnTo>
                  <a:pt x="140" y="10"/>
                </a:lnTo>
                <a:lnTo>
                  <a:pt x="140" y="1"/>
                </a:lnTo>
                <a:lnTo>
                  <a:pt x="124" y="0"/>
                </a:lnTo>
                <a:lnTo>
                  <a:pt x="124" y="10"/>
                </a:lnTo>
                <a:close/>
                <a:moveTo>
                  <a:pt x="94" y="10"/>
                </a:moveTo>
                <a:lnTo>
                  <a:pt x="109" y="10"/>
                </a:lnTo>
                <a:lnTo>
                  <a:pt x="109" y="0"/>
                </a:lnTo>
                <a:lnTo>
                  <a:pt x="94" y="0"/>
                </a:lnTo>
                <a:lnTo>
                  <a:pt x="94" y="10"/>
                </a:lnTo>
                <a:close/>
                <a:moveTo>
                  <a:pt x="62" y="10"/>
                </a:moveTo>
                <a:lnTo>
                  <a:pt x="77" y="10"/>
                </a:lnTo>
                <a:lnTo>
                  <a:pt x="77" y="0"/>
                </a:lnTo>
                <a:lnTo>
                  <a:pt x="62" y="0"/>
                </a:lnTo>
                <a:lnTo>
                  <a:pt x="62" y="10"/>
                </a:lnTo>
                <a:close/>
                <a:moveTo>
                  <a:pt x="31" y="10"/>
                </a:moveTo>
                <a:lnTo>
                  <a:pt x="47" y="10"/>
                </a:lnTo>
                <a:lnTo>
                  <a:pt x="47" y="0"/>
                </a:lnTo>
                <a:lnTo>
                  <a:pt x="31" y="0"/>
                </a:lnTo>
                <a:lnTo>
                  <a:pt x="31" y="10"/>
                </a:lnTo>
                <a:close/>
                <a:moveTo>
                  <a:pt x="0" y="10"/>
                </a:moveTo>
                <a:lnTo>
                  <a:pt x="15" y="10"/>
                </a:lnTo>
                <a:lnTo>
                  <a:pt x="15" y="0"/>
                </a:lnTo>
                <a:lnTo>
                  <a:pt x="0" y="0"/>
                </a:lnTo>
                <a:lnTo>
                  <a:pt x="0" y="10"/>
                </a:lnTo>
                <a:close/>
              </a:path>
            </a:pathLst>
          </a:custGeom>
          <a:solidFill>
            <a:srgbClr val="00B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5" name="Rectangle 60"/>
          <p:cNvSpPr>
            <a:spLocks noChangeArrowheads="1"/>
          </p:cNvSpPr>
          <p:nvPr/>
        </p:nvSpPr>
        <p:spPr bwMode="auto">
          <a:xfrm>
            <a:off x="657226" y="1176338"/>
            <a:ext cx="1039812" cy="688975"/>
          </a:xfrm>
          <a:prstGeom prst="rect">
            <a:avLst/>
          </a:prstGeom>
          <a:solidFill>
            <a:srgbClr val="0438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6" name="Rectangle 61"/>
          <p:cNvSpPr>
            <a:spLocks noChangeArrowheads="1"/>
          </p:cNvSpPr>
          <p:nvPr/>
        </p:nvSpPr>
        <p:spPr bwMode="auto">
          <a:xfrm>
            <a:off x="674688" y="1200151"/>
            <a:ext cx="996950" cy="641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7" name="Rectangle 62"/>
          <p:cNvSpPr>
            <a:spLocks noChangeArrowheads="1"/>
          </p:cNvSpPr>
          <p:nvPr/>
        </p:nvSpPr>
        <p:spPr bwMode="auto">
          <a:xfrm>
            <a:off x="749301" y="1287463"/>
            <a:ext cx="403225" cy="20638"/>
          </a:xfrm>
          <a:prstGeom prst="rect">
            <a:avLst/>
          </a:prstGeom>
          <a:solidFill>
            <a:srgbClr val="BF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8" name="Rectangle 63"/>
          <p:cNvSpPr>
            <a:spLocks noChangeArrowheads="1"/>
          </p:cNvSpPr>
          <p:nvPr/>
        </p:nvSpPr>
        <p:spPr bwMode="auto">
          <a:xfrm>
            <a:off x="749301" y="1330326"/>
            <a:ext cx="403225" cy="20638"/>
          </a:xfrm>
          <a:prstGeom prst="rect">
            <a:avLst/>
          </a:prstGeom>
          <a:solidFill>
            <a:srgbClr val="BF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69" name="Rectangle 64"/>
          <p:cNvSpPr>
            <a:spLocks noChangeArrowheads="1"/>
          </p:cNvSpPr>
          <p:nvPr/>
        </p:nvSpPr>
        <p:spPr bwMode="auto">
          <a:xfrm>
            <a:off x="749301" y="1370013"/>
            <a:ext cx="403225" cy="20638"/>
          </a:xfrm>
          <a:prstGeom prst="rect">
            <a:avLst/>
          </a:prstGeom>
          <a:solidFill>
            <a:srgbClr val="BF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0" name="Rectangle 65"/>
          <p:cNvSpPr>
            <a:spLocks noChangeArrowheads="1"/>
          </p:cNvSpPr>
          <p:nvPr/>
        </p:nvSpPr>
        <p:spPr bwMode="auto">
          <a:xfrm>
            <a:off x="749301" y="1414463"/>
            <a:ext cx="403225" cy="20638"/>
          </a:xfrm>
          <a:prstGeom prst="rect">
            <a:avLst/>
          </a:prstGeom>
          <a:solidFill>
            <a:srgbClr val="BF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1" name="Rectangle 66"/>
          <p:cNvSpPr>
            <a:spLocks noChangeArrowheads="1"/>
          </p:cNvSpPr>
          <p:nvPr/>
        </p:nvSpPr>
        <p:spPr bwMode="auto">
          <a:xfrm>
            <a:off x="958851" y="1455738"/>
            <a:ext cx="193675" cy="20638"/>
          </a:xfrm>
          <a:prstGeom prst="rect">
            <a:avLst/>
          </a:prstGeom>
          <a:solidFill>
            <a:srgbClr val="BFC1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2" name="Rectangle 67"/>
          <p:cNvSpPr>
            <a:spLocks noChangeArrowheads="1"/>
          </p:cNvSpPr>
          <p:nvPr/>
        </p:nvSpPr>
        <p:spPr bwMode="auto">
          <a:xfrm>
            <a:off x="1547813" y="1589088"/>
            <a:ext cx="61912" cy="211138"/>
          </a:xfrm>
          <a:prstGeom prst="rect">
            <a:avLst/>
          </a:prstGeom>
          <a:solidFill>
            <a:srgbClr val="F37E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3" name="Rectangle 68"/>
          <p:cNvSpPr>
            <a:spLocks noChangeArrowheads="1"/>
          </p:cNvSpPr>
          <p:nvPr/>
        </p:nvSpPr>
        <p:spPr bwMode="auto">
          <a:xfrm>
            <a:off x="1397001" y="1644651"/>
            <a:ext cx="60325" cy="155575"/>
          </a:xfrm>
          <a:prstGeom prst="rect">
            <a:avLst/>
          </a:prstGeom>
          <a:solidFill>
            <a:srgbClr val="F37E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4" name="Rectangle 69"/>
          <p:cNvSpPr>
            <a:spLocks noChangeArrowheads="1"/>
          </p:cNvSpPr>
          <p:nvPr/>
        </p:nvSpPr>
        <p:spPr bwMode="auto">
          <a:xfrm>
            <a:off x="1246188" y="1681163"/>
            <a:ext cx="60325" cy="120650"/>
          </a:xfrm>
          <a:prstGeom prst="rect">
            <a:avLst/>
          </a:prstGeom>
          <a:solidFill>
            <a:srgbClr val="F37E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5" name="Rectangle 70"/>
          <p:cNvSpPr>
            <a:spLocks noChangeArrowheads="1"/>
          </p:cNvSpPr>
          <p:nvPr/>
        </p:nvSpPr>
        <p:spPr bwMode="auto">
          <a:xfrm>
            <a:off x="1468438" y="1644651"/>
            <a:ext cx="61912" cy="157163"/>
          </a:xfrm>
          <a:prstGeom prst="rect">
            <a:avLst/>
          </a:prstGeom>
          <a:solidFill>
            <a:srgbClr val="F4A9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6" name="Rectangle 71"/>
          <p:cNvSpPr>
            <a:spLocks noChangeArrowheads="1"/>
          </p:cNvSpPr>
          <p:nvPr/>
        </p:nvSpPr>
        <p:spPr bwMode="auto">
          <a:xfrm>
            <a:off x="1317626" y="1674813"/>
            <a:ext cx="61912" cy="127000"/>
          </a:xfrm>
          <a:prstGeom prst="rect">
            <a:avLst/>
          </a:prstGeom>
          <a:solidFill>
            <a:srgbClr val="F4A9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7" name="Freeform 72"/>
          <p:cNvSpPr>
            <a:spLocks/>
          </p:cNvSpPr>
          <p:nvPr/>
        </p:nvSpPr>
        <p:spPr bwMode="auto">
          <a:xfrm>
            <a:off x="754063" y="1547813"/>
            <a:ext cx="365125" cy="257175"/>
          </a:xfrm>
          <a:custGeom>
            <a:avLst/>
            <a:gdLst>
              <a:gd name="T0" fmla="*/ 0 w 230"/>
              <a:gd name="T1" fmla="*/ 162 h 162"/>
              <a:gd name="T2" fmla="*/ 230 w 230"/>
              <a:gd name="T3" fmla="*/ 162 h 162"/>
              <a:gd name="T4" fmla="*/ 230 w 230"/>
              <a:gd name="T5" fmla="*/ 0 h 162"/>
              <a:gd name="T6" fmla="*/ 227 w 230"/>
              <a:gd name="T7" fmla="*/ 0 h 162"/>
              <a:gd name="T8" fmla="*/ 227 w 230"/>
              <a:gd name="T9" fmla="*/ 158 h 162"/>
              <a:gd name="T10" fmla="*/ 0 w 230"/>
              <a:gd name="T11" fmla="*/ 158 h 162"/>
              <a:gd name="T12" fmla="*/ 0 w 230"/>
              <a:gd name="T13" fmla="*/ 162 h 162"/>
              <a:gd name="T14" fmla="*/ 0 w 230"/>
              <a:gd name="T15" fmla="*/ 162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0" h="162">
                <a:moveTo>
                  <a:pt x="0" y="162"/>
                </a:moveTo>
                <a:lnTo>
                  <a:pt x="230" y="162"/>
                </a:lnTo>
                <a:lnTo>
                  <a:pt x="230" y="0"/>
                </a:lnTo>
                <a:lnTo>
                  <a:pt x="227" y="0"/>
                </a:lnTo>
                <a:lnTo>
                  <a:pt x="227" y="158"/>
                </a:lnTo>
                <a:lnTo>
                  <a:pt x="0" y="158"/>
                </a:lnTo>
                <a:lnTo>
                  <a:pt x="0" y="162"/>
                </a:lnTo>
                <a:lnTo>
                  <a:pt x="0" y="162"/>
                </a:lnTo>
                <a:close/>
              </a:path>
            </a:pathLst>
          </a:cu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8" name="Rectangle 73"/>
          <p:cNvSpPr>
            <a:spLocks noChangeArrowheads="1"/>
          </p:cNvSpPr>
          <p:nvPr/>
        </p:nvSpPr>
        <p:spPr bwMode="auto">
          <a:xfrm>
            <a:off x="1030288" y="1560513"/>
            <a:ext cx="49212" cy="214313"/>
          </a:xfrm>
          <a:prstGeom prst="rect">
            <a:avLst/>
          </a:pr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79" name="Rectangle 74"/>
          <p:cNvSpPr>
            <a:spLocks noChangeArrowheads="1"/>
          </p:cNvSpPr>
          <p:nvPr/>
        </p:nvSpPr>
        <p:spPr bwMode="auto">
          <a:xfrm>
            <a:off x="960438" y="1619251"/>
            <a:ext cx="50800" cy="155575"/>
          </a:xfrm>
          <a:prstGeom prst="rect">
            <a:avLst/>
          </a:pr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0" name="Rectangle 75"/>
          <p:cNvSpPr>
            <a:spLocks noChangeArrowheads="1"/>
          </p:cNvSpPr>
          <p:nvPr/>
        </p:nvSpPr>
        <p:spPr bwMode="auto">
          <a:xfrm>
            <a:off x="885826" y="1619251"/>
            <a:ext cx="50800" cy="155575"/>
          </a:xfrm>
          <a:prstGeom prst="rect">
            <a:avLst/>
          </a:pr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1" name="Rectangle 76"/>
          <p:cNvSpPr>
            <a:spLocks noChangeArrowheads="1"/>
          </p:cNvSpPr>
          <p:nvPr/>
        </p:nvSpPr>
        <p:spPr bwMode="auto">
          <a:xfrm>
            <a:off x="812801" y="1576388"/>
            <a:ext cx="49212" cy="198438"/>
          </a:xfrm>
          <a:prstGeom prst="rect">
            <a:avLst/>
          </a:pr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2" name="Freeform 77"/>
          <p:cNvSpPr>
            <a:spLocks/>
          </p:cNvSpPr>
          <p:nvPr/>
        </p:nvSpPr>
        <p:spPr bwMode="auto">
          <a:xfrm>
            <a:off x="860426" y="1520826"/>
            <a:ext cx="207962" cy="66675"/>
          </a:xfrm>
          <a:custGeom>
            <a:avLst/>
            <a:gdLst>
              <a:gd name="T0" fmla="*/ 0 w 131"/>
              <a:gd name="T1" fmla="*/ 14 h 42"/>
              <a:gd name="T2" fmla="*/ 46 w 131"/>
              <a:gd name="T3" fmla="*/ 42 h 42"/>
              <a:gd name="T4" fmla="*/ 74 w 131"/>
              <a:gd name="T5" fmla="*/ 42 h 42"/>
              <a:gd name="T6" fmla="*/ 131 w 131"/>
              <a:gd name="T7" fmla="*/ 3 h 42"/>
              <a:gd name="T8" fmla="*/ 128 w 131"/>
              <a:gd name="T9" fmla="*/ 0 h 42"/>
              <a:gd name="T10" fmla="*/ 73 w 131"/>
              <a:gd name="T11" fmla="*/ 38 h 42"/>
              <a:gd name="T12" fmla="*/ 48 w 131"/>
              <a:gd name="T13" fmla="*/ 38 h 42"/>
              <a:gd name="T14" fmla="*/ 2 w 131"/>
              <a:gd name="T15" fmla="*/ 11 h 42"/>
              <a:gd name="T16" fmla="*/ 0 w 131"/>
              <a:gd name="T17" fmla="*/ 14 h 42"/>
              <a:gd name="T18" fmla="*/ 0 w 131"/>
              <a:gd name="T19" fmla="*/ 1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1" h="42">
                <a:moveTo>
                  <a:pt x="0" y="14"/>
                </a:moveTo>
                <a:lnTo>
                  <a:pt x="46" y="42"/>
                </a:lnTo>
                <a:lnTo>
                  <a:pt x="74" y="42"/>
                </a:lnTo>
                <a:lnTo>
                  <a:pt x="131" y="3"/>
                </a:lnTo>
                <a:lnTo>
                  <a:pt x="128" y="0"/>
                </a:lnTo>
                <a:lnTo>
                  <a:pt x="73" y="38"/>
                </a:lnTo>
                <a:lnTo>
                  <a:pt x="48" y="38"/>
                </a:lnTo>
                <a:lnTo>
                  <a:pt x="2" y="11"/>
                </a:lnTo>
                <a:lnTo>
                  <a:pt x="0" y="14"/>
                </a:lnTo>
                <a:lnTo>
                  <a:pt x="0" y="14"/>
                </a:lnTo>
                <a:close/>
              </a:path>
            </a:pathLst>
          </a:cu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3" name="Freeform 78"/>
          <p:cNvSpPr>
            <a:spLocks/>
          </p:cNvSpPr>
          <p:nvPr/>
        </p:nvSpPr>
        <p:spPr bwMode="auto">
          <a:xfrm>
            <a:off x="1030288" y="1504951"/>
            <a:ext cx="55562" cy="42863"/>
          </a:xfrm>
          <a:custGeom>
            <a:avLst/>
            <a:gdLst>
              <a:gd name="T0" fmla="*/ 35 w 35"/>
              <a:gd name="T1" fmla="*/ 0 h 27"/>
              <a:gd name="T2" fmla="*/ 0 w 35"/>
              <a:gd name="T3" fmla="*/ 6 h 27"/>
              <a:gd name="T4" fmla="*/ 18 w 35"/>
              <a:gd name="T5" fmla="*/ 27 h 27"/>
              <a:gd name="T6" fmla="*/ 35 w 35"/>
              <a:gd name="T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27">
                <a:moveTo>
                  <a:pt x="35" y="0"/>
                </a:moveTo>
                <a:lnTo>
                  <a:pt x="0" y="6"/>
                </a:lnTo>
                <a:lnTo>
                  <a:pt x="18" y="27"/>
                </a:lnTo>
                <a:lnTo>
                  <a:pt x="35" y="0"/>
                </a:lnTo>
                <a:close/>
              </a:path>
            </a:pathLst>
          </a:cu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4" name="Freeform 79"/>
          <p:cNvSpPr>
            <a:spLocks noEditPoints="1"/>
          </p:cNvSpPr>
          <p:nvPr/>
        </p:nvSpPr>
        <p:spPr bwMode="auto">
          <a:xfrm>
            <a:off x="1235076" y="1243013"/>
            <a:ext cx="385762" cy="277813"/>
          </a:xfrm>
          <a:custGeom>
            <a:avLst/>
            <a:gdLst>
              <a:gd name="T0" fmla="*/ 0 w 316"/>
              <a:gd name="T1" fmla="*/ 217 h 227"/>
              <a:gd name="T2" fmla="*/ 0 w 316"/>
              <a:gd name="T3" fmla="*/ 5 h 227"/>
              <a:gd name="T4" fmla="*/ 10 w 316"/>
              <a:gd name="T5" fmla="*/ 10 h 227"/>
              <a:gd name="T6" fmla="*/ 19 w 316"/>
              <a:gd name="T7" fmla="*/ 35 h 227"/>
              <a:gd name="T8" fmla="*/ 10 w 316"/>
              <a:gd name="T9" fmla="*/ 45 h 227"/>
              <a:gd name="T10" fmla="*/ 19 w 316"/>
              <a:gd name="T11" fmla="*/ 64 h 227"/>
              <a:gd name="T12" fmla="*/ 10 w 316"/>
              <a:gd name="T13" fmla="*/ 99 h 227"/>
              <a:gd name="T14" fmla="*/ 14 w 316"/>
              <a:gd name="T15" fmla="*/ 109 h 227"/>
              <a:gd name="T16" fmla="*/ 14 w 316"/>
              <a:gd name="T17" fmla="*/ 138 h 227"/>
              <a:gd name="T18" fmla="*/ 10 w 316"/>
              <a:gd name="T19" fmla="*/ 148 h 227"/>
              <a:gd name="T20" fmla="*/ 19 w 316"/>
              <a:gd name="T21" fmla="*/ 183 h 227"/>
              <a:gd name="T22" fmla="*/ 10 w 316"/>
              <a:gd name="T23" fmla="*/ 208 h 227"/>
              <a:gd name="T24" fmla="*/ 39 w 316"/>
              <a:gd name="T25" fmla="*/ 213 h 227"/>
              <a:gd name="T26" fmla="*/ 49 w 316"/>
              <a:gd name="T27" fmla="*/ 217 h 227"/>
              <a:gd name="T28" fmla="*/ 84 w 316"/>
              <a:gd name="T29" fmla="*/ 208 h 227"/>
              <a:gd name="T30" fmla="*/ 118 w 316"/>
              <a:gd name="T31" fmla="*/ 217 h 227"/>
              <a:gd name="T32" fmla="*/ 128 w 316"/>
              <a:gd name="T33" fmla="*/ 213 h 227"/>
              <a:gd name="T34" fmla="*/ 158 w 316"/>
              <a:gd name="T35" fmla="*/ 213 h 227"/>
              <a:gd name="T36" fmla="*/ 168 w 316"/>
              <a:gd name="T37" fmla="*/ 217 h 227"/>
              <a:gd name="T38" fmla="*/ 202 w 316"/>
              <a:gd name="T39" fmla="*/ 208 h 227"/>
              <a:gd name="T40" fmla="*/ 237 w 316"/>
              <a:gd name="T41" fmla="*/ 217 h 227"/>
              <a:gd name="T42" fmla="*/ 247 w 316"/>
              <a:gd name="T43" fmla="*/ 213 h 227"/>
              <a:gd name="T44" fmla="*/ 276 w 316"/>
              <a:gd name="T45" fmla="*/ 213 h 227"/>
              <a:gd name="T46" fmla="*/ 286 w 316"/>
              <a:gd name="T47" fmla="*/ 217 h 227"/>
              <a:gd name="T48" fmla="*/ 276 w 316"/>
              <a:gd name="T49" fmla="*/ 104 h 227"/>
              <a:gd name="T50" fmla="*/ 266 w 316"/>
              <a:gd name="T51" fmla="*/ 193 h 227"/>
              <a:gd name="T52" fmla="*/ 276 w 316"/>
              <a:gd name="T53" fmla="*/ 104 h 227"/>
              <a:gd name="T54" fmla="*/ 192 w 316"/>
              <a:gd name="T55" fmla="*/ 198 h 227"/>
              <a:gd name="T56" fmla="*/ 192 w 316"/>
              <a:gd name="T57" fmla="*/ 138 h 227"/>
              <a:gd name="T58" fmla="*/ 118 w 316"/>
              <a:gd name="T59" fmla="*/ 193 h 227"/>
              <a:gd name="T60" fmla="*/ 108 w 316"/>
              <a:gd name="T61" fmla="*/ 104 h 227"/>
              <a:gd name="T62" fmla="*/ 59 w 316"/>
              <a:gd name="T63" fmla="*/ 183 h 227"/>
              <a:gd name="T64" fmla="*/ 49 w 316"/>
              <a:gd name="T65" fmla="*/ 203 h 227"/>
              <a:gd name="T66" fmla="*/ 59 w 316"/>
              <a:gd name="T67" fmla="*/ 183 h 227"/>
              <a:gd name="T68" fmla="*/ 206 w 316"/>
              <a:gd name="T69" fmla="*/ 120 h 227"/>
              <a:gd name="T70" fmla="*/ 118 w 316"/>
              <a:gd name="T71" fmla="*/ 78 h 227"/>
              <a:gd name="T72" fmla="*/ 69 w 316"/>
              <a:gd name="T73" fmla="*/ 153 h 227"/>
              <a:gd name="T74" fmla="*/ 50 w 316"/>
              <a:gd name="T75" fmla="*/ 139 h 227"/>
              <a:gd name="T76" fmla="*/ 113 w 316"/>
              <a:gd name="T77" fmla="*/ 50 h 227"/>
              <a:gd name="T78" fmla="*/ 192 w 316"/>
              <a:gd name="T79" fmla="*/ 99 h 227"/>
              <a:gd name="T80" fmla="*/ 271 w 316"/>
              <a:gd name="T81" fmla="*/ 59 h 227"/>
              <a:gd name="T82" fmla="*/ 271 w 316"/>
              <a:gd name="T83" fmla="*/ 50 h 227"/>
              <a:gd name="T84" fmla="*/ 271 w 316"/>
              <a:gd name="T85" fmla="*/ 0 h 227"/>
              <a:gd name="T86" fmla="*/ 271 w 316"/>
              <a:gd name="T87" fmla="*/ 50 h 227"/>
              <a:gd name="T88" fmla="*/ 187 w 316"/>
              <a:gd name="T89" fmla="*/ 5 h 227"/>
              <a:gd name="T90" fmla="*/ 197 w 316"/>
              <a:gd name="T91" fmla="*/ 84 h 227"/>
              <a:gd name="T92" fmla="*/ 108 w 316"/>
              <a:gd name="T93" fmla="*/ 35 h 227"/>
              <a:gd name="T94" fmla="*/ 118 w 316"/>
              <a:gd name="T95" fmla="*/ 5 h 227"/>
              <a:gd name="T96" fmla="*/ 54 w 316"/>
              <a:gd name="T97" fmla="*/ 119 h 227"/>
              <a:gd name="T98" fmla="*/ 54 w 316"/>
              <a:gd name="T99" fmla="*/ 0 h 227"/>
              <a:gd name="T100" fmla="*/ 54 w 316"/>
              <a:gd name="T101" fmla="*/ 119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16" h="227">
                <a:moveTo>
                  <a:pt x="306" y="227"/>
                </a:moveTo>
                <a:cubicBezTo>
                  <a:pt x="10" y="227"/>
                  <a:pt x="10" y="227"/>
                  <a:pt x="10" y="227"/>
                </a:cubicBezTo>
                <a:cubicBezTo>
                  <a:pt x="4" y="227"/>
                  <a:pt x="0" y="223"/>
                  <a:pt x="0" y="217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7" y="0"/>
                  <a:pt x="10" y="2"/>
                  <a:pt x="10" y="5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30"/>
                  <a:pt x="10" y="30"/>
                  <a:pt x="10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7" y="30"/>
                  <a:pt x="19" y="32"/>
                  <a:pt x="19" y="35"/>
                </a:cubicBezTo>
                <a:cubicBezTo>
                  <a:pt x="19" y="38"/>
                  <a:pt x="17" y="40"/>
                  <a:pt x="14" y="40"/>
                </a:cubicBezTo>
                <a:cubicBezTo>
                  <a:pt x="10" y="40"/>
                  <a:pt x="10" y="40"/>
                  <a:pt x="10" y="40"/>
                </a:cubicBezTo>
                <a:cubicBezTo>
                  <a:pt x="10" y="45"/>
                  <a:pt x="10" y="45"/>
                  <a:pt x="10" y="45"/>
                </a:cubicBezTo>
                <a:cubicBezTo>
                  <a:pt x="10" y="59"/>
                  <a:pt x="10" y="59"/>
                  <a:pt x="10" y="59"/>
                </a:cubicBezTo>
                <a:cubicBezTo>
                  <a:pt x="14" y="59"/>
                  <a:pt x="14" y="59"/>
                  <a:pt x="14" y="59"/>
                </a:cubicBezTo>
                <a:cubicBezTo>
                  <a:pt x="17" y="59"/>
                  <a:pt x="19" y="62"/>
                  <a:pt x="19" y="64"/>
                </a:cubicBezTo>
                <a:cubicBezTo>
                  <a:pt x="19" y="67"/>
                  <a:pt x="17" y="69"/>
                  <a:pt x="14" y="69"/>
                </a:cubicBezTo>
                <a:cubicBezTo>
                  <a:pt x="10" y="69"/>
                  <a:pt x="10" y="69"/>
                  <a:pt x="10" y="69"/>
                </a:cubicBezTo>
                <a:cubicBezTo>
                  <a:pt x="10" y="99"/>
                  <a:pt x="10" y="99"/>
                  <a:pt x="10" y="99"/>
                </a:cubicBezTo>
                <a:cubicBezTo>
                  <a:pt x="14" y="99"/>
                  <a:pt x="14" y="99"/>
                  <a:pt x="14" y="99"/>
                </a:cubicBezTo>
                <a:cubicBezTo>
                  <a:pt x="17" y="99"/>
                  <a:pt x="19" y="101"/>
                  <a:pt x="19" y="104"/>
                </a:cubicBezTo>
                <a:cubicBezTo>
                  <a:pt x="19" y="107"/>
                  <a:pt x="17" y="109"/>
                  <a:pt x="14" y="109"/>
                </a:cubicBezTo>
                <a:cubicBezTo>
                  <a:pt x="10" y="109"/>
                  <a:pt x="10" y="109"/>
                  <a:pt x="10" y="109"/>
                </a:cubicBezTo>
                <a:cubicBezTo>
                  <a:pt x="10" y="138"/>
                  <a:pt x="10" y="138"/>
                  <a:pt x="10" y="138"/>
                </a:cubicBezTo>
                <a:cubicBezTo>
                  <a:pt x="14" y="138"/>
                  <a:pt x="14" y="138"/>
                  <a:pt x="14" y="138"/>
                </a:cubicBezTo>
                <a:cubicBezTo>
                  <a:pt x="17" y="138"/>
                  <a:pt x="19" y="141"/>
                  <a:pt x="19" y="143"/>
                </a:cubicBezTo>
                <a:cubicBezTo>
                  <a:pt x="19" y="146"/>
                  <a:pt x="17" y="148"/>
                  <a:pt x="14" y="148"/>
                </a:cubicBezTo>
                <a:cubicBezTo>
                  <a:pt x="10" y="148"/>
                  <a:pt x="10" y="148"/>
                  <a:pt x="10" y="148"/>
                </a:cubicBezTo>
                <a:cubicBezTo>
                  <a:pt x="10" y="178"/>
                  <a:pt x="10" y="178"/>
                  <a:pt x="10" y="178"/>
                </a:cubicBezTo>
                <a:cubicBezTo>
                  <a:pt x="14" y="178"/>
                  <a:pt x="14" y="178"/>
                  <a:pt x="14" y="178"/>
                </a:cubicBezTo>
                <a:cubicBezTo>
                  <a:pt x="17" y="178"/>
                  <a:pt x="19" y="180"/>
                  <a:pt x="19" y="183"/>
                </a:cubicBezTo>
                <a:cubicBezTo>
                  <a:pt x="19" y="186"/>
                  <a:pt x="17" y="188"/>
                  <a:pt x="14" y="188"/>
                </a:cubicBezTo>
                <a:cubicBezTo>
                  <a:pt x="10" y="188"/>
                  <a:pt x="10" y="188"/>
                  <a:pt x="10" y="188"/>
                </a:cubicBezTo>
                <a:cubicBezTo>
                  <a:pt x="10" y="208"/>
                  <a:pt x="10" y="208"/>
                  <a:pt x="10" y="208"/>
                </a:cubicBezTo>
                <a:cubicBezTo>
                  <a:pt x="10" y="213"/>
                  <a:pt x="14" y="217"/>
                  <a:pt x="19" y="217"/>
                </a:cubicBezTo>
                <a:cubicBezTo>
                  <a:pt x="39" y="217"/>
                  <a:pt x="39" y="217"/>
                  <a:pt x="39" y="217"/>
                </a:cubicBezTo>
                <a:cubicBezTo>
                  <a:pt x="39" y="213"/>
                  <a:pt x="39" y="213"/>
                  <a:pt x="39" y="213"/>
                </a:cubicBezTo>
                <a:cubicBezTo>
                  <a:pt x="39" y="210"/>
                  <a:pt x="41" y="208"/>
                  <a:pt x="44" y="208"/>
                </a:cubicBezTo>
                <a:cubicBezTo>
                  <a:pt x="47" y="208"/>
                  <a:pt x="49" y="210"/>
                  <a:pt x="49" y="213"/>
                </a:cubicBezTo>
                <a:cubicBezTo>
                  <a:pt x="49" y="217"/>
                  <a:pt x="49" y="217"/>
                  <a:pt x="49" y="217"/>
                </a:cubicBezTo>
                <a:cubicBezTo>
                  <a:pt x="79" y="217"/>
                  <a:pt x="79" y="217"/>
                  <a:pt x="79" y="217"/>
                </a:cubicBezTo>
                <a:cubicBezTo>
                  <a:pt x="79" y="213"/>
                  <a:pt x="79" y="213"/>
                  <a:pt x="79" y="213"/>
                </a:cubicBezTo>
                <a:cubicBezTo>
                  <a:pt x="79" y="210"/>
                  <a:pt x="81" y="208"/>
                  <a:pt x="84" y="208"/>
                </a:cubicBezTo>
                <a:cubicBezTo>
                  <a:pt x="86" y="208"/>
                  <a:pt x="89" y="210"/>
                  <a:pt x="89" y="213"/>
                </a:cubicBezTo>
                <a:cubicBezTo>
                  <a:pt x="89" y="217"/>
                  <a:pt x="89" y="217"/>
                  <a:pt x="89" y="217"/>
                </a:cubicBezTo>
                <a:cubicBezTo>
                  <a:pt x="118" y="217"/>
                  <a:pt x="118" y="217"/>
                  <a:pt x="118" y="217"/>
                </a:cubicBezTo>
                <a:cubicBezTo>
                  <a:pt x="118" y="213"/>
                  <a:pt x="118" y="213"/>
                  <a:pt x="118" y="213"/>
                </a:cubicBezTo>
                <a:cubicBezTo>
                  <a:pt x="118" y="210"/>
                  <a:pt x="120" y="208"/>
                  <a:pt x="123" y="208"/>
                </a:cubicBezTo>
                <a:cubicBezTo>
                  <a:pt x="126" y="208"/>
                  <a:pt x="128" y="210"/>
                  <a:pt x="128" y="213"/>
                </a:cubicBezTo>
                <a:cubicBezTo>
                  <a:pt x="128" y="217"/>
                  <a:pt x="128" y="217"/>
                  <a:pt x="128" y="217"/>
                </a:cubicBezTo>
                <a:cubicBezTo>
                  <a:pt x="158" y="217"/>
                  <a:pt x="158" y="217"/>
                  <a:pt x="158" y="217"/>
                </a:cubicBezTo>
                <a:cubicBezTo>
                  <a:pt x="158" y="213"/>
                  <a:pt x="158" y="213"/>
                  <a:pt x="158" y="213"/>
                </a:cubicBezTo>
                <a:cubicBezTo>
                  <a:pt x="158" y="210"/>
                  <a:pt x="160" y="208"/>
                  <a:pt x="163" y="208"/>
                </a:cubicBezTo>
                <a:cubicBezTo>
                  <a:pt x="165" y="208"/>
                  <a:pt x="168" y="210"/>
                  <a:pt x="168" y="213"/>
                </a:cubicBezTo>
                <a:cubicBezTo>
                  <a:pt x="168" y="217"/>
                  <a:pt x="168" y="217"/>
                  <a:pt x="168" y="217"/>
                </a:cubicBezTo>
                <a:cubicBezTo>
                  <a:pt x="197" y="217"/>
                  <a:pt x="197" y="217"/>
                  <a:pt x="197" y="217"/>
                </a:cubicBezTo>
                <a:cubicBezTo>
                  <a:pt x="197" y="213"/>
                  <a:pt x="197" y="213"/>
                  <a:pt x="197" y="213"/>
                </a:cubicBezTo>
                <a:cubicBezTo>
                  <a:pt x="197" y="210"/>
                  <a:pt x="199" y="208"/>
                  <a:pt x="202" y="208"/>
                </a:cubicBezTo>
                <a:cubicBezTo>
                  <a:pt x="205" y="208"/>
                  <a:pt x="207" y="210"/>
                  <a:pt x="207" y="213"/>
                </a:cubicBezTo>
                <a:cubicBezTo>
                  <a:pt x="207" y="217"/>
                  <a:pt x="207" y="217"/>
                  <a:pt x="207" y="217"/>
                </a:cubicBezTo>
                <a:cubicBezTo>
                  <a:pt x="237" y="217"/>
                  <a:pt x="237" y="217"/>
                  <a:pt x="237" y="217"/>
                </a:cubicBezTo>
                <a:cubicBezTo>
                  <a:pt x="237" y="213"/>
                  <a:pt x="237" y="213"/>
                  <a:pt x="237" y="213"/>
                </a:cubicBezTo>
                <a:cubicBezTo>
                  <a:pt x="237" y="210"/>
                  <a:pt x="239" y="208"/>
                  <a:pt x="242" y="208"/>
                </a:cubicBezTo>
                <a:cubicBezTo>
                  <a:pt x="244" y="208"/>
                  <a:pt x="247" y="210"/>
                  <a:pt x="247" y="213"/>
                </a:cubicBezTo>
                <a:cubicBezTo>
                  <a:pt x="247" y="217"/>
                  <a:pt x="247" y="217"/>
                  <a:pt x="247" y="217"/>
                </a:cubicBezTo>
                <a:cubicBezTo>
                  <a:pt x="276" y="217"/>
                  <a:pt x="276" y="217"/>
                  <a:pt x="276" y="217"/>
                </a:cubicBezTo>
                <a:cubicBezTo>
                  <a:pt x="276" y="213"/>
                  <a:pt x="276" y="213"/>
                  <a:pt x="276" y="213"/>
                </a:cubicBezTo>
                <a:cubicBezTo>
                  <a:pt x="276" y="210"/>
                  <a:pt x="278" y="208"/>
                  <a:pt x="281" y="208"/>
                </a:cubicBezTo>
                <a:cubicBezTo>
                  <a:pt x="284" y="208"/>
                  <a:pt x="286" y="210"/>
                  <a:pt x="286" y="213"/>
                </a:cubicBezTo>
                <a:cubicBezTo>
                  <a:pt x="286" y="217"/>
                  <a:pt x="286" y="217"/>
                  <a:pt x="286" y="217"/>
                </a:cubicBezTo>
                <a:cubicBezTo>
                  <a:pt x="316" y="217"/>
                  <a:pt x="316" y="217"/>
                  <a:pt x="316" y="217"/>
                </a:cubicBezTo>
                <a:cubicBezTo>
                  <a:pt x="316" y="223"/>
                  <a:pt x="311" y="227"/>
                  <a:pt x="306" y="227"/>
                </a:cubicBezTo>
                <a:close/>
                <a:moveTo>
                  <a:pt x="276" y="104"/>
                </a:moveTo>
                <a:cubicBezTo>
                  <a:pt x="276" y="193"/>
                  <a:pt x="276" y="193"/>
                  <a:pt x="276" y="193"/>
                </a:cubicBezTo>
                <a:cubicBezTo>
                  <a:pt x="276" y="195"/>
                  <a:pt x="274" y="198"/>
                  <a:pt x="271" y="198"/>
                </a:cubicBezTo>
                <a:cubicBezTo>
                  <a:pt x="268" y="198"/>
                  <a:pt x="266" y="195"/>
                  <a:pt x="266" y="193"/>
                </a:cubicBezTo>
                <a:cubicBezTo>
                  <a:pt x="266" y="104"/>
                  <a:pt x="266" y="104"/>
                  <a:pt x="266" y="104"/>
                </a:cubicBezTo>
                <a:cubicBezTo>
                  <a:pt x="266" y="101"/>
                  <a:pt x="268" y="99"/>
                  <a:pt x="271" y="99"/>
                </a:cubicBezTo>
                <a:cubicBezTo>
                  <a:pt x="274" y="99"/>
                  <a:pt x="276" y="101"/>
                  <a:pt x="276" y="104"/>
                </a:cubicBezTo>
                <a:close/>
                <a:moveTo>
                  <a:pt x="197" y="143"/>
                </a:moveTo>
                <a:cubicBezTo>
                  <a:pt x="197" y="193"/>
                  <a:pt x="197" y="193"/>
                  <a:pt x="197" y="193"/>
                </a:cubicBezTo>
                <a:cubicBezTo>
                  <a:pt x="197" y="195"/>
                  <a:pt x="195" y="198"/>
                  <a:pt x="192" y="198"/>
                </a:cubicBezTo>
                <a:cubicBezTo>
                  <a:pt x="189" y="198"/>
                  <a:pt x="187" y="195"/>
                  <a:pt x="187" y="193"/>
                </a:cubicBezTo>
                <a:cubicBezTo>
                  <a:pt x="187" y="143"/>
                  <a:pt x="187" y="143"/>
                  <a:pt x="187" y="143"/>
                </a:cubicBezTo>
                <a:cubicBezTo>
                  <a:pt x="187" y="141"/>
                  <a:pt x="189" y="138"/>
                  <a:pt x="192" y="138"/>
                </a:cubicBezTo>
                <a:cubicBezTo>
                  <a:pt x="195" y="138"/>
                  <a:pt x="197" y="141"/>
                  <a:pt x="197" y="143"/>
                </a:cubicBezTo>
                <a:close/>
                <a:moveTo>
                  <a:pt x="118" y="104"/>
                </a:moveTo>
                <a:cubicBezTo>
                  <a:pt x="118" y="193"/>
                  <a:pt x="118" y="193"/>
                  <a:pt x="118" y="193"/>
                </a:cubicBezTo>
                <a:cubicBezTo>
                  <a:pt x="118" y="195"/>
                  <a:pt x="116" y="198"/>
                  <a:pt x="113" y="198"/>
                </a:cubicBezTo>
                <a:cubicBezTo>
                  <a:pt x="110" y="198"/>
                  <a:pt x="108" y="195"/>
                  <a:pt x="108" y="193"/>
                </a:cubicBezTo>
                <a:cubicBezTo>
                  <a:pt x="108" y="104"/>
                  <a:pt x="108" y="104"/>
                  <a:pt x="108" y="104"/>
                </a:cubicBezTo>
                <a:cubicBezTo>
                  <a:pt x="108" y="101"/>
                  <a:pt x="110" y="99"/>
                  <a:pt x="113" y="99"/>
                </a:cubicBezTo>
                <a:cubicBezTo>
                  <a:pt x="116" y="99"/>
                  <a:pt x="118" y="101"/>
                  <a:pt x="118" y="104"/>
                </a:cubicBezTo>
                <a:close/>
                <a:moveTo>
                  <a:pt x="59" y="183"/>
                </a:moveTo>
                <a:cubicBezTo>
                  <a:pt x="59" y="203"/>
                  <a:pt x="59" y="203"/>
                  <a:pt x="59" y="203"/>
                </a:cubicBezTo>
                <a:cubicBezTo>
                  <a:pt x="59" y="205"/>
                  <a:pt x="57" y="208"/>
                  <a:pt x="54" y="208"/>
                </a:cubicBezTo>
                <a:cubicBezTo>
                  <a:pt x="51" y="208"/>
                  <a:pt x="49" y="205"/>
                  <a:pt x="49" y="203"/>
                </a:cubicBezTo>
                <a:cubicBezTo>
                  <a:pt x="49" y="183"/>
                  <a:pt x="49" y="183"/>
                  <a:pt x="49" y="183"/>
                </a:cubicBezTo>
                <a:cubicBezTo>
                  <a:pt x="49" y="180"/>
                  <a:pt x="51" y="178"/>
                  <a:pt x="54" y="178"/>
                </a:cubicBezTo>
                <a:cubicBezTo>
                  <a:pt x="57" y="178"/>
                  <a:pt x="59" y="180"/>
                  <a:pt x="59" y="183"/>
                </a:cubicBezTo>
                <a:close/>
                <a:moveTo>
                  <a:pt x="271" y="89"/>
                </a:moveTo>
                <a:cubicBezTo>
                  <a:pt x="269" y="89"/>
                  <a:pt x="266" y="88"/>
                  <a:pt x="264" y="87"/>
                </a:cubicBezTo>
                <a:cubicBezTo>
                  <a:pt x="206" y="120"/>
                  <a:pt x="206" y="120"/>
                  <a:pt x="206" y="120"/>
                </a:cubicBezTo>
                <a:cubicBezTo>
                  <a:pt x="203" y="125"/>
                  <a:pt x="198" y="129"/>
                  <a:pt x="192" y="129"/>
                </a:cubicBezTo>
                <a:cubicBezTo>
                  <a:pt x="186" y="129"/>
                  <a:pt x="180" y="124"/>
                  <a:pt x="178" y="118"/>
                </a:cubicBezTo>
                <a:cubicBezTo>
                  <a:pt x="118" y="78"/>
                  <a:pt x="118" y="78"/>
                  <a:pt x="118" y="78"/>
                </a:cubicBezTo>
                <a:cubicBezTo>
                  <a:pt x="118" y="78"/>
                  <a:pt x="117" y="78"/>
                  <a:pt x="117" y="78"/>
                </a:cubicBezTo>
                <a:cubicBezTo>
                  <a:pt x="68" y="149"/>
                  <a:pt x="68" y="149"/>
                  <a:pt x="68" y="149"/>
                </a:cubicBezTo>
                <a:cubicBezTo>
                  <a:pt x="68" y="150"/>
                  <a:pt x="69" y="152"/>
                  <a:pt x="69" y="153"/>
                </a:cubicBezTo>
                <a:cubicBezTo>
                  <a:pt x="69" y="161"/>
                  <a:pt x="62" y="168"/>
                  <a:pt x="54" y="168"/>
                </a:cubicBezTo>
                <a:cubicBezTo>
                  <a:pt x="46" y="168"/>
                  <a:pt x="39" y="161"/>
                  <a:pt x="39" y="153"/>
                </a:cubicBezTo>
                <a:cubicBezTo>
                  <a:pt x="39" y="146"/>
                  <a:pt x="44" y="141"/>
                  <a:pt x="50" y="139"/>
                </a:cubicBezTo>
                <a:cubicBezTo>
                  <a:pt x="99" y="69"/>
                  <a:pt x="99" y="69"/>
                  <a:pt x="99" y="69"/>
                </a:cubicBezTo>
                <a:cubicBezTo>
                  <a:pt x="99" y="68"/>
                  <a:pt x="98" y="66"/>
                  <a:pt x="98" y="64"/>
                </a:cubicBezTo>
                <a:cubicBezTo>
                  <a:pt x="98" y="56"/>
                  <a:pt x="105" y="50"/>
                  <a:pt x="113" y="50"/>
                </a:cubicBezTo>
                <a:cubicBezTo>
                  <a:pt x="120" y="50"/>
                  <a:pt x="125" y="54"/>
                  <a:pt x="127" y="60"/>
                </a:cubicBezTo>
                <a:cubicBezTo>
                  <a:pt x="187" y="100"/>
                  <a:pt x="187" y="100"/>
                  <a:pt x="187" y="100"/>
                </a:cubicBezTo>
                <a:cubicBezTo>
                  <a:pt x="189" y="99"/>
                  <a:pt x="190" y="99"/>
                  <a:pt x="192" y="99"/>
                </a:cubicBezTo>
                <a:cubicBezTo>
                  <a:pt x="195" y="99"/>
                  <a:pt x="197" y="100"/>
                  <a:pt x="199" y="101"/>
                </a:cubicBezTo>
                <a:cubicBezTo>
                  <a:pt x="258" y="68"/>
                  <a:pt x="258" y="68"/>
                  <a:pt x="258" y="68"/>
                </a:cubicBezTo>
                <a:cubicBezTo>
                  <a:pt x="260" y="63"/>
                  <a:pt x="265" y="59"/>
                  <a:pt x="271" y="59"/>
                </a:cubicBezTo>
                <a:cubicBezTo>
                  <a:pt x="279" y="59"/>
                  <a:pt x="286" y="66"/>
                  <a:pt x="286" y="74"/>
                </a:cubicBezTo>
                <a:cubicBezTo>
                  <a:pt x="286" y="82"/>
                  <a:pt x="279" y="89"/>
                  <a:pt x="271" y="89"/>
                </a:cubicBezTo>
                <a:close/>
                <a:moveTo>
                  <a:pt x="271" y="50"/>
                </a:moveTo>
                <a:cubicBezTo>
                  <a:pt x="268" y="50"/>
                  <a:pt x="266" y="47"/>
                  <a:pt x="266" y="45"/>
                </a:cubicBezTo>
                <a:cubicBezTo>
                  <a:pt x="266" y="5"/>
                  <a:pt x="266" y="5"/>
                  <a:pt x="266" y="5"/>
                </a:cubicBezTo>
                <a:cubicBezTo>
                  <a:pt x="266" y="2"/>
                  <a:pt x="268" y="0"/>
                  <a:pt x="271" y="0"/>
                </a:cubicBezTo>
                <a:cubicBezTo>
                  <a:pt x="274" y="0"/>
                  <a:pt x="276" y="2"/>
                  <a:pt x="276" y="5"/>
                </a:cubicBezTo>
                <a:cubicBezTo>
                  <a:pt x="276" y="45"/>
                  <a:pt x="276" y="45"/>
                  <a:pt x="276" y="45"/>
                </a:cubicBezTo>
                <a:cubicBezTo>
                  <a:pt x="276" y="47"/>
                  <a:pt x="274" y="50"/>
                  <a:pt x="271" y="50"/>
                </a:cubicBezTo>
                <a:close/>
                <a:moveTo>
                  <a:pt x="192" y="89"/>
                </a:moveTo>
                <a:cubicBezTo>
                  <a:pt x="189" y="89"/>
                  <a:pt x="187" y="87"/>
                  <a:pt x="187" y="84"/>
                </a:cubicBezTo>
                <a:cubicBezTo>
                  <a:pt x="187" y="5"/>
                  <a:pt x="187" y="5"/>
                  <a:pt x="187" y="5"/>
                </a:cubicBezTo>
                <a:cubicBezTo>
                  <a:pt x="187" y="2"/>
                  <a:pt x="189" y="0"/>
                  <a:pt x="192" y="0"/>
                </a:cubicBezTo>
                <a:cubicBezTo>
                  <a:pt x="195" y="0"/>
                  <a:pt x="197" y="2"/>
                  <a:pt x="197" y="5"/>
                </a:cubicBezTo>
                <a:cubicBezTo>
                  <a:pt x="197" y="84"/>
                  <a:pt x="197" y="84"/>
                  <a:pt x="197" y="84"/>
                </a:cubicBezTo>
                <a:cubicBezTo>
                  <a:pt x="197" y="87"/>
                  <a:pt x="195" y="89"/>
                  <a:pt x="192" y="89"/>
                </a:cubicBezTo>
                <a:close/>
                <a:moveTo>
                  <a:pt x="113" y="40"/>
                </a:moveTo>
                <a:cubicBezTo>
                  <a:pt x="110" y="40"/>
                  <a:pt x="108" y="38"/>
                  <a:pt x="108" y="35"/>
                </a:cubicBezTo>
                <a:cubicBezTo>
                  <a:pt x="108" y="5"/>
                  <a:pt x="108" y="5"/>
                  <a:pt x="108" y="5"/>
                </a:cubicBezTo>
                <a:cubicBezTo>
                  <a:pt x="108" y="2"/>
                  <a:pt x="110" y="0"/>
                  <a:pt x="113" y="0"/>
                </a:cubicBezTo>
                <a:cubicBezTo>
                  <a:pt x="116" y="0"/>
                  <a:pt x="118" y="2"/>
                  <a:pt x="118" y="5"/>
                </a:cubicBezTo>
                <a:cubicBezTo>
                  <a:pt x="118" y="35"/>
                  <a:pt x="118" y="35"/>
                  <a:pt x="118" y="35"/>
                </a:cubicBezTo>
                <a:cubicBezTo>
                  <a:pt x="118" y="38"/>
                  <a:pt x="116" y="40"/>
                  <a:pt x="113" y="40"/>
                </a:cubicBezTo>
                <a:close/>
                <a:moveTo>
                  <a:pt x="54" y="119"/>
                </a:moveTo>
                <a:cubicBezTo>
                  <a:pt x="51" y="119"/>
                  <a:pt x="49" y="117"/>
                  <a:pt x="49" y="114"/>
                </a:cubicBezTo>
                <a:cubicBezTo>
                  <a:pt x="49" y="5"/>
                  <a:pt x="49" y="5"/>
                  <a:pt x="49" y="5"/>
                </a:cubicBezTo>
                <a:cubicBezTo>
                  <a:pt x="49" y="2"/>
                  <a:pt x="51" y="0"/>
                  <a:pt x="54" y="0"/>
                </a:cubicBezTo>
                <a:cubicBezTo>
                  <a:pt x="57" y="0"/>
                  <a:pt x="59" y="2"/>
                  <a:pt x="59" y="5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59" y="117"/>
                  <a:pt x="57" y="119"/>
                  <a:pt x="54" y="119"/>
                </a:cubicBezTo>
                <a:close/>
              </a:path>
            </a:pathLst>
          </a:custGeom>
          <a:solidFill>
            <a:srgbClr val="5D61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5" name="Freeform 80"/>
          <p:cNvSpPr>
            <a:spLocks/>
          </p:cNvSpPr>
          <p:nvPr/>
        </p:nvSpPr>
        <p:spPr bwMode="auto">
          <a:xfrm>
            <a:off x="522288" y="1058863"/>
            <a:ext cx="1323975" cy="122238"/>
          </a:xfrm>
          <a:custGeom>
            <a:avLst/>
            <a:gdLst>
              <a:gd name="T0" fmla="*/ 740 w 834"/>
              <a:gd name="T1" fmla="*/ 77 h 77"/>
              <a:gd name="T2" fmla="*/ 85 w 834"/>
              <a:gd name="T3" fmla="*/ 75 h 77"/>
              <a:gd name="T4" fmla="*/ 0 w 834"/>
              <a:gd name="T5" fmla="*/ 0 h 77"/>
              <a:gd name="T6" fmla="*/ 834 w 834"/>
              <a:gd name="T7" fmla="*/ 0 h 77"/>
              <a:gd name="T8" fmla="*/ 740 w 834"/>
              <a:gd name="T9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4" h="77">
                <a:moveTo>
                  <a:pt x="740" y="77"/>
                </a:moveTo>
                <a:lnTo>
                  <a:pt x="85" y="75"/>
                </a:lnTo>
                <a:lnTo>
                  <a:pt x="0" y="0"/>
                </a:lnTo>
                <a:lnTo>
                  <a:pt x="834" y="0"/>
                </a:lnTo>
                <a:lnTo>
                  <a:pt x="740" y="77"/>
                </a:lnTo>
                <a:close/>
              </a:path>
            </a:pathLst>
          </a:custGeom>
          <a:solidFill>
            <a:srgbClr val="00B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6" name="Freeform 81"/>
          <p:cNvSpPr>
            <a:spLocks/>
          </p:cNvSpPr>
          <p:nvPr/>
        </p:nvSpPr>
        <p:spPr bwMode="auto">
          <a:xfrm>
            <a:off x="655638" y="1882776"/>
            <a:ext cx="46037" cy="50800"/>
          </a:xfrm>
          <a:custGeom>
            <a:avLst/>
            <a:gdLst>
              <a:gd name="T0" fmla="*/ 0 w 38"/>
              <a:gd name="T1" fmla="*/ 0 h 41"/>
              <a:gd name="T2" fmla="*/ 8 w 38"/>
              <a:gd name="T3" fmla="*/ 0 h 41"/>
              <a:gd name="T4" fmla="*/ 8 w 38"/>
              <a:gd name="T5" fmla="*/ 20 h 41"/>
              <a:gd name="T6" fmla="*/ 8 w 38"/>
              <a:gd name="T7" fmla="*/ 25 h 41"/>
              <a:gd name="T8" fmla="*/ 8 w 38"/>
              <a:gd name="T9" fmla="*/ 31 h 41"/>
              <a:gd name="T10" fmla="*/ 8 w 38"/>
              <a:gd name="T11" fmla="*/ 31 h 41"/>
              <a:gd name="T12" fmla="*/ 27 w 38"/>
              <a:gd name="T13" fmla="*/ 0 h 41"/>
              <a:gd name="T14" fmla="*/ 38 w 38"/>
              <a:gd name="T15" fmla="*/ 0 h 41"/>
              <a:gd name="T16" fmla="*/ 38 w 38"/>
              <a:gd name="T17" fmla="*/ 41 h 41"/>
              <a:gd name="T18" fmla="*/ 30 w 38"/>
              <a:gd name="T19" fmla="*/ 41 h 41"/>
              <a:gd name="T20" fmla="*/ 30 w 38"/>
              <a:gd name="T21" fmla="*/ 21 h 41"/>
              <a:gd name="T22" fmla="*/ 30 w 38"/>
              <a:gd name="T23" fmla="*/ 10 h 41"/>
              <a:gd name="T24" fmla="*/ 30 w 38"/>
              <a:gd name="T25" fmla="*/ 10 h 41"/>
              <a:gd name="T26" fmla="*/ 11 w 38"/>
              <a:gd name="T27" fmla="*/ 41 h 41"/>
              <a:gd name="T28" fmla="*/ 0 w 38"/>
              <a:gd name="T29" fmla="*/ 41 h 41"/>
              <a:gd name="T30" fmla="*/ 0 w 38"/>
              <a:gd name="T31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" h="41">
                <a:moveTo>
                  <a:pt x="0" y="0"/>
                </a:moveTo>
                <a:cubicBezTo>
                  <a:pt x="8" y="0"/>
                  <a:pt x="8" y="0"/>
                  <a:pt x="8" y="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31"/>
                  <a:pt x="8" y="31"/>
                  <a:pt x="8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27" y="0"/>
                  <a:pt x="27" y="0"/>
                  <a:pt x="27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41"/>
                  <a:pt x="38" y="41"/>
                  <a:pt x="38" y="41"/>
                </a:cubicBezTo>
                <a:cubicBezTo>
                  <a:pt x="30" y="41"/>
                  <a:pt x="30" y="41"/>
                  <a:pt x="30" y="41"/>
                </a:cubicBezTo>
                <a:cubicBezTo>
                  <a:pt x="30" y="21"/>
                  <a:pt x="30" y="21"/>
                  <a:pt x="30" y="21"/>
                </a:cubicBezTo>
                <a:cubicBezTo>
                  <a:pt x="30" y="19"/>
                  <a:pt x="30" y="15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11" y="41"/>
                  <a:pt x="11" y="41"/>
                  <a:pt x="11" y="41"/>
                </a:cubicBezTo>
                <a:cubicBezTo>
                  <a:pt x="0" y="41"/>
                  <a:pt x="0" y="41"/>
                  <a:pt x="0" y="41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7" name="Freeform 82"/>
          <p:cNvSpPr>
            <a:spLocks/>
          </p:cNvSpPr>
          <p:nvPr/>
        </p:nvSpPr>
        <p:spPr bwMode="auto">
          <a:xfrm>
            <a:off x="711201" y="1881188"/>
            <a:ext cx="38100" cy="52388"/>
          </a:xfrm>
          <a:custGeom>
            <a:avLst/>
            <a:gdLst>
              <a:gd name="T0" fmla="*/ 31 w 32"/>
              <a:gd name="T1" fmla="*/ 11 h 43"/>
              <a:gd name="T2" fmla="*/ 28 w 32"/>
              <a:gd name="T3" fmla="*/ 17 h 43"/>
              <a:gd name="T4" fmla="*/ 21 w 32"/>
              <a:gd name="T5" fmla="*/ 20 h 43"/>
              <a:gd name="T6" fmla="*/ 21 w 32"/>
              <a:gd name="T7" fmla="*/ 21 h 43"/>
              <a:gd name="T8" fmla="*/ 29 w 32"/>
              <a:gd name="T9" fmla="*/ 24 h 43"/>
              <a:gd name="T10" fmla="*/ 32 w 32"/>
              <a:gd name="T11" fmla="*/ 31 h 43"/>
              <a:gd name="T12" fmla="*/ 28 w 32"/>
              <a:gd name="T13" fmla="*/ 40 h 43"/>
              <a:gd name="T14" fmla="*/ 15 w 32"/>
              <a:gd name="T15" fmla="*/ 43 h 43"/>
              <a:gd name="T16" fmla="*/ 0 w 32"/>
              <a:gd name="T17" fmla="*/ 41 h 43"/>
              <a:gd name="T18" fmla="*/ 0 w 32"/>
              <a:gd name="T19" fmla="*/ 33 h 43"/>
              <a:gd name="T20" fmla="*/ 7 w 32"/>
              <a:gd name="T21" fmla="*/ 35 h 43"/>
              <a:gd name="T22" fmla="*/ 13 w 32"/>
              <a:gd name="T23" fmla="*/ 36 h 43"/>
              <a:gd name="T24" fmla="*/ 24 w 32"/>
              <a:gd name="T25" fmla="*/ 30 h 43"/>
              <a:gd name="T26" fmla="*/ 20 w 32"/>
              <a:gd name="T27" fmla="*/ 26 h 43"/>
              <a:gd name="T28" fmla="*/ 10 w 32"/>
              <a:gd name="T29" fmla="*/ 24 h 43"/>
              <a:gd name="T30" fmla="*/ 6 w 32"/>
              <a:gd name="T31" fmla="*/ 24 h 43"/>
              <a:gd name="T32" fmla="*/ 6 w 32"/>
              <a:gd name="T33" fmla="*/ 17 h 43"/>
              <a:gd name="T34" fmla="*/ 10 w 32"/>
              <a:gd name="T35" fmla="*/ 17 h 43"/>
              <a:gd name="T36" fmla="*/ 20 w 32"/>
              <a:gd name="T37" fmla="*/ 16 h 43"/>
              <a:gd name="T38" fmla="*/ 23 w 32"/>
              <a:gd name="T39" fmla="*/ 12 h 43"/>
              <a:gd name="T40" fmla="*/ 21 w 32"/>
              <a:gd name="T41" fmla="*/ 9 h 43"/>
              <a:gd name="T42" fmla="*/ 15 w 32"/>
              <a:gd name="T43" fmla="*/ 7 h 43"/>
              <a:gd name="T44" fmla="*/ 4 w 32"/>
              <a:gd name="T45" fmla="*/ 11 h 43"/>
              <a:gd name="T46" fmla="*/ 0 w 32"/>
              <a:gd name="T47" fmla="*/ 5 h 43"/>
              <a:gd name="T48" fmla="*/ 7 w 32"/>
              <a:gd name="T49" fmla="*/ 1 h 43"/>
              <a:gd name="T50" fmla="*/ 16 w 32"/>
              <a:gd name="T51" fmla="*/ 0 h 43"/>
              <a:gd name="T52" fmla="*/ 27 w 32"/>
              <a:gd name="T53" fmla="*/ 3 h 43"/>
              <a:gd name="T54" fmla="*/ 31 w 32"/>
              <a:gd name="T55" fmla="*/ 1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2" h="43">
                <a:moveTo>
                  <a:pt x="31" y="11"/>
                </a:moveTo>
                <a:cubicBezTo>
                  <a:pt x="31" y="13"/>
                  <a:pt x="30" y="15"/>
                  <a:pt x="28" y="17"/>
                </a:cubicBezTo>
                <a:cubicBezTo>
                  <a:pt x="26" y="19"/>
                  <a:pt x="24" y="20"/>
                  <a:pt x="21" y="20"/>
                </a:cubicBezTo>
                <a:cubicBezTo>
                  <a:pt x="21" y="21"/>
                  <a:pt x="21" y="21"/>
                  <a:pt x="21" y="21"/>
                </a:cubicBezTo>
                <a:cubicBezTo>
                  <a:pt x="24" y="21"/>
                  <a:pt x="27" y="22"/>
                  <a:pt x="29" y="24"/>
                </a:cubicBezTo>
                <a:cubicBezTo>
                  <a:pt x="31" y="25"/>
                  <a:pt x="32" y="28"/>
                  <a:pt x="32" y="31"/>
                </a:cubicBezTo>
                <a:cubicBezTo>
                  <a:pt x="32" y="34"/>
                  <a:pt x="31" y="37"/>
                  <a:pt x="28" y="40"/>
                </a:cubicBezTo>
                <a:cubicBezTo>
                  <a:pt x="25" y="42"/>
                  <a:pt x="20" y="43"/>
                  <a:pt x="15" y="43"/>
                </a:cubicBezTo>
                <a:cubicBezTo>
                  <a:pt x="9" y="43"/>
                  <a:pt x="4" y="42"/>
                  <a:pt x="0" y="41"/>
                </a:cubicBezTo>
                <a:cubicBezTo>
                  <a:pt x="0" y="33"/>
                  <a:pt x="0" y="33"/>
                  <a:pt x="0" y="33"/>
                </a:cubicBezTo>
                <a:cubicBezTo>
                  <a:pt x="2" y="34"/>
                  <a:pt x="4" y="35"/>
                  <a:pt x="7" y="35"/>
                </a:cubicBezTo>
                <a:cubicBezTo>
                  <a:pt x="9" y="36"/>
                  <a:pt x="11" y="36"/>
                  <a:pt x="13" y="36"/>
                </a:cubicBezTo>
                <a:cubicBezTo>
                  <a:pt x="20" y="36"/>
                  <a:pt x="24" y="34"/>
                  <a:pt x="24" y="30"/>
                </a:cubicBezTo>
                <a:cubicBezTo>
                  <a:pt x="24" y="28"/>
                  <a:pt x="23" y="27"/>
                  <a:pt x="20" y="26"/>
                </a:cubicBezTo>
                <a:cubicBezTo>
                  <a:pt x="18" y="25"/>
                  <a:pt x="15" y="24"/>
                  <a:pt x="10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17"/>
                  <a:pt x="6" y="17"/>
                  <a:pt x="6" y="17"/>
                </a:cubicBezTo>
                <a:cubicBezTo>
                  <a:pt x="10" y="17"/>
                  <a:pt x="10" y="17"/>
                  <a:pt x="10" y="17"/>
                </a:cubicBezTo>
                <a:cubicBezTo>
                  <a:pt x="14" y="17"/>
                  <a:pt x="18" y="17"/>
                  <a:pt x="20" y="16"/>
                </a:cubicBezTo>
                <a:cubicBezTo>
                  <a:pt x="22" y="15"/>
                  <a:pt x="23" y="14"/>
                  <a:pt x="23" y="12"/>
                </a:cubicBezTo>
                <a:cubicBezTo>
                  <a:pt x="23" y="10"/>
                  <a:pt x="22" y="9"/>
                  <a:pt x="21" y="9"/>
                </a:cubicBezTo>
                <a:cubicBezTo>
                  <a:pt x="19" y="8"/>
                  <a:pt x="18" y="7"/>
                  <a:pt x="15" y="7"/>
                </a:cubicBezTo>
                <a:cubicBezTo>
                  <a:pt x="11" y="7"/>
                  <a:pt x="7" y="8"/>
                  <a:pt x="4" y="11"/>
                </a:cubicBezTo>
                <a:cubicBezTo>
                  <a:pt x="0" y="5"/>
                  <a:pt x="0" y="5"/>
                  <a:pt x="0" y="5"/>
                </a:cubicBezTo>
                <a:cubicBezTo>
                  <a:pt x="2" y="3"/>
                  <a:pt x="5" y="2"/>
                  <a:pt x="7" y="1"/>
                </a:cubicBezTo>
                <a:cubicBezTo>
                  <a:pt x="10" y="1"/>
                  <a:pt x="13" y="0"/>
                  <a:pt x="16" y="0"/>
                </a:cubicBezTo>
                <a:cubicBezTo>
                  <a:pt x="21" y="0"/>
                  <a:pt x="24" y="1"/>
                  <a:pt x="27" y="3"/>
                </a:cubicBezTo>
                <a:cubicBezTo>
                  <a:pt x="30" y="5"/>
                  <a:pt x="31" y="7"/>
                  <a:pt x="31" y="1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8" name="Freeform 83"/>
          <p:cNvSpPr>
            <a:spLocks/>
          </p:cNvSpPr>
          <p:nvPr/>
        </p:nvSpPr>
        <p:spPr bwMode="auto">
          <a:xfrm>
            <a:off x="757238" y="1881188"/>
            <a:ext cx="39687" cy="52388"/>
          </a:xfrm>
          <a:custGeom>
            <a:avLst/>
            <a:gdLst>
              <a:gd name="T0" fmla="*/ 20 w 32"/>
              <a:gd name="T1" fmla="*/ 8 h 43"/>
              <a:gd name="T2" fmla="*/ 12 w 32"/>
              <a:gd name="T3" fmla="*/ 11 h 43"/>
              <a:gd name="T4" fmla="*/ 9 w 32"/>
              <a:gd name="T5" fmla="*/ 22 h 43"/>
              <a:gd name="T6" fmla="*/ 20 w 32"/>
              <a:gd name="T7" fmla="*/ 36 h 43"/>
              <a:gd name="T8" fmla="*/ 30 w 32"/>
              <a:gd name="T9" fmla="*/ 33 h 43"/>
              <a:gd name="T10" fmla="*/ 30 w 32"/>
              <a:gd name="T11" fmla="*/ 41 h 43"/>
              <a:gd name="T12" fmla="*/ 19 w 32"/>
              <a:gd name="T13" fmla="*/ 43 h 43"/>
              <a:gd name="T14" fmla="*/ 5 w 32"/>
              <a:gd name="T15" fmla="*/ 37 h 43"/>
              <a:gd name="T16" fmla="*/ 0 w 32"/>
              <a:gd name="T17" fmla="*/ 22 h 43"/>
              <a:gd name="T18" fmla="*/ 2 w 32"/>
              <a:gd name="T19" fmla="*/ 10 h 43"/>
              <a:gd name="T20" fmla="*/ 9 w 32"/>
              <a:gd name="T21" fmla="*/ 3 h 43"/>
              <a:gd name="T22" fmla="*/ 20 w 32"/>
              <a:gd name="T23" fmla="*/ 0 h 43"/>
              <a:gd name="T24" fmla="*/ 32 w 32"/>
              <a:gd name="T25" fmla="*/ 3 h 43"/>
              <a:gd name="T26" fmla="*/ 29 w 32"/>
              <a:gd name="T27" fmla="*/ 10 h 43"/>
              <a:gd name="T28" fmla="*/ 24 w 32"/>
              <a:gd name="T29" fmla="*/ 8 h 43"/>
              <a:gd name="T30" fmla="*/ 20 w 32"/>
              <a:gd name="T31" fmla="*/ 8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2" h="43">
                <a:moveTo>
                  <a:pt x="20" y="8"/>
                </a:moveTo>
                <a:cubicBezTo>
                  <a:pt x="16" y="8"/>
                  <a:pt x="14" y="9"/>
                  <a:pt x="12" y="11"/>
                </a:cubicBezTo>
                <a:cubicBezTo>
                  <a:pt x="10" y="14"/>
                  <a:pt x="9" y="17"/>
                  <a:pt x="9" y="22"/>
                </a:cubicBezTo>
                <a:cubicBezTo>
                  <a:pt x="9" y="31"/>
                  <a:pt x="13" y="36"/>
                  <a:pt x="20" y="36"/>
                </a:cubicBezTo>
                <a:cubicBezTo>
                  <a:pt x="22" y="36"/>
                  <a:pt x="26" y="35"/>
                  <a:pt x="30" y="33"/>
                </a:cubicBezTo>
                <a:cubicBezTo>
                  <a:pt x="30" y="41"/>
                  <a:pt x="30" y="41"/>
                  <a:pt x="30" y="41"/>
                </a:cubicBezTo>
                <a:cubicBezTo>
                  <a:pt x="27" y="42"/>
                  <a:pt x="23" y="43"/>
                  <a:pt x="19" y="43"/>
                </a:cubicBezTo>
                <a:cubicBezTo>
                  <a:pt x="13" y="43"/>
                  <a:pt x="8" y="41"/>
                  <a:pt x="5" y="37"/>
                </a:cubicBezTo>
                <a:cubicBezTo>
                  <a:pt x="2" y="34"/>
                  <a:pt x="0" y="28"/>
                  <a:pt x="0" y="22"/>
                </a:cubicBezTo>
                <a:cubicBezTo>
                  <a:pt x="0" y="17"/>
                  <a:pt x="1" y="14"/>
                  <a:pt x="2" y="10"/>
                </a:cubicBezTo>
                <a:cubicBezTo>
                  <a:pt x="4" y="7"/>
                  <a:pt x="6" y="5"/>
                  <a:pt x="9" y="3"/>
                </a:cubicBezTo>
                <a:cubicBezTo>
                  <a:pt x="12" y="1"/>
                  <a:pt x="16" y="0"/>
                  <a:pt x="20" y="0"/>
                </a:cubicBezTo>
                <a:cubicBezTo>
                  <a:pt x="24" y="0"/>
                  <a:pt x="28" y="1"/>
                  <a:pt x="32" y="3"/>
                </a:cubicBezTo>
                <a:cubicBezTo>
                  <a:pt x="29" y="10"/>
                  <a:pt x="29" y="10"/>
                  <a:pt x="29" y="10"/>
                </a:cubicBezTo>
                <a:cubicBezTo>
                  <a:pt x="27" y="10"/>
                  <a:pt x="26" y="9"/>
                  <a:pt x="24" y="8"/>
                </a:cubicBezTo>
                <a:cubicBezTo>
                  <a:pt x="23" y="8"/>
                  <a:pt x="21" y="8"/>
                  <a:pt x="20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89" name="Freeform 84"/>
          <p:cNvSpPr>
            <a:spLocks/>
          </p:cNvSpPr>
          <p:nvPr/>
        </p:nvSpPr>
        <p:spPr bwMode="auto">
          <a:xfrm>
            <a:off x="800101" y="1882776"/>
            <a:ext cx="46037" cy="50800"/>
          </a:xfrm>
          <a:custGeom>
            <a:avLst/>
            <a:gdLst>
              <a:gd name="T0" fmla="*/ 38 w 38"/>
              <a:gd name="T1" fmla="*/ 41 h 42"/>
              <a:gd name="T2" fmla="*/ 29 w 38"/>
              <a:gd name="T3" fmla="*/ 41 h 42"/>
              <a:gd name="T4" fmla="*/ 29 w 38"/>
              <a:gd name="T5" fmla="*/ 7 h 42"/>
              <a:gd name="T6" fmla="*/ 19 w 38"/>
              <a:gd name="T7" fmla="*/ 7 h 42"/>
              <a:gd name="T8" fmla="*/ 18 w 38"/>
              <a:gd name="T9" fmla="*/ 11 h 42"/>
              <a:gd name="T10" fmla="*/ 15 w 38"/>
              <a:gd name="T11" fmla="*/ 31 h 42"/>
              <a:gd name="T12" fmla="*/ 11 w 38"/>
              <a:gd name="T13" fmla="*/ 40 h 42"/>
              <a:gd name="T14" fmla="*/ 4 w 38"/>
              <a:gd name="T15" fmla="*/ 42 h 42"/>
              <a:gd name="T16" fmla="*/ 0 w 38"/>
              <a:gd name="T17" fmla="*/ 41 h 42"/>
              <a:gd name="T18" fmla="*/ 0 w 38"/>
              <a:gd name="T19" fmla="*/ 34 h 42"/>
              <a:gd name="T20" fmla="*/ 3 w 38"/>
              <a:gd name="T21" fmla="*/ 35 h 42"/>
              <a:gd name="T22" fmla="*/ 6 w 38"/>
              <a:gd name="T23" fmla="*/ 33 h 42"/>
              <a:gd name="T24" fmla="*/ 7 w 38"/>
              <a:gd name="T25" fmla="*/ 28 h 42"/>
              <a:gd name="T26" fmla="*/ 9 w 38"/>
              <a:gd name="T27" fmla="*/ 16 h 42"/>
              <a:gd name="T28" fmla="*/ 12 w 38"/>
              <a:gd name="T29" fmla="*/ 0 h 42"/>
              <a:gd name="T30" fmla="*/ 38 w 38"/>
              <a:gd name="T31" fmla="*/ 0 h 42"/>
              <a:gd name="T32" fmla="*/ 38 w 38"/>
              <a:gd name="T33" fmla="*/ 4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8" h="42">
                <a:moveTo>
                  <a:pt x="38" y="41"/>
                </a:moveTo>
                <a:cubicBezTo>
                  <a:pt x="29" y="41"/>
                  <a:pt x="29" y="41"/>
                  <a:pt x="29" y="41"/>
                </a:cubicBezTo>
                <a:cubicBezTo>
                  <a:pt x="29" y="7"/>
                  <a:pt x="29" y="7"/>
                  <a:pt x="2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8" y="11"/>
                  <a:pt x="18" y="11"/>
                  <a:pt x="18" y="11"/>
                </a:cubicBezTo>
                <a:cubicBezTo>
                  <a:pt x="17" y="21"/>
                  <a:pt x="16" y="27"/>
                  <a:pt x="15" y="31"/>
                </a:cubicBezTo>
                <a:cubicBezTo>
                  <a:pt x="14" y="35"/>
                  <a:pt x="13" y="38"/>
                  <a:pt x="11" y="40"/>
                </a:cubicBezTo>
                <a:cubicBezTo>
                  <a:pt x="10" y="41"/>
                  <a:pt x="7" y="42"/>
                  <a:pt x="4" y="42"/>
                </a:cubicBezTo>
                <a:cubicBezTo>
                  <a:pt x="3" y="42"/>
                  <a:pt x="1" y="42"/>
                  <a:pt x="0" y="41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34"/>
                  <a:pt x="2" y="35"/>
                  <a:pt x="3" y="35"/>
                </a:cubicBezTo>
                <a:cubicBezTo>
                  <a:pt x="4" y="35"/>
                  <a:pt x="5" y="34"/>
                  <a:pt x="6" y="33"/>
                </a:cubicBezTo>
                <a:cubicBezTo>
                  <a:pt x="6" y="32"/>
                  <a:pt x="7" y="31"/>
                  <a:pt x="7" y="28"/>
                </a:cubicBezTo>
                <a:cubicBezTo>
                  <a:pt x="8" y="26"/>
                  <a:pt x="9" y="22"/>
                  <a:pt x="9" y="16"/>
                </a:cubicBezTo>
                <a:cubicBezTo>
                  <a:pt x="10" y="10"/>
                  <a:pt x="11" y="5"/>
                  <a:pt x="12" y="0"/>
                </a:cubicBezTo>
                <a:cubicBezTo>
                  <a:pt x="38" y="0"/>
                  <a:pt x="38" y="0"/>
                  <a:pt x="38" y="0"/>
                </a:cubicBezTo>
                <a:lnTo>
                  <a:pt x="38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0" name="Freeform 85"/>
          <p:cNvSpPr>
            <a:spLocks/>
          </p:cNvSpPr>
          <p:nvPr/>
        </p:nvSpPr>
        <p:spPr bwMode="auto">
          <a:xfrm>
            <a:off x="858838" y="1882776"/>
            <a:ext cx="28575" cy="50800"/>
          </a:xfrm>
          <a:custGeom>
            <a:avLst/>
            <a:gdLst>
              <a:gd name="T0" fmla="*/ 18 w 18"/>
              <a:gd name="T1" fmla="*/ 32 h 32"/>
              <a:gd name="T2" fmla="*/ 0 w 18"/>
              <a:gd name="T3" fmla="*/ 32 h 32"/>
              <a:gd name="T4" fmla="*/ 0 w 18"/>
              <a:gd name="T5" fmla="*/ 0 h 32"/>
              <a:gd name="T6" fmla="*/ 18 w 18"/>
              <a:gd name="T7" fmla="*/ 0 h 32"/>
              <a:gd name="T8" fmla="*/ 18 w 18"/>
              <a:gd name="T9" fmla="*/ 5 h 32"/>
              <a:gd name="T10" fmla="*/ 6 w 18"/>
              <a:gd name="T11" fmla="*/ 5 h 32"/>
              <a:gd name="T12" fmla="*/ 6 w 18"/>
              <a:gd name="T13" fmla="*/ 12 h 32"/>
              <a:gd name="T14" fmla="*/ 17 w 18"/>
              <a:gd name="T15" fmla="*/ 12 h 32"/>
              <a:gd name="T16" fmla="*/ 17 w 18"/>
              <a:gd name="T17" fmla="*/ 18 h 32"/>
              <a:gd name="T18" fmla="*/ 6 w 18"/>
              <a:gd name="T19" fmla="*/ 18 h 32"/>
              <a:gd name="T20" fmla="*/ 6 w 18"/>
              <a:gd name="T21" fmla="*/ 26 h 32"/>
              <a:gd name="T22" fmla="*/ 18 w 18"/>
              <a:gd name="T23" fmla="*/ 26 h 32"/>
              <a:gd name="T24" fmla="*/ 18 w 18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32">
                <a:moveTo>
                  <a:pt x="18" y="32"/>
                </a:moveTo>
                <a:lnTo>
                  <a:pt x="0" y="32"/>
                </a:lnTo>
                <a:lnTo>
                  <a:pt x="0" y="0"/>
                </a:lnTo>
                <a:lnTo>
                  <a:pt x="18" y="0"/>
                </a:lnTo>
                <a:lnTo>
                  <a:pt x="18" y="5"/>
                </a:lnTo>
                <a:lnTo>
                  <a:pt x="6" y="5"/>
                </a:lnTo>
                <a:lnTo>
                  <a:pt x="6" y="12"/>
                </a:lnTo>
                <a:lnTo>
                  <a:pt x="17" y="12"/>
                </a:lnTo>
                <a:lnTo>
                  <a:pt x="17" y="18"/>
                </a:lnTo>
                <a:lnTo>
                  <a:pt x="6" y="18"/>
                </a:lnTo>
                <a:lnTo>
                  <a:pt x="6" y="26"/>
                </a:lnTo>
                <a:lnTo>
                  <a:pt x="18" y="26"/>
                </a:lnTo>
                <a:lnTo>
                  <a:pt x="18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1" name="Freeform 86"/>
          <p:cNvSpPr>
            <a:spLocks noEditPoints="1"/>
          </p:cNvSpPr>
          <p:nvPr/>
        </p:nvSpPr>
        <p:spPr bwMode="auto">
          <a:xfrm>
            <a:off x="892176" y="1882776"/>
            <a:ext cx="52387" cy="65088"/>
          </a:xfrm>
          <a:custGeom>
            <a:avLst/>
            <a:gdLst>
              <a:gd name="T0" fmla="*/ 0 w 43"/>
              <a:gd name="T1" fmla="*/ 34 h 53"/>
              <a:gd name="T2" fmla="*/ 4 w 43"/>
              <a:gd name="T3" fmla="*/ 34 h 53"/>
              <a:gd name="T4" fmla="*/ 10 w 43"/>
              <a:gd name="T5" fmla="*/ 18 h 53"/>
              <a:gd name="T6" fmla="*/ 14 w 43"/>
              <a:gd name="T7" fmla="*/ 0 h 53"/>
              <a:gd name="T8" fmla="*/ 38 w 43"/>
              <a:gd name="T9" fmla="*/ 0 h 53"/>
              <a:gd name="T10" fmla="*/ 38 w 43"/>
              <a:gd name="T11" fmla="*/ 34 h 53"/>
              <a:gd name="T12" fmla="*/ 43 w 43"/>
              <a:gd name="T13" fmla="*/ 34 h 53"/>
              <a:gd name="T14" fmla="*/ 43 w 43"/>
              <a:gd name="T15" fmla="*/ 53 h 53"/>
              <a:gd name="T16" fmla="*/ 35 w 43"/>
              <a:gd name="T17" fmla="*/ 53 h 53"/>
              <a:gd name="T18" fmla="*/ 35 w 43"/>
              <a:gd name="T19" fmla="*/ 41 h 53"/>
              <a:gd name="T20" fmla="*/ 9 w 43"/>
              <a:gd name="T21" fmla="*/ 41 h 53"/>
              <a:gd name="T22" fmla="*/ 9 w 43"/>
              <a:gd name="T23" fmla="*/ 53 h 53"/>
              <a:gd name="T24" fmla="*/ 0 w 43"/>
              <a:gd name="T25" fmla="*/ 53 h 53"/>
              <a:gd name="T26" fmla="*/ 0 w 43"/>
              <a:gd name="T27" fmla="*/ 34 h 53"/>
              <a:gd name="T28" fmla="*/ 21 w 43"/>
              <a:gd name="T29" fmla="*/ 7 h 53"/>
              <a:gd name="T30" fmla="*/ 18 w 43"/>
              <a:gd name="T31" fmla="*/ 21 h 53"/>
              <a:gd name="T32" fmla="*/ 13 w 43"/>
              <a:gd name="T33" fmla="*/ 34 h 53"/>
              <a:gd name="T34" fmla="*/ 29 w 43"/>
              <a:gd name="T35" fmla="*/ 34 h 53"/>
              <a:gd name="T36" fmla="*/ 29 w 43"/>
              <a:gd name="T37" fmla="*/ 7 h 53"/>
              <a:gd name="T38" fmla="*/ 21 w 43"/>
              <a:gd name="T39" fmla="*/ 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3" h="53">
                <a:moveTo>
                  <a:pt x="0" y="34"/>
                </a:moveTo>
                <a:cubicBezTo>
                  <a:pt x="4" y="34"/>
                  <a:pt x="4" y="34"/>
                  <a:pt x="4" y="34"/>
                </a:cubicBezTo>
                <a:cubicBezTo>
                  <a:pt x="6" y="29"/>
                  <a:pt x="9" y="23"/>
                  <a:pt x="10" y="18"/>
                </a:cubicBezTo>
                <a:cubicBezTo>
                  <a:pt x="12" y="12"/>
                  <a:pt x="13" y="6"/>
                  <a:pt x="14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38" y="34"/>
                  <a:pt x="38" y="34"/>
                  <a:pt x="38" y="34"/>
                </a:cubicBezTo>
                <a:cubicBezTo>
                  <a:pt x="43" y="34"/>
                  <a:pt x="43" y="34"/>
                  <a:pt x="43" y="34"/>
                </a:cubicBezTo>
                <a:cubicBezTo>
                  <a:pt x="43" y="53"/>
                  <a:pt x="43" y="53"/>
                  <a:pt x="43" y="53"/>
                </a:cubicBezTo>
                <a:cubicBezTo>
                  <a:pt x="35" y="53"/>
                  <a:pt x="35" y="53"/>
                  <a:pt x="35" y="53"/>
                </a:cubicBezTo>
                <a:cubicBezTo>
                  <a:pt x="35" y="41"/>
                  <a:pt x="35" y="41"/>
                  <a:pt x="35" y="41"/>
                </a:cubicBezTo>
                <a:cubicBezTo>
                  <a:pt x="9" y="41"/>
                  <a:pt x="9" y="41"/>
                  <a:pt x="9" y="41"/>
                </a:cubicBezTo>
                <a:cubicBezTo>
                  <a:pt x="9" y="53"/>
                  <a:pt x="9" y="53"/>
                  <a:pt x="9" y="53"/>
                </a:cubicBezTo>
                <a:cubicBezTo>
                  <a:pt x="0" y="53"/>
                  <a:pt x="0" y="53"/>
                  <a:pt x="0" y="53"/>
                </a:cubicBezTo>
                <a:lnTo>
                  <a:pt x="0" y="34"/>
                </a:lnTo>
                <a:close/>
                <a:moveTo>
                  <a:pt x="21" y="7"/>
                </a:moveTo>
                <a:cubicBezTo>
                  <a:pt x="20" y="11"/>
                  <a:pt x="19" y="16"/>
                  <a:pt x="18" y="21"/>
                </a:cubicBezTo>
                <a:cubicBezTo>
                  <a:pt x="16" y="26"/>
                  <a:pt x="15" y="30"/>
                  <a:pt x="13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7"/>
                  <a:pt x="29" y="7"/>
                  <a:pt x="29" y="7"/>
                </a:cubicBezTo>
                <a:lnTo>
                  <a:pt x="21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2" name="Freeform 87"/>
          <p:cNvSpPr>
            <a:spLocks noEditPoints="1"/>
          </p:cNvSpPr>
          <p:nvPr/>
        </p:nvSpPr>
        <p:spPr bwMode="auto">
          <a:xfrm>
            <a:off x="954088" y="1882776"/>
            <a:ext cx="36512" cy="50800"/>
          </a:xfrm>
          <a:custGeom>
            <a:avLst/>
            <a:gdLst>
              <a:gd name="T0" fmla="*/ 0 w 30"/>
              <a:gd name="T1" fmla="*/ 0 h 41"/>
              <a:gd name="T2" fmla="*/ 13 w 30"/>
              <a:gd name="T3" fmla="*/ 0 h 41"/>
              <a:gd name="T4" fmla="*/ 25 w 30"/>
              <a:gd name="T5" fmla="*/ 2 h 41"/>
              <a:gd name="T6" fmla="*/ 29 w 30"/>
              <a:gd name="T7" fmla="*/ 10 h 41"/>
              <a:gd name="T8" fmla="*/ 28 w 30"/>
              <a:gd name="T9" fmla="*/ 16 h 41"/>
              <a:gd name="T10" fmla="*/ 23 w 30"/>
              <a:gd name="T11" fmla="*/ 19 h 41"/>
              <a:gd name="T12" fmla="*/ 23 w 30"/>
              <a:gd name="T13" fmla="*/ 20 h 41"/>
              <a:gd name="T14" fmla="*/ 29 w 30"/>
              <a:gd name="T15" fmla="*/ 23 h 41"/>
              <a:gd name="T16" fmla="*/ 30 w 30"/>
              <a:gd name="T17" fmla="*/ 29 h 41"/>
              <a:gd name="T18" fmla="*/ 26 w 30"/>
              <a:gd name="T19" fmla="*/ 38 h 41"/>
              <a:gd name="T20" fmla="*/ 15 w 30"/>
              <a:gd name="T21" fmla="*/ 41 h 41"/>
              <a:gd name="T22" fmla="*/ 0 w 30"/>
              <a:gd name="T23" fmla="*/ 41 h 41"/>
              <a:gd name="T24" fmla="*/ 0 w 30"/>
              <a:gd name="T25" fmla="*/ 0 h 41"/>
              <a:gd name="T26" fmla="*/ 8 w 30"/>
              <a:gd name="T27" fmla="*/ 16 h 41"/>
              <a:gd name="T28" fmla="*/ 14 w 30"/>
              <a:gd name="T29" fmla="*/ 16 h 41"/>
              <a:gd name="T30" fmla="*/ 19 w 30"/>
              <a:gd name="T31" fmla="*/ 15 h 41"/>
              <a:gd name="T32" fmla="*/ 20 w 30"/>
              <a:gd name="T33" fmla="*/ 11 h 41"/>
              <a:gd name="T34" fmla="*/ 19 w 30"/>
              <a:gd name="T35" fmla="*/ 8 h 41"/>
              <a:gd name="T36" fmla="*/ 13 w 30"/>
              <a:gd name="T37" fmla="*/ 7 h 41"/>
              <a:gd name="T38" fmla="*/ 8 w 30"/>
              <a:gd name="T39" fmla="*/ 7 h 41"/>
              <a:gd name="T40" fmla="*/ 8 w 30"/>
              <a:gd name="T41" fmla="*/ 16 h 41"/>
              <a:gd name="T42" fmla="*/ 8 w 30"/>
              <a:gd name="T43" fmla="*/ 23 h 41"/>
              <a:gd name="T44" fmla="*/ 8 w 30"/>
              <a:gd name="T45" fmla="*/ 34 h 41"/>
              <a:gd name="T46" fmla="*/ 14 w 30"/>
              <a:gd name="T47" fmla="*/ 34 h 41"/>
              <a:gd name="T48" fmla="*/ 20 w 30"/>
              <a:gd name="T49" fmla="*/ 33 h 41"/>
              <a:gd name="T50" fmla="*/ 21 w 30"/>
              <a:gd name="T51" fmla="*/ 28 h 41"/>
              <a:gd name="T52" fmla="*/ 14 w 30"/>
              <a:gd name="T53" fmla="*/ 23 h 41"/>
              <a:gd name="T54" fmla="*/ 8 w 30"/>
              <a:gd name="T55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0" h="41">
                <a:moveTo>
                  <a:pt x="0" y="0"/>
                </a:moveTo>
                <a:cubicBezTo>
                  <a:pt x="13" y="0"/>
                  <a:pt x="13" y="0"/>
                  <a:pt x="13" y="0"/>
                </a:cubicBezTo>
                <a:cubicBezTo>
                  <a:pt x="18" y="0"/>
                  <a:pt x="23" y="1"/>
                  <a:pt x="25" y="2"/>
                </a:cubicBezTo>
                <a:cubicBezTo>
                  <a:pt x="28" y="4"/>
                  <a:pt x="29" y="7"/>
                  <a:pt x="29" y="10"/>
                </a:cubicBezTo>
                <a:cubicBezTo>
                  <a:pt x="29" y="13"/>
                  <a:pt x="29" y="15"/>
                  <a:pt x="28" y="16"/>
                </a:cubicBezTo>
                <a:cubicBezTo>
                  <a:pt x="26" y="18"/>
                  <a:pt x="25" y="19"/>
                  <a:pt x="23" y="19"/>
                </a:cubicBezTo>
                <a:cubicBezTo>
                  <a:pt x="23" y="20"/>
                  <a:pt x="23" y="20"/>
                  <a:pt x="23" y="20"/>
                </a:cubicBezTo>
                <a:cubicBezTo>
                  <a:pt x="26" y="20"/>
                  <a:pt x="28" y="21"/>
                  <a:pt x="29" y="23"/>
                </a:cubicBezTo>
                <a:cubicBezTo>
                  <a:pt x="30" y="24"/>
                  <a:pt x="30" y="27"/>
                  <a:pt x="30" y="29"/>
                </a:cubicBezTo>
                <a:cubicBezTo>
                  <a:pt x="30" y="33"/>
                  <a:pt x="29" y="36"/>
                  <a:pt x="26" y="38"/>
                </a:cubicBezTo>
                <a:cubicBezTo>
                  <a:pt x="24" y="40"/>
                  <a:pt x="20" y="41"/>
                  <a:pt x="15" y="41"/>
                </a:cubicBezTo>
                <a:cubicBezTo>
                  <a:pt x="0" y="41"/>
                  <a:pt x="0" y="41"/>
                  <a:pt x="0" y="41"/>
                </a:cubicBezTo>
                <a:lnTo>
                  <a:pt x="0" y="0"/>
                </a:lnTo>
                <a:close/>
                <a:moveTo>
                  <a:pt x="8" y="16"/>
                </a:moveTo>
                <a:cubicBezTo>
                  <a:pt x="14" y="16"/>
                  <a:pt x="14" y="16"/>
                  <a:pt x="14" y="16"/>
                </a:cubicBezTo>
                <a:cubicBezTo>
                  <a:pt x="16" y="16"/>
                  <a:pt x="18" y="16"/>
                  <a:pt x="19" y="15"/>
                </a:cubicBezTo>
                <a:cubicBezTo>
                  <a:pt x="20" y="14"/>
                  <a:pt x="20" y="13"/>
                  <a:pt x="20" y="11"/>
                </a:cubicBezTo>
                <a:cubicBezTo>
                  <a:pt x="20" y="10"/>
                  <a:pt x="20" y="9"/>
                  <a:pt x="19" y="8"/>
                </a:cubicBezTo>
                <a:cubicBezTo>
                  <a:pt x="17" y="7"/>
                  <a:pt x="16" y="7"/>
                  <a:pt x="13" y="7"/>
                </a:cubicBezTo>
                <a:cubicBezTo>
                  <a:pt x="8" y="7"/>
                  <a:pt x="8" y="7"/>
                  <a:pt x="8" y="7"/>
                </a:cubicBezTo>
                <a:lnTo>
                  <a:pt x="8" y="16"/>
                </a:lnTo>
                <a:close/>
                <a:moveTo>
                  <a:pt x="8" y="23"/>
                </a:moveTo>
                <a:cubicBezTo>
                  <a:pt x="8" y="34"/>
                  <a:pt x="8" y="34"/>
                  <a:pt x="8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7" y="34"/>
                  <a:pt x="18" y="34"/>
                  <a:pt x="20" y="33"/>
                </a:cubicBezTo>
                <a:cubicBezTo>
                  <a:pt x="21" y="32"/>
                  <a:pt x="21" y="30"/>
                  <a:pt x="21" y="28"/>
                </a:cubicBezTo>
                <a:cubicBezTo>
                  <a:pt x="21" y="25"/>
                  <a:pt x="19" y="23"/>
                  <a:pt x="14" y="23"/>
                </a:cubicBezTo>
                <a:lnTo>
                  <a:pt x="8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3" name="Freeform 88"/>
          <p:cNvSpPr>
            <a:spLocks noEditPoints="1"/>
          </p:cNvSpPr>
          <p:nvPr/>
        </p:nvSpPr>
        <p:spPr bwMode="auto">
          <a:xfrm>
            <a:off x="993776" y="1882776"/>
            <a:ext cx="49212" cy="50800"/>
          </a:xfrm>
          <a:custGeom>
            <a:avLst/>
            <a:gdLst>
              <a:gd name="T0" fmla="*/ 31 w 41"/>
              <a:gd name="T1" fmla="*/ 41 h 41"/>
              <a:gd name="T2" fmla="*/ 28 w 41"/>
              <a:gd name="T3" fmla="*/ 31 h 41"/>
              <a:gd name="T4" fmla="*/ 13 w 41"/>
              <a:gd name="T5" fmla="*/ 31 h 41"/>
              <a:gd name="T6" fmla="*/ 10 w 41"/>
              <a:gd name="T7" fmla="*/ 41 h 41"/>
              <a:gd name="T8" fmla="*/ 0 w 41"/>
              <a:gd name="T9" fmla="*/ 41 h 41"/>
              <a:gd name="T10" fmla="*/ 15 w 41"/>
              <a:gd name="T11" fmla="*/ 0 h 41"/>
              <a:gd name="T12" fmla="*/ 26 w 41"/>
              <a:gd name="T13" fmla="*/ 0 h 41"/>
              <a:gd name="T14" fmla="*/ 41 w 41"/>
              <a:gd name="T15" fmla="*/ 41 h 41"/>
              <a:gd name="T16" fmla="*/ 31 w 41"/>
              <a:gd name="T17" fmla="*/ 41 h 41"/>
              <a:gd name="T18" fmla="*/ 26 w 41"/>
              <a:gd name="T19" fmla="*/ 24 h 41"/>
              <a:gd name="T20" fmla="*/ 21 w 41"/>
              <a:gd name="T21" fmla="*/ 9 h 41"/>
              <a:gd name="T22" fmla="*/ 21 w 41"/>
              <a:gd name="T23" fmla="*/ 6 h 41"/>
              <a:gd name="T24" fmla="*/ 15 w 41"/>
              <a:gd name="T25" fmla="*/ 24 h 41"/>
              <a:gd name="T26" fmla="*/ 26 w 41"/>
              <a:gd name="T27" fmla="*/ 24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" h="41">
                <a:moveTo>
                  <a:pt x="31" y="41"/>
                </a:moveTo>
                <a:cubicBezTo>
                  <a:pt x="28" y="31"/>
                  <a:pt x="28" y="31"/>
                  <a:pt x="28" y="31"/>
                </a:cubicBezTo>
                <a:cubicBezTo>
                  <a:pt x="13" y="31"/>
                  <a:pt x="13" y="31"/>
                  <a:pt x="13" y="31"/>
                </a:cubicBezTo>
                <a:cubicBezTo>
                  <a:pt x="10" y="41"/>
                  <a:pt x="10" y="41"/>
                  <a:pt x="10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15" y="0"/>
                  <a:pt x="15" y="0"/>
                  <a:pt x="15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41" y="41"/>
                  <a:pt x="41" y="41"/>
                  <a:pt x="41" y="41"/>
                </a:cubicBezTo>
                <a:lnTo>
                  <a:pt x="31" y="41"/>
                </a:lnTo>
                <a:close/>
                <a:moveTo>
                  <a:pt x="26" y="24"/>
                </a:moveTo>
                <a:cubicBezTo>
                  <a:pt x="23" y="15"/>
                  <a:pt x="22" y="10"/>
                  <a:pt x="21" y="9"/>
                </a:cubicBezTo>
                <a:cubicBezTo>
                  <a:pt x="21" y="8"/>
                  <a:pt x="21" y="7"/>
                  <a:pt x="21" y="6"/>
                </a:cubicBezTo>
                <a:cubicBezTo>
                  <a:pt x="20" y="8"/>
                  <a:pt x="18" y="14"/>
                  <a:pt x="15" y="24"/>
                </a:cubicBezTo>
                <a:lnTo>
                  <a:pt x="26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4" name="Freeform 89"/>
          <p:cNvSpPr>
            <a:spLocks/>
          </p:cNvSpPr>
          <p:nvPr/>
        </p:nvSpPr>
        <p:spPr bwMode="auto">
          <a:xfrm>
            <a:off x="1049338" y="1882776"/>
            <a:ext cx="55562" cy="50800"/>
          </a:xfrm>
          <a:custGeom>
            <a:avLst/>
            <a:gdLst>
              <a:gd name="T0" fmla="*/ 18 w 45"/>
              <a:gd name="T1" fmla="*/ 41 h 41"/>
              <a:gd name="T2" fmla="*/ 8 w 45"/>
              <a:gd name="T3" fmla="*/ 9 h 41"/>
              <a:gd name="T4" fmla="*/ 8 w 45"/>
              <a:gd name="T5" fmla="*/ 9 h 41"/>
              <a:gd name="T6" fmla="*/ 8 w 45"/>
              <a:gd name="T7" fmla="*/ 22 h 41"/>
              <a:gd name="T8" fmla="*/ 8 w 45"/>
              <a:gd name="T9" fmla="*/ 41 h 41"/>
              <a:gd name="T10" fmla="*/ 0 w 45"/>
              <a:gd name="T11" fmla="*/ 41 h 41"/>
              <a:gd name="T12" fmla="*/ 0 w 45"/>
              <a:gd name="T13" fmla="*/ 0 h 41"/>
              <a:gd name="T14" fmla="*/ 12 w 45"/>
              <a:gd name="T15" fmla="*/ 0 h 41"/>
              <a:gd name="T16" fmla="*/ 22 w 45"/>
              <a:gd name="T17" fmla="*/ 32 h 41"/>
              <a:gd name="T18" fmla="*/ 22 w 45"/>
              <a:gd name="T19" fmla="*/ 32 h 41"/>
              <a:gd name="T20" fmla="*/ 33 w 45"/>
              <a:gd name="T21" fmla="*/ 0 h 41"/>
              <a:gd name="T22" fmla="*/ 45 w 45"/>
              <a:gd name="T23" fmla="*/ 0 h 41"/>
              <a:gd name="T24" fmla="*/ 45 w 45"/>
              <a:gd name="T25" fmla="*/ 41 h 41"/>
              <a:gd name="T26" fmla="*/ 36 w 45"/>
              <a:gd name="T27" fmla="*/ 41 h 41"/>
              <a:gd name="T28" fmla="*/ 36 w 45"/>
              <a:gd name="T29" fmla="*/ 22 h 41"/>
              <a:gd name="T30" fmla="*/ 36 w 45"/>
              <a:gd name="T31" fmla="*/ 18 h 41"/>
              <a:gd name="T32" fmla="*/ 37 w 45"/>
              <a:gd name="T33" fmla="*/ 9 h 41"/>
              <a:gd name="T34" fmla="*/ 37 w 45"/>
              <a:gd name="T35" fmla="*/ 9 h 41"/>
              <a:gd name="T36" fmla="*/ 26 w 45"/>
              <a:gd name="T37" fmla="*/ 41 h 41"/>
              <a:gd name="T38" fmla="*/ 18 w 45"/>
              <a:gd name="T39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41">
                <a:moveTo>
                  <a:pt x="18" y="41"/>
                </a:move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15"/>
                  <a:pt x="8" y="20"/>
                  <a:pt x="8" y="22"/>
                </a:cubicBezTo>
                <a:cubicBezTo>
                  <a:pt x="8" y="41"/>
                  <a:pt x="8" y="41"/>
                  <a:pt x="8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22" y="32"/>
                  <a:pt x="22" y="32"/>
                  <a:pt x="22" y="32"/>
                </a:cubicBezTo>
                <a:cubicBezTo>
                  <a:pt x="22" y="32"/>
                  <a:pt x="22" y="32"/>
                  <a:pt x="22" y="32"/>
                </a:cubicBezTo>
                <a:cubicBezTo>
                  <a:pt x="33" y="0"/>
                  <a:pt x="33" y="0"/>
                  <a:pt x="33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41"/>
                  <a:pt x="45" y="41"/>
                  <a:pt x="45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22"/>
                  <a:pt x="36" y="22"/>
                  <a:pt x="36" y="22"/>
                </a:cubicBezTo>
                <a:cubicBezTo>
                  <a:pt x="36" y="21"/>
                  <a:pt x="36" y="20"/>
                  <a:pt x="36" y="18"/>
                </a:cubicBezTo>
                <a:cubicBezTo>
                  <a:pt x="37" y="17"/>
                  <a:pt x="37" y="14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26" y="41"/>
                  <a:pt x="26" y="41"/>
                  <a:pt x="26" y="41"/>
                </a:cubicBezTo>
                <a:lnTo>
                  <a:pt x="18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5" name="Freeform 90"/>
          <p:cNvSpPr>
            <a:spLocks/>
          </p:cNvSpPr>
          <p:nvPr/>
        </p:nvSpPr>
        <p:spPr bwMode="auto">
          <a:xfrm>
            <a:off x="1116013" y="1882776"/>
            <a:ext cx="28575" cy="50800"/>
          </a:xfrm>
          <a:custGeom>
            <a:avLst/>
            <a:gdLst>
              <a:gd name="T0" fmla="*/ 18 w 18"/>
              <a:gd name="T1" fmla="*/ 32 h 32"/>
              <a:gd name="T2" fmla="*/ 0 w 18"/>
              <a:gd name="T3" fmla="*/ 32 h 32"/>
              <a:gd name="T4" fmla="*/ 0 w 18"/>
              <a:gd name="T5" fmla="*/ 0 h 32"/>
              <a:gd name="T6" fmla="*/ 18 w 18"/>
              <a:gd name="T7" fmla="*/ 0 h 32"/>
              <a:gd name="T8" fmla="*/ 18 w 18"/>
              <a:gd name="T9" fmla="*/ 5 h 32"/>
              <a:gd name="T10" fmla="*/ 7 w 18"/>
              <a:gd name="T11" fmla="*/ 5 h 32"/>
              <a:gd name="T12" fmla="*/ 7 w 18"/>
              <a:gd name="T13" fmla="*/ 12 h 32"/>
              <a:gd name="T14" fmla="*/ 17 w 18"/>
              <a:gd name="T15" fmla="*/ 12 h 32"/>
              <a:gd name="T16" fmla="*/ 17 w 18"/>
              <a:gd name="T17" fmla="*/ 18 h 32"/>
              <a:gd name="T18" fmla="*/ 7 w 18"/>
              <a:gd name="T19" fmla="*/ 18 h 32"/>
              <a:gd name="T20" fmla="*/ 7 w 18"/>
              <a:gd name="T21" fmla="*/ 26 h 32"/>
              <a:gd name="T22" fmla="*/ 18 w 18"/>
              <a:gd name="T23" fmla="*/ 26 h 32"/>
              <a:gd name="T24" fmla="*/ 18 w 18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32">
                <a:moveTo>
                  <a:pt x="18" y="32"/>
                </a:moveTo>
                <a:lnTo>
                  <a:pt x="0" y="32"/>
                </a:lnTo>
                <a:lnTo>
                  <a:pt x="0" y="0"/>
                </a:lnTo>
                <a:lnTo>
                  <a:pt x="18" y="0"/>
                </a:lnTo>
                <a:lnTo>
                  <a:pt x="18" y="5"/>
                </a:lnTo>
                <a:lnTo>
                  <a:pt x="7" y="5"/>
                </a:lnTo>
                <a:lnTo>
                  <a:pt x="7" y="12"/>
                </a:lnTo>
                <a:lnTo>
                  <a:pt x="17" y="12"/>
                </a:lnTo>
                <a:lnTo>
                  <a:pt x="17" y="18"/>
                </a:lnTo>
                <a:lnTo>
                  <a:pt x="7" y="18"/>
                </a:lnTo>
                <a:lnTo>
                  <a:pt x="7" y="26"/>
                </a:lnTo>
                <a:lnTo>
                  <a:pt x="18" y="26"/>
                </a:lnTo>
                <a:lnTo>
                  <a:pt x="18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6" name="Freeform 91"/>
          <p:cNvSpPr>
            <a:spLocks/>
          </p:cNvSpPr>
          <p:nvPr/>
        </p:nvSpPr>
        <p:spPr bwMode="auto">
          <a:xfrm>
            <a:off x="1289051" y="1882776"/>
            <a:ext cx="38100" cy="50800"/>
          </a:xfrm>
          <a:custGeom>
            <a:avLst/>
            <a:gdLst>
              <a:gd name="T0" fmla="*/ 16 w 24"/>
              <a:gd name="T1" fmla="*/ 32 h 32"/>
              <a:gd name="T2" fmla="*/ 9 w 24"/>
              <a:gd name="T3" fmla="*/ 32 h 32"/>
              <a:gd name="T4" fmla="*/ 9 w 24"/>
              <a:gd name="T5" fmla="*/ 5 h 32"/>
              <a:gd name="T6" fmla="*/ 0 w 24"/>
              <a:gd name="T7" fmla="*/ 5 h 32"/>
              <a:gd name="T8" fmla="*/ 0 w 24"/>
              <a:gd name="T9" fmla="*/ 0 h 32"/>
              <a:gd name="T10" fmla="*/ 24 w 24"/>
              <a:gd name="T11" fmla="*/ 0 h 32"/>
              <a:gd name="T12" fmla="*/ 24 w 24"/>
              <a:gd name="T13" fmla="*/ 5 h 32"/>
              <a:gd name="T14" fmla="*/ 16 w 24"/>
              <a:gd name="T15" fmla="*/ 5 h 32"/>
              <a:gd name="T16" fmla="*/ 16 w 24"/>
              <a:gd name="T1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" h="32">
                <a:moveTo>
                  <a:pt x="16" y="32"/>
                </a:moveTo>
                <a:lnTo>
                  <a:pt x="9" y="32"/>
                </a:lnTo>
                <a:lnTo>
                  <a:pt x="9" y="5"/>
                </a:lnTo>
                <a:lnTo>
                  <a:pt x="0" y="5"/>
                </a:lnTo>
                <a:lnTo>
                  <a:pt x="0" y="0"/>
                </a:lnTo>
                <a:lnTo>
                  <a:pt x="24" y="0"/>
                </a:lnTo>
                <a:lnTo>
                  <a:pt x="24" y="5"/>
                </a:lnTo>
                <a:lnTo>
                  <a:pt x="16" y="5"/>
                </a:lnTo>
                <a:lnTo>
                  <a:pt x="16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7" name="Freeform 92"/>
          <p:cNvSpPr>
            <a:spLocks noEditPoints="1"/>
          </p:cNvSpPr>
          <p:nvPr/>
        </p:nvSpPr>
        <p:spPr bwMode="auto">
          <a:xfrm>
            <a:off x="1335088" y="1882776"/>
            <a:ext cx="38100" cy="50800"/>
          </a:xfrm>
          <a:custGeom>
            <a:avLst/>
            <a:gdLst>
              <a:gd name="T0" fmla="*/ 0 w 31"/>
              <a:gd name="T1" fmla="*/ 0 h 41"/>
              <a:gd name="T2" fmla="*/ 13 w 31"/>
              <a:gd name="T3" fmla="*/ 0 h 41"/>
              <a:gd name="T4" fmla="*/ 26 w 31"/>
              <a:gd name="T5" fmla="*/ 2 h 41"/>
              <a:gd name="T6" fmla="*/ 30 w 31"/>
              <a:gd name="T7" fmla="*/ 10 h 41"/>
              <a:gd name="T8" fmla="*/ 28 w 31"/>
              <a:gd name="T9" fmla="*/ 16 h 41"/>
              <a:gd name="T10" fmla="*/ 23 w 31"/>
              <a:gd name="T11" fmla="*/ 19 h 41"/>
              <a:gd name="T12" fmla="*/ 23 w 31"/>
              <a:gd name="T13" fmla="*/ 20 h 41"/>
              <a:gd name="T14" fmla="*/ 29 w 31"/>
              <a:gd name="T15" fmla="*/ 23 h 41"/>
              <a:gd name="T16" fmla="*/ 31 w 31"/>
              <a:gd name="T17" fmla="*/ 29 h 41"/>
              <a:gd name="T18" fmla="*/ 27 w 31"/>
              <a:gd name="T19" fmla="*/ 38 h 41"/>
              <a:gd name="T20" fmla="*/ 16 w 31"/>
              <a:gd name="T21" fmla="*/ 41 h 41"/>
              <a:gd name="T22" fmla="*/ 0 w 31"/>
              <a:gd name="T23" fmla="*/ 41 h 41"/>
              <a:gd name="T24" fmla="*/ 0 w 31"/>
              <a:gd name="T25" fmla="*/ 0 h 41"/>
              <a:gd name="T26" fmla="*/ 9 w 31"/>
              <a:gd name="T27" fmla="*/ 16 h 41"/>
              <a:gd name="T28" fmla="*/ 14 w 31"/>
              <a:gd name="T29" fmla="*/ 16 h 41"/>
              <a:gd name="T30" fmla="*/ 19 w 31"/>
              <a:gd name="T31" fmla="*/ 15 h 41"/>
              <a:gd name="T32" fmla="*/ 21 w 31"/>
              <a:gd name="T33" fmla="*/ 11 h 41"/>
              <a:gd name="T34" fmla="*/ 19 w 31"/>
              <a:gd name="T35" fmla="*/ 8 h 41"/>
              <a:gd name="T36" fmla="*/ 13 w 31"/>
              <a:gd name="T37" fmla="*/ 7 h 41"/>
              <a:gd name="T38" fmla="*/ 9 w 31"/>
              <a:gd name="T39" fmla="*/ 7 h 41"/>
              <a:gd name="T40" fmla="*/ 9 w 31"/>
              <a:gd name="T41" fmla="*/ 16 h 41"/>
              <a:gd name="T42" fmla="*/ 9 w 31"/>
              <a:gd name="T43" fmla="*/ 23 h 41"/>
              <a:gd name="T44" fmla="*/ 9 w 31"/>
              <a:gd name="T45" fmla="*/ 34 h 41"/>
              <a:gd name="T46" fmla="*/ 15 w 31"/>
              <a:gd name="T47" fmla="*/ 34 h 41"/>
              <a:gd name="T48" fmla="*/ 20 w 31"/>
              <a:gd name="T49" fmla="*/ 33 h 41"/>
              <a:gd name="T50" fmla="*/ 22 w 31"/>
              <a:gd name="T51" fmla="*/ 28 h 41"/>
              <a:gd name="T52" fmla="*/ 14 w 31"/>
              <a:gd name="T53" fmla="*/ 23 h 41"/>
              <a:gd name="T54" fmla="*/ 9 w 31"/>
              <a:gd name="T55" fmla="*/ 2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1" h="41">
                <a:moveTo>
                  <a:pt x="0" y="0"/>
                </a:moveTo>
                <a:cubicBezTo>
                  <a:pt x="13" y="0"/>
                  <a:pt x="13" y="0"/>
                  <a:pt x="13" y="0"/>
                </a:cubicBezTo>
                <a:cubicBezTo>
                  <a:pt x="19" y="0"/>
                  <a:pt x="23" y="1"/>
                  <a:pt x="26" y="2"/>
                </a:cubicBezTo>
                <a:cubicBezTo>
                  <a:pt x="28" y="4"/>
                  <a:pt x="30" y="7"/>
                  <a:pt x="30" y="10"/>
                </a:cubicBezTo>
                <a:cubicBezTo>
                  <a:pt x="30" y="13"/>
                  <a:pt x="29" y="15"/>
                  <a:pt x="28" y="16"/>
                </a:cubicBezTo>
                <a:cubicBezTo>
                  <a:pt x="27" y="18"/>
                  <a:pt x="25" y="19"/>
                  <a:pt x="23" y="19"/>
                </a:cubicBezTo>
                <a:cubicBezTo>
                  <a:pt x="23" y="20"/>
                  <a:pt x="23" y="20"/>
                  <a:pt x="23" y="20"/>
                </a:cubicBezTo>
                <a:cubicBezTo>
                  <a:pt x="26" y="20"/>
                  <a:pt x="28" y="21"/>
                  <a:pt x="29" y="23"/>
                </a:cubicBezTo>
                <a:cubicBezTo>
                  <a:pt x="30" y="24"/>
                  <a:pt x="31" y="27"/>
                  <a:pt x="31" y="29"/>
                </a:cubicBezTo>
                <a:cubicBezTo>
                  <a:pt x="31" y="33"/>
                  <a:pt x="29" y="36"/>
                  <a:pt x="27" y="38"/>
                </a:cubicBezTo>
                <a:cubicBezTo>
                  <a:pt x="24" y="40"/>
                  <a:pt x="20" y="41"/>
                  <a:pt x="16" y="41"/>
                </a:cubicBezTo>
                <a:cubicBezTo>
                  <a:pt x="0" y="41"/>
                  <a:pt x="0" y="41"/>
                  <a:pt x="0" y="41"/>
                </a:cubicBezTo>
                <a:lnTo>
                  <a:pt x="0" y="0"/>
                </a:lnTo>
                <a:close/>
                <a:moveTo>
                  <a:pt x="9" y="16"/>
                </a:moveTo>
                <a:cubicBezTo>
                  <a:pt x="14" y="16"/>
                  <a:pt x="14" y="16"/>
                  <a:pt x="14" y="16"/>
                </a:cubicBezTo>
                <a:cubicBezTo>
                  <a:pt x="16" y="16"/>
                  <a:pt x="18" y="16"/>
                  <a:pt x="19" y="15"/>
                </a:cubicBezTo>
                <a:cubicBezTo>
                  <a:pt x="20" y="14"/>
                  <a:pt x="21" y="13"/>
                  <a:pt x="21" y="11"/>
                </a:cubicBezTo>
                <a:cubicBezTo>
                  <a:pt x="21" y="10"/>
                  <a:pt x="20" y="9"/>
                  <a:pt x="19" y="8"/>
                </a:cubicBezTo>
                <a:cubicBezTo>
                  <a:pt x="18" y="7"/>
                  <a:pt x="16" y="7"/>
                  <a:pt x="13" y="7"/>
                </a:cubicBezTo>
                <a:cubicBezTo>
                  <a:pt x="9" y="7"/>
                  <a:pt x="9" y="7"/>
                  <a:pt x="9" y="7"/>
                </a:cubicBezTo>
                <a:lnTo>
                  <a:pt x="9" y="16"/>
                </a:lnTo>
                <a:close/>
                <a:moveTo>
                  <a:pt x="9" y="23"/>
                </a:moveTo>
                <a:cubicBezTo>
                  <a:pt x="9" y="34"/>
                  <a:pt x="9" y="34"/>
                  <a:pt x="9" y="34"/>
                </a:cubicBezTo>
                <a:cubicBezTo>
                  <a:pt x="15" y="34"/>
                  <a:pt x="15" y="34"/>
                  <a:pt x="15" y="34"/>
                </a:cubicBezTo>
                <a:cubicBezTo>
                  <a:pt x="17" y="34"/>
                  <a:pt x="19" y="34"/>
                  <a:pt x="20" y="33"/>
                </a:cubicBezTo>
                <a:cubicBezTo>
                  <a:pt x="21" y="32"/>
                  <a:pt x="22" y="30"/>
                  <a:pt x="22" y="28"/>
                </a:cubicBezTo>
                <a:cubicBezTo>
                  <a:pt x="22" y="25"/>
                  <a:pt x="19" y="23"/>
                  <a:pt x="14" y="23"/>
                </a:cubicBezTo>
                <a:lnTo>
                  <a:pt x="9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8" name="Freeform 93"/>
          <p:cNvSpPr>
            <a:spLocks noEditPoints="1"/>
          </p:cNvSpPr>
          <p:nvPr/>
        </p:nvSpPr>
        <p:spPr bwMode="auto">
          <a:xfrm>
            <a:off x="1379538" y="1881188"/>
            <a:ext cx="47625" cy="52388"/>
          </a:xfrm>
          <a:custGeom>
            <a:avLst/>
            <a:gdLst>
              <a:gd name="T0" fmla="*/ 39 w 39"/>
              <a:gd name="T1" fmla="*/ 22 h 43"/>
              <a:gd name="T2" fmla="*/ 34 w 39"/>
              <a:gd name="T3" fmla="*/ 37 h 43"/>
              <a:gd name="T4" fmla="*/ 20 w 39"/>
              <a:gd name="T5" fmla="*/ 43 h 43"/>
              <a:gd name="T6" fmla="*/ 5 w 39"/>
              <a:gd name="T7" fmla="*/ 37 h 43"/>
              <a:gd name="T8" fmla="*/ 0 w 39"/>
              <a:gd name="T9" fmla="*/ 21 h 43"/>
              <a:gd name="T10" fmla="*/ 5 w 39"/>
              <a:gd name="T11" fmla="*/ 6 h 43"/>
              <a:gd name="T12" fmla="*/ 20 w 39"/>
              <a:gd name="T13" fmla="*/ 0 h 43"/>
              <a:gd name="T14" fmla="*/ 34 w 39"/>
              <a:gd name="T15" fmla="*/ 6 h 43"/>
              <a:gd name="T16" fmla="*/ 39 w 39"/>
              <a:gd name="T17" fmla="*/ 22 h 43"/>
              <a:gd name="T18" fmla="*/ 9 w 39"/>
              <a:gd name="T19" fmla="*/ 22 h 43"/>
              <a:gd name="T20" fmla="*/ 12 w 39"/>
              <a:gd name="T21" fmla="*/ 32 h 43"/>
              <a:gd name="T22" fmla="*/ 20 w 39"/>
              <a:gd name="T23" fmla="*/ 36 h 43"/>
              <a:gd name="T24" fmla="*/ 30 w 39"/>
              <a:gd name="T25" fmla="*/ 22 h 43"/>
              <a:gd name="T26" fmla="*/ 20 w 39"/>
              <a:gd name="T27" fmla="*/ 7 h 43"/>
              <a:gd name="T28" fmla="*/ 12 w 39"/>
              <a:gd name="T29" fmla="*/ 11 h 43"/>
              <a:gd name="T30" fmla="*/ 9 w 39"/>
              <a:gd name="T31" fmla="*/ 2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" h="43">
                <a:moveTo>
                  <a:pt x="39" y="22"/>
                </a:moveTo>
                <a:cubicBezTo>
                  <a:pt x="39" y="28"/>
                  <a:pt x="38" y="34"/>
                  <a:pt x="34" y="37"/>
                </a:cubicBezTo>
                <a:cubicBezTo>
                  <a:pt x="31" y="41"/>
                  <a:pt x="26" y="43"/>
                  <a:pt x="20" y="43"/>
                </a:cubicBezTo>
                <a:cubicBezTo>
                  <a:pt x="13" y="43"/>
                  <a:pt x="8" y="41"/>
                  <a:pt x="5" y="37"/>
                </a:cubicBezTo>
                <a:cubicBezTo>
                  <a:pt x="1" y="34"/>
                  <a:pt x="0" y="28"/>
                  <a:pt x="0" y="21"/>
                </a:cubicBezTo>
                <a:cubicBezTo>
                  <a:pt x="0" y="15"/>
                  <a:pt x="1" y="9"/>
                  <a:pt x="5" y="6"/>
                </a:cubicBezTo>
                <a:cubicBezTo>
                  <a:pt x="8" y="2"/>
                  <a:pt x="13" y="0"/>
                  <a:pt x="20" y="0"/>
                </a:cubicBezTo>
                <a:cubicBezTo>
                  <a:pt x="26" y="0"/>
                  <a:pt x="31" y="2"/>
                  <a:pt x="34" y="6"/>
                </a:cubicBezTo>
                <a:cubicBezTo>
                  <a:pt x="38" y="9"/>
                  <a:pt x="39" y="15"/>
                  <a:pt x="39" y="22"/>
                </a:cubicBezTo>
                <a:close/>
                <a:moveTo>
                  <a:pt x="9" y="22"/>
                </a:moveTo>
                <a:cubicBezTo>
                  <a:pt x="9" y="26"/>
                  <a:pt x="10" y="30"/>
                  <a:pt x="12" y="32"/>
                </a:cubicBezTo>
                <a:cubicBezTo>
                  <a:pt x="13" y="34"/>
                  <a:pt x="16" y="36"/>
                  <a:pt x="20" y="36"/>
                </a:cubicBezTo>
                <a:cubicBezTo>
                  <a:pt x="27" y="36"/>
                  <a:pt x="30" y="31"/>
                  <a:pt x="30" y="22"/>
                </a:cubicBezTo>
                <a:cubicBezTo>
                  <a:pt x="30" y="12"/>
                  <a:pt x="27" y="7"/>
                  <a:pt x="20" y="7"/>
                </a:cubicBezTo>
                <a:cubicBezTo>
                  <a:pt x="16" y="7"/>
                  <a:pt x="13" y="9"/>
                  <a:pt x="12" y="11"/>
                </a:cubicBezTo>
                <a:cubicBezTo>
                  <a:pt x="10" y="13"/>
                  <a:pt x="9" y="17"/>
                  <a:pt x="9" y="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99" name="Freeform 94"/>
          <p:cNvSpPr>
            <a:spLocks noEditPoints="1"/>
          </p:cNvSpPr>
          <p:nvPr/>
        </p:nvSpPr>
        <p:spPr bwMode="auto">
          <a:xfrm>
            <a:off x="1436688" y="1882776"/>
            <a:ext cx="36512" cy="50800"/>
          </a:xfrm>
          <a:custGeom>
            <a:avLst/>
            <a:gdLst>
              <a:gd name="T0" fmla="*/ 29 w 29"/>
              <a:gd name="T1" fmla="*/ 13 h 41"/>
              <a:gd name="T2" fmla="*/ 25 w 29"/>
              <a:gd name="T3" fmla="*/ 23 h 41"/>
              <a:gd name="T4" fmla="*/ 13 w 29"/>
              <a:gd name="T5" fmla="*/ 27 h 41"/>
              <a:gd name="T6" fmla="*/ 9 w 29"/>
              <a:gd name="T7" fmla="*/ 27 h 41"/>
              <a:gd name="T8" fmla="*/ 9 w 29"/>
              <a:gd name="T9" fmla="*/ 41 h 41"/>
              <a:gd name="T10" fmla="*/ 0 w 29"/>
              <a:gd name="T11" fmla="*/ 41 h 41"/>
              <a:gd name="T12" fmla="*/ 0 w 29"/>
              <a:gd name="T13" fmla="*/ 0 h 41"/>
              <a:gd name="T14" fmla="*/ 14 w 29"/>
              <a:gd name="T15" fmla="*/ 0 h 41"/>
              <a:gd name="T16" fmla="*/ 25 w 29"/>
              <a:gd name="T17" fmla="*/ 3 h 41"/>
              <a:gd name="T18" fmla="*/ 29 w 29"/>
              <a:gd name="T19" fmla="*/ 13 h 41"/>
              <a:gd name="T20" fmla="*/ 9 w 29"/>
              <a:gd name="T21" fmla="*/ 19 h 41"/>
              <a:gd name="T22" fmla="*/ 12 w 29"/>
              <a:gd name="T23" fmla="*/ 19 h 41"/>
              <a:gd name="T24" fmla="*/ 18 w 29"/>
              <a:gd name="T25" fmla="*/ 18 h 41"/>
              <a:gd name="T26" fmla="*/ 20 w 29"/>
              <a:gd name="T27" fmla="*/ 13 h 41"/>
              <a:gd name="T28" fmla="*/ 18 w 29"/>
              <a:gd name="T29" fmla="*/ 8 h 41"/>
              <a:gd name="T30" fmla="*/ 13 w 29"/>
              <a:gd name="T31" fmla="*/ 7 h 41"/>
              <a:gd name="T32" fmla="*/ 9 w 29"/>
              <a:gd name="T33" fmla="*/ 7 h 41"/>
              <a:gd name="T34" fmla="*/ 9 w 29"/>
              <a:gd name="T35" fmla="*/ 19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9" h="41">
                <a:moveTo>
                  <a:pt x="29" y="13"/>
                </a:moveTo>
                <a:cubicBezTo>
                  <a:pt x="29" y="17"/>
                  <a:pt x="28" y="21"/>
                  <a:pt x="25" y="23"/>
                </a:cubicBezTo>
                <a:cubicBezTo>
                  <a:pt x="22" y="25"/>
                  <a:pt x="18" y="27"/>
                  <a:pt x="13" y="27"/>
                </a:cubicBezTo>
                <a:cubicBezTo>
                  <a:pt x="9" y="27"/>
                  <a:pt x="9" y="27"/>
                  <a:pt x="9" y="27"/>
                </a:cubicBezTo>
                <a:cubicBezTo>
                  <a:pt x="9" y="41"/>
                  <a:pt x="9" y="41"/>
                  <a:pt x="9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0"/>
                  <a:pt x="0" y="0"/>
                  <a:pt x="0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9" y="0"/>
                  <a:pt x="22" y="1"/>
                  <a:pt x="25" y="3"/>
                </a:cubicBezTo>
                <a:cubicBezTo>
                  <a:pt x="28" y="5"/>
                  <a:pt x="29" y="8"/>
                  <a:pt x="29" y="13"/>
                </a:cubicBezTo>
                <a:close/>
                <a:moveTo>
                  <a:pt x="9" y="19"/>
                </a:moveTo>
                <a:cubicBezTo>
                  <a:pt x="12" y="19"/>
                  <a:pt x="12" y="19"/>
                  <a:pt x="12" y="19"/>
                </a:cubicBezTo>
                <a:cubicBezTo>
                  <a:pt x="15" y="19"/>
                  <a:pt x="17" y="19"/>
                  <a:pt x="18" y="18"/>
                </a:cubicBezTo>
                <a:cubicBezTo>
                  <a:pt x="19" y="17"/>
                  <a:pt x="20" y="15"/>
                  <a:pt x="20" y="13"/>
                </a:cubicBezTo>
                <a:cubicBezTo>
                  <a:pt x="20" y="11"/>
                  <a:pt x="20" y="9"/>
                  <a:pt x="18" y="8"/>
                </a:cubicBezTo>
                <a:cubicBezTo>
                  <a:pt x="17" y="7"/>
                  <a:pt x="16" y="7"/>
                  <a:pt x="13" y="7"/>
                </a:cubicBezTo>
                <a:cubicBezTo>
                  <a:pt x="9" y="7"/>
                  <a:pt x="9" y="7"/>
                  <a:pt x="9" y="7"/>
                </a:cubicBezTo>
                <a:lnTo>
                  <a:pt x="9" y="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0" name="Freeform 95"/>
          <p:cNvSpPr>
            <a:spLocks/>
          </p:cNvSpPr>
          <p:nvPr/>
        </p:nvSpPr>
        <p:spPr bwMode="auto">
          <a:xfrm>
            <a:off x="1481138" y="1882776"/>
            <a:ext cx="44450" cy="50800"/>
          </a:xfrm>
          <a:custGeom>
            <a:avLst/>
            <a:gdLst>
              <a:gd name="T0" fmla="*/ 0 w 37"/>
              <a:gd name="T1" fmla="*/ 0 h 41"/>
              <a:gd name="T2" fmla="*/ 8 w 37"/>
              <a:gd name="T3" fmla="*/ 0 h 41"/>
              <a:gd name="T4" fmla="*/ 8 w 37"/>
              <a:gd name="T5" fmla="*/ 20 h 41"/>
              <a:gd name="T6" fmla="*/ 8 w 37"/>
              <a:gd name="T7" fmla="*/ 25 h 41"/>
              <a:gd name="T8" fmla="*/ 7 w 37"/>
              <a:gd name="T9" fmla="*/ 31 h 41"/>
              <a:gd name="T10" fmla="*/ 8 w 37"/>
              <a:gd name="T11" fmla="*/ 31 h 41"/>
              <a:gd name="T12" fmla="*/ 27 w 37"/>
              <a:gd name="T13" fmla="*/ 0 h 41"/>
              <a:gd name="T14" fmla="*/ 37 w 37"/>
              <a:gd name="T15" fmla="*/ 0 h 41"/>
              <a:gd name="T16" fmla="*/ 37 w 37"/>
              <a:gd name="T17" fmla="*/ 41 h 41"/>
              <a:gd name="T18" fmla="*/ 30 w 37"/>
              <a:gd name="T19" fmla="*/ 41 h 41"/>
              <a:gd name="T20" fmla="*/ 30 w 37"/>
              <a:gd name="T21" fmla="*/ 21 h 41"/>
              <a:gd name="T22" fmla="*/ 30 w 37"/>
              <a:gd name="T23" fmla="*/ 10 h 41"/>
              <a:gd name="T24" fmla="*/ 30 w 37"/>
              <a:gd name="T25" fmla="*/ 10 h 41"/>
              <a:gd name="T26" fmla="*/ 11 w 37"/>
              <a:gd name="T27" fmla="*/ 41 h 41"/>
              <a:gd name="T28" fmla="*/ 0 w 37"/>
              <a:gd name="T29" fmla="*/ 41 h 41"/>
              <a:gd name="T30" fmla="*/ 0 w 37"/>
              <a:gd name="T31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" h="41">
                <a:moveTo>
                  <a:pt x="0" y="0"/>
                </a:moveTo>
                <a:cubicBezTo>
                  <a:pt x="8" y="0"/>
                  <a:pt x="8" y="0"/>
                  <a:pt x="8" y="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5"/>
                  <a:pt x="8" y="25"/>
                  <a:pt x="8" y="25"/>
                </a:cubicBezTo>
                <a:cubicBezTo>
                  <a:pt x="7" y="31"/>
                  <a:pt x="7" y="31"/>
                  <a:pt x="7" y="31"/>
                </a:cubicBezTo>
                <a:cubicBezTo>
                  <a:pt x="8" y="31"/>
                  <a:pt x="8" y="31"/>
                  <a:pt x="8" y="31"/>
                </a:cubicBezTo>
                <a:cubicBezTo>
                  <a:pt x="27" y="0"/>
                  <a:pt x="27" y="0"/>
                  <a:pt x="2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41"/>
                  <a:pt x="37" y="41"/>
                  <a:pt x="37" y="41"/>
                </a:cubicBezTo>
                <a:cubicBezTo>
                  <a:pt x="30" y="41"/>
                  <a:pt x="30" y="41"/>
                  <a:pt x="30" y="41"/>
                </a:cubicBezTo>
                <a:cubicBezTo>
                  <a:pt x="30" y="21"/>
                  <a:pt x="30" y="21"/>
                  <a:pt x="30" y="21"/>
                </a:cubicBezTo>
                <a:cubicBezTo>
                  <a:pt x="30" y="19"/>
                  <a:pt x="30" y="15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11" y="41"/>
                  <a:pt x="11" y="41"/>
                  <a:pt x="11" y="41"/>
                </a:cubicBezTo>
                <a:cubicBezTo>
                  <a:pt x="0" y="41"/>
                  <a:pt x="0" y="41"/>
                  <a:pt x="0" y="41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1" name="Freeform 96"/>
          <p:cNvSpPr>
            <a:spLocks/>
          </p:cNvSpPr>
          <p:nvPr/>
        </p:nvSpPr>
        <p:spPr bwMode="auto">
          <a:xfrm>
            <a:off x="1538288" y="1882776"/>
            <a:ext cx="55562" cy="50800"/>
          </a:xfrm>
          <a:custGeom>
            <a:avLst/>
            <a:gdLst>
              <a:gd name="T0" fmla="*/ 18 w 45"/>
              <a:gd name="T1" fmla="*/ 41 h 41"/>
              <a:gd name="T2" fmla="*/ 8 w 45"/>
              <a:gd name="T3" fmla="*/ 9 h 41"/>
              <a:gd name="T4" fmla="*/ 7 w 45"/>
              <a:gd name="T5" fmla="*/ 9 h 41"/>
              <a:gd name="T6" fmla="*/ 8 w 45"/>
              <a:gd name="T7" fmla="*/ 22 h 41"/>
              <a:gd name="T8" fmla="*/ 8 w 45"/>
              <a:gd name="T9" fmla="*/ 41 h 41"/>
              <a:gd name="T10" fmla="*/ 0 w 45"/>
              <a:gd name="T11" fmla="*/ 41 h 41"/>
              <a:gd name="T12" fmla="*/ 0 w 45"/>
              <a:gd name="T13" fmla="*/ 0 h 41"/>
              <a:gd name="T14" fmla="*/ 12 w 45"/>
              <a:gd name="T15" fmla="*/ 0 h 41"/>
              <a:gd name="T16" fmla="*/ 22 w 45"/>
              <a:gd name="T17" fmla="*/ 32 h 41"/>
              <a:gd name="T18" fmla="*/ 22 w 45"/>
              <a:gd name="T19" fmla="*/ 32 h 41"/>
              <a:gd name="T20" fmla="*/ 33 w 45"/>
              <a:gd name="T21" fmla="*/ 0 h 41"/>
              <a:gd name="T22" fmla="*/ 45 w 45"/>
              <a:gd name="T23" fmla="*/ 0 h 41"/>
              <a:gd name="T24" fmla="*/ 45 w 45"/>
              <a:gd name="T25" fmla="*/ 41 h 41"/>
              <a:gd name="T26" fmla="*/ 36 w 45"/>
              <a:gd name="T27" fmla="*/ 41 h 41"/>
              <a:gd name="T28" fmla="*/ 36 w 45"/>
              <a:gd name="T29" fmla="*/ 22 h 41"/>
              <a:gd name="T30" fmla="*/ 36 w 45"/>
              <a:gd name="T31" fmla="*/ 18 h 41"/>
              <a:gd name="T32" fmla="*/ 37 w 45"/>
              <a:gd name="T33" fmla="*/ 9 h 41"/>
              <a:gd name="T34" fmla="*/ 36 w 45"/>
              <a:gd name="T35" fmla="*/ 9 h 41"/>
              <a:gd name="T36" fmla="*/ 26 w 45"/>
              <a:gd name="T37" fmla="*/ 41 h 41"/>
              <a:gd name="T38" fmla="*/ 18 w 45"/>
              <a:gd name="T39" fmla="*/ 41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41">
                <a:moveTo>
                  <a:pt x="18" y="41"/>
                </a:moveTo>
                <a:cubicBezTo>
                  <a:pt x="8" y="9"/>
                  <a:pt x="8" y="9"/>
                  <a:pt x="8" y="9"/>
                </a:cubicBezTo>
                <a:cubicBezTo>
                  <a:pt x="7" y="9"/>
                  <a:pt x="7" y="9"/>
                  <a:pt x="7" y="9"/>
                </a:cubicBezTo>
                <a:cubicBezTo>
                  <a:pt x="8" y="15"/>
                  <a:pt x="8" y="20"/>
                  <a:pt x="8" y="22"/>
                </a:cubicBezTo>
                <a:cubicBezTo>
                  <a:pt x="8" y="41"/>
                  <a:pt x="8" y="41"/>
                  <a:pt x="8" y="41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22" y="32"/>
                  <a:pt x="22" y="32"/>
                  <a:pt x="22" y="32"/>
                </a:cubicBezTo>
                <a:cubicBezTo>
                  <a:pt x="22" y="32"/>
                  <a:pt x="22" y="32"/>
                  <a:pt x="22" y="32"/>
                </a:cubicBezTo>
                <a:cubicBezTo>
                  <a:pt x="33" y="0"/>
                  <a:pt x="33" y="0"/>
                  <a:pt x="33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41"/>
                  <a:pt x="45" y="41"/>
                  <a:pt x="45" y="41"/>
                </a:cubicBezTo>
                <a:cubicBezTo>
                  <a:pt x="36" y="41"/>
                  <a:pt x="36" y="41"/>
                  <a:pt x="36" y="41"/>
                </a:cubicBezTo>
                <a:cubicBezTo>
                  <a:pt x="36" y="22"/>
                  <a:pt x="36" y="22"/>
                  <a:pt x="36" y="22"/>
                </a:cubicBezTo>
                <a:cubicBezTo>
                  <a:pt x="36" y="21"/>
                  <a:pt x="36" y="20"/>
                  <a:pt x="36" y="18"/>
                </a:cubicBezTo>
                <a:cubicBezTo>
                  <a:pt x="36" y="17"/>
                  <a:pt x="36" y="14"/>
                  <a:pt x="37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26" y="41"/>
                  <a:pt x="26" y="41"/>
                  <a:pt x="26" y="41"/>
                </a:cubicBezTo>
                <a:lnTo>
                  <a:pt x="18" y="4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2" name="Freeform 97"/>
          <p:cNvSpPr>
            <a:spLocks noEditPoints="1"/>
          </p:cNvSpPr>
          <p:nvPr/>
        </p:nvSpPr>
        <p:spPr bwMode="auto">
          <a:xfrm>
            <a:off x="871538" y="1095376"/>
            <a:ext cx="34925" cy="50800"/>
          </a:xfrm>
          <a:custGeom>
            <a:avLst/>
            <a:gdLst>
              <a:gd name="T0" fmla="*/ 29 w 29"/>
              <a:gd name="T1" fmla="*/ 13 h 42"/>
              <a:gd name="T2" fmla="*/ 25 w 29"/>
              <a:gd name="T3" fmla="*/ 23 h 42"/>
              <a:gd name="T4" fmla="*/ 13 w 29"/>
              <a:gd name="T5" fmla="*/ 27 h 42"/>
              <a:gd name="T6" fmla="*/ 9 w 29"/>
              <a:gd name="T7" fmla="*/ 27 h 42"/>
              <a:gd name="T8" fmla="*/ 9 w 29"/>
              <a:gd name="T9" fmla="*/ 42 h 42"/>
              <a:gd name="T10" fmla="*/ 0 w 29"/>
              <a:gd name="T11" fmla="*/ 42 h 42"/>
              <a:gd name="T12" fmla="*/ 0 w 29"/>
              <a:gd name="T13" fmla="*/ 0 h 42"/>
              <a:gd name="T14" fmla="*/ 14 w 29"/>
              <a:gd name="T15" fmla="*/ 0 h 42"/>
              <a:gd name="T16" fmla="*/ 25 w 29"/>
              <a:gd name="T17" fmla="*/ 3 h 42"/>
              <a:gd name="T18" fmla="*/ 29 w 29"/>
              <a:gd name="T19" fmla="*/ 13 h 42"/>
              <a:gd name="T20" fmla="*/ 9 w 29"/>
              <a:gd name="T21" fmla="*/ 20 h 42"/>
              <a:gd name="T22" fmla="*/ 12 w 29"/>
              <a:gd name="T23" fmla="*/ 20 h 42"/>
              <a:gd name="T24" fmla="*/ 18 w 29"/>
              <a:gd name="T25" fmla="*/ 18 h 42"/>
              <a:gd name="T26" fmla="*/ 20 w 29"/>
              <a:gd name="T27" fmla="*/ 13 h 42"/>
              <a:gd name="T28" fmla="*/ 19 w 29"/>
              <a:gd name="T29" fmla="*/ 9 h 42"/>
              <a:gd name="T30" fmla="*/ 13 w 29"/>
              <a:gd name="T31" fmla="*/ 7 h 42"/>
              <a:gd name="T32" fmla="*/ 9 w 29"/>
              <a:gd name="T33" fmla="*/ 7 h 42"/>
              <a:gd name="T34" fmla="*/ 9 w 29"/>
              <a:gd name="T35" fmla="*/ 2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9" h="42">
                <a:moveTo>
                  <a:pt x="29" y="13"/>
                </a:moveTo>
                <a:cubicBezTo>
                  <a:pt x="29" y="18"/>
                  <a:pt x="28" y="21"/>
                  <a:pt x="25" y="23"/>
                </a:cubicBezTo>
                <a:cubicBezTo>
                  <a:pt x="22" y="26"/>
                  <a:pt x="18" y="27"/>
                  <a:pt x="13" y="27"/>
                </a:cubicBezTo>
                <a:cubicBezTo>
                  <a:pt x="9" y="27"/>
                  <a:pt x="9" y="27"/>
                  <a:pt x="9" y="27"/>
                </a:cubicBezTo>
                <a:cubicBezTo>
                  <a:pt x="9" y="42"/>
                  <a:pt x="9" y="42"/>
                  <a:pt x="9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0"/>
                  <a:pt x="0" y="0"/>
                  <a:pt x="0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9" y="0"/>
                  <a:pt x="23" y="1"/>
                  <a:pt x="25" y="3"/>
                </a:cubicBezTo>
                <a:cubicBezTo>
                  <a:pt x="28" y="6"/>
                  <a:pt x="29" y="9"/>
                  <a:pt x="29" y="13"/>
                </a:cubicBezTo>
                <a:close/>
                <a:moveTo>
                  <a:pt x="9" y="20"/>
                </a:moveTo>
                <a:cubicBezTo>
                  <a:pt x="12" y="20"/>
                  <a:pt x="12" y="20"/>
                  <a:pt x="12" y="20"/>
                </a:cubicBezTo>
                <a:cubicBezTo>
                  <a:pt x="15" y="20"/>
                  <a:pt x="17" y="19"/>
                  <a:pt x="18" y="18"/>
                </a:cubicBezTo>
                <a:cubicBezTo>
                  <a:pt x="20" y="17"/>
                  <a:pt x="20" y="16"/>
                  <a:pt x="20" y="13"/>
                </a:cubicBezTo>
                <a:cubicBezTo>
                  <a:pt x="20" y="11"/>
                  <a:pt x="20" y="10"/>
                  <a:pt x="19" y="9"/>
                </a:cubicBezTo>
                <a:cubicBezTo>
                  <a:pt x="17" y="8"/>
                  <a:pt x="16" y="7"/>
                  <a:pt x="13" y="7"/>
                </a:cubicBezTo>
                <a:cubicBezTo>
                  <a:pt x="9" y="7"/>
                  <a:pt x="9" y="7"/>
                  <a:pt x="9" y="7"/>
                </a:cubicBezTo>
                <a:lnTo>
                  <a:pt x="9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3" name="Freeform 98"/>
          <p:cNvSpPr>
            <a:spLocks noEditPoints="1"/>
          </p:cNvSpPr>
          <p:nvPr/>
        </p:nvSpPr>
        <p:spPr bwMode="auto">
          <a:xfrm>
            <a:off x="906463" y="1095376"/>
            <a:ext cx="49212" cy="50800"/>
          </a:xfrm>
          <a:custGeom>
            <a:avLst/>
            <a:gdLst>
              <a:gd name="T0" fmla="*/ 31 w 40"/>
              <a:gd name="T1" fmla="*/ 42 h 42"/>
              <a:gd name="T2" fmla="*/ 28 w 40"/>
              <a:gd name="T3" fmla="*/ 32 h 42"/>
              <a:gd name="T4" fmla="*/ 13 w 40"/>
              <a:gd name="T5" fmla="*/ 32 h 42"/>
              <a:gd name="T6" fmla="*/ 10 w 40"/>
              <a:gd name="T7" fmla="*/ 42 h 42"/>
              <a:gd name="T8" fmla="*/ 0 w 40"/>
              <a:gd name="T9" fmla="*/ 42 h 42"/>
              <a:gd name="T10" fmla="*/ 15 w 40"/>
              <a:gd name="T11" fmla="*/ 0 h 42"/>
              <a:gd name="T12" fmla="*/ 25 w 40"/>
              <a:gd name="T13" fmla="*/ 0 h 42"/>
              <a:gd name="T14" fmla="*/ 40 w 40"/>
              <a:gd name="T15" fmla="*/ 42 h 42"/>
              <a:gd name="T16" fmla="*/ 31 w 40"/>
              <a:gd name="T17" fmla="*/ 42 h 42"/>
              <a:gd name="T18" fmla="*/ 26 w 40"/>
              <a:gd name="T19" fmla="*/ 24 h 42"/>
              <a:gd name="T20" fmla="*/ 21 w 40"/>
              <a:gd name="T21" fmla="*/ 9 h 42"/>
              <a:gd name="T22" fmla="*/ 20 w 40"/>
              <a:gd name="T23" fmla="*/ 7 h 42"/>
              <a:gd name="T24" fmla="*/ 15 w 40"/>
              <a:gd name="T25" fmla="*/ 24 h 42"/>
              <a:gd name="T26" fmla="*/ 26 w 40"/>
              <a:gd name="T27" fmla="*/ 2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" h="42">
                <a:moveTo>
                  <a:pt x="31" y="42"/>
                </a:moveTo>
                <a:cubicBezTo>
                  <a:pt x="28" y="32"/>
                  <a:pt x="28" y="32"/>
                  <a:pt x="28" y="32"/>
                </a:cubicBezTo>
                <a:cubicBezTo>
                  <a:pt x="13" y="32"/>
                  <a:pt x="13" y="32"/>
                  <a:pt x="13" y="32"/>
                </a:cubicBezTo>
                <a:cubicBezTo>
                  <a:pt x="10" y="42"/>
                  <a:pt x="10" y="42"/>
                  <a:pt x="1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15" y="0"/>
                  <a:pt x="15" y="0"/>
                  <a:pt x="1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40" y="42"/>
                  <a:pt x="40" y="42"/>
                  <a:pt x="40" y="42"/>
                </a:cubicBezTo>
                <a:lnTo>
                  <a:pt x="31" y="42"/>
                </a:lnTo>
                <a:close/>
                <a:moveTo>
                  <a:pt x="26" y="24"/>
                </a:moveTo>
                <a:cubicBezTo>
                  <a:pt x="23" y="16"/>
                  <a:pt x="21" y="10"/>
                  <a:pt x="21" y="9"/>
                </a:cubicBezTo>
                <a:cubicBezTo>
                  <a:pt x="21" y="8"/>
                  <a:pt x="20" y="7"/>
                  <a:pt x="20" y="7"/>
                </a:cubicBezTo>
                <a:cubicBezTo>
                  <a:pt x="19" y="9"/>
                  <a:pt x="18" y="15"/>
                  <a:pt x="15" y="24"/>
                </a:cubicBezTo>
                <a:lnTo>
                  <a:pt x="26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4" name="Freeform 99"/>
          <p:cNvSpPr>
            <a:spLocks noEditPoints="1"/>
          </p:cNvSpPr>
          <p:nvPr/>
        </p:nvSpPr>
        <p:spPr bwMode="auto">
          <a:xfrm>
            <a:off x="963613" y="1095376"/>
            <a:ext cx="34925" cy="50800"/>
          </a:xfrm>
          <a:custGeom>
            <a:avLst/>
            <a:gdLst>
              <a:gd name="T0" fmla="*/ 9 w 29"/>
              <a:gd name="T1" fmla="*/ 16 h 42"/>
              <a:gd name="T2" fmla="*/ 12 w 29"/>
              <a:gd name="T3" fmla="*/ 16 h 42"/>
              <a:gd name="T4" fmla="*/ 25 w 29"/>
              <a:gd name="T5" fmla="*/ 19 h 42"/>
              <a:gd name="T6" fmla="*/ 29 w 29"/>
              <a:gd name="T7" fmla="*/ 29 h 42"/>
              <a:gd name="T8" fmla="*/ 12 w 29"/>
              <a:gd name="T9" fmla="*/ 42 h 42"/>
              <a:gd name="T10" fmla="*/ 0 w 29"/>
              <a:gd name="T11" fmla="*/ 42 h 42"/>
              <a:gd name="T12" fmla="*/ 0 w 29"/>
              <a:gd name="T13" fmla="*/ 0 h 42"/>
              <a:gd name="T14" fmla="*/ 26 w 29"/>
              <a:gd name="T15" fmla="*/ 0 h 42"/>
              <a:gd name="T16" fmla="*/ 26 w 29"/>
              <a:gd name="T17" fmla="*/ 7 h 42"/>
              <a:gd name="T18" fmla="*/ 9 w 29"/>
              <a:gd name="T19" fmla="*/ 7 h 42"/>
              <a:gd name="T20" fmla="*/ 9 w 29"/>
              <a:gd name="T21" fmla="*/ 16 h 42"/>
              <a:gd name="T22" fmla="*/ 9 w 29"/>
              <a:gd name="T23" fmla="*/ 35 h 42"/>
              <a:gd name="T24" fmla="*/ 12 w 29"/>
              <a:gd name="T25" fmla="*/ 35 h 42"/>
              <a:gd name="T26" fmla="*/ 18 w 29"/>
              <a:gd name="T27" fmla="*/ 33 h 42"/>
              <a:gd name="T28" fmla="*/ 20 w 29"/>
              <a:gd name="T29" fmla="*/ 29 h 42"/>
              <a:gd name="T30" fmla="*/ 18 w 29"/>
              <a:gd name="T31" fmla="*/ 25 h 42"/>
              <a:gd name="T32" fmla="*/ 11 w 29"/>
              <a:gd name="T33" fmla="*/ 23 h 42"/>
              <a:gd name="T34" fmla="*/ 9 w 29"/>
              <a:gd name="T35" fmla="*/ 23 h 42"/>
              <a:gd name="T36" fmla="*/ 9 w 29"/>
              <a:gd name="T37" fmla="*/ 35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" h="42">
                <a:moveTo>
                  <a:pt x="9" y="16"/>
                </a:moveTo>
                <a:cubicBezTo>
                  <a:pt x="12" y="16"/>
                  <a:pt x="12" y="16"/>
                  <a:pt x="12" y="16"/>
                </a:cubicBezTo>
                <a:cubicBezTo>
                  <a:pt x="17" y="16"/>
                  <a:pt x="22" y="17"/>
                  <a:pt x="25" y="19"/>
                </a:cubicBezTo>
                <a:cubicBezTo>
                  <a:pt x="28" y="22"/>
                  <a:pt x="29" y="25"/>
                  <a:pt x="29" y="29"/>
                </a:cubicBezTo>
                <a:cubicBezTo>
                  <a:pt x="29" y="37"/>
                  <a:pt x="23" y="42"/>
                  <a:pt x="12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7"/>
                  <a:pt x="26" y="7"/>
                  <a:pt x="26" y="7"/>
                </a:cubicBezTo>
                <a:cubicBezTo>
                  <a:pt x="9" y="7"/>
                  <a:pt x="9" y="7"/>
                  <a:pt x="9" y="7"/>
                </a:cubicBezTo>
                <a:lnTo>
                  <a:pt x="9" y="16"/>
                </a:lnTo>
                <a:close/>
                <a:moveTo>
                  <a:pt x="9" y="35"/>
                </a:moveTo>
                <a:cubicBezTo>
                  <a:pt x="12" y="35"/>
                  <a:pt x="12" y="35"/>
                  <a:pt x="12" y="35"/>
                </a:cubicBezTo>
                <a:cubicBezTo>
                  <a:pt x="15" y="35"/>
                  <a:pt x="17" y="34"/>
                  <a:pt x="18" y="33"/>
                </a:cubicBezTo>
                <a:cubicBezTo>
                  <a:pt x="19" y="32"/>
                  <a:pt x="20" y="31"/>
                  <a:pt x="20" y="29"/>
                </a:cubicBezTo>
                <a:cubicBezTo>
                  <a:pt x="20" y="27"/>
                  <a:pt x="19" y="25"/>
                  <a:pt x="18" y="25"/>
                </a:cubicBezTo>
                <a:cubicBezTo>
                  <a:pt x="17" y="24"/>
                  <a:pt x="14" y="23"/>
                  <a:pt x="11" y="23"/>
                </a:cubicBezTo>
                <a:cubicBezTo>
                  <a:pt x="9" y="23"/>
                  <a:pt x="9" y="23"/>
                  <a:pt x="9" y="23"/>
                </a:cubicBezTo>
                <a:lnTo>
                  <a:pt x="9" y="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5" name="Freeform 100"/>
          <p:cNvSpPr>
            <a:spLocks noEditPoints="1"/>
          </p:cNvSpPr>
          <p:nvPr/>
        </p:nvSpPr>
        <p:spPr bwMode="auto">
          <a:xfrm>
            <a:off x="1006476" y="1095376"/>
            <a:ext cx="47625" cy="50800"/>
          </a:xfrm>
          <a:custGeom>
            <a:avLst/>
            <a:gdLst>
              <a:gd name="T0" fmla="*/ 39 w 39"/>
              <a:gd name="T1" fmla="*/ 21 h 42"/>
              <a:gd name="T2" fmla="*/ 34 w 39"/>
              <a:gd name="T3" fmla="*/ 37 h 42"/>
              <a:gd name="T4" fmla="*/ 20 w 39"/>
              <a:gd name="T5" fmla="*/ 42 h 42"/>
              <a:gd name="T6" fmla="*/ 5 w 39"/>
              <a:gd name="T7" fmla="*/ 37 h 42"/>
              <a:gd name="T8" fmla="*/ 0 w 39"/>
              <a:gd name="T9" fmla="*/ 21 h 42"/>
              <a:gd name="T10" fmla="*/ 5 w 39"/>
              <a:gd name="T11" fmla="*/ 5 h 42"/>
              <a:gd name="T12" fmla="*/ 20 w 39"/>
              <a:gd name="T13" fmla="*/ 0 h 42"/>
              <a:gd name="T14" fmla="*/ 34 w 39"/>
              <a:gd name="T15" fmla="*/ 5 h 42"/>
              <a:gd name="T16" fmla="*/ 39 w 39"/>
              <a:gd name="T17" fmla="*/ 21 h 42"/>
              <a:gd name="T18" fmla="*/ 9 w 39"/>
              <a:gd name="T19" fmla="*/ 21 h 42"/>
              <a:gd name="T20" fmla="*/ 12 w 39"/>
              <a:gd name="T21" fmla="*/ 31 h 42"/>
              <a:gd name="T22" fmla="*/ 20 w 39"/>
              <a:gd name="T23" fmla="*/ 35 h 42"/>
              <a:gd name="T24" fmla="*/ 30 w 39"/>
              <a:gd name="T25" fmla="*/ 21 h 42"/>
              <a:gd name="T26" fmla="*/ 20 w 39"/>
              <a:gd name="T27" fmla="*/ 7 h 42"/>
              <a:gd name="T28" fmla="*/ 12 w 39"/>
              <a:gd name="T29" fmla="*/ 10 h 42"/>
              <a:gd name="T30" fmla="*/ 9 w 39"/>
              <a:gd name="T31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" h="42">
                <a:moveTo>
                  <a:pt x="39" y="21"/>
                </a:moveTo>
                <a:cubicBezTo>
                  <a:pt x="39" y="28"/>
                  <a:pt x="38" y="33"/>
                  <a:pt x="34" y="37"/>
                </a:cubicBezTo>
                <a:cubicBezTo>
                  <a:pt x="31" y="40"/>
                  <a:pt x="26" y="42"/>
                  <a:pt x="20" y="42"/>
                </a:cubicBezTo>
                <a:cubicBezTo>
                  <a:pt x="13" y="42"/>
                  <a:pt x="8" y="40"/>
                  <a:pt x="5" y="37"/>
                </a:cubicBezTo>
                <a:cubicBezTo>
                  <a:pt x="2" y="33"/>
                  <a:pt x="0" y="28"/>
                  <a:pt x="0" y="21"/>
                </a:cubicBezTo>
                <a:cubicBezTo>
                  <a:pt x="0" y="14"/>
                  <a:pt x="2" y="9"/>
                  <a:pt x="5" y="5"/>
                </a:cubicBezTo>
                <a:cubicBezTo>
                  <a:pt x="8" y="1"/>
                  <a:pt x="13" y="0"/>
                  <a:pt x="20" y="0"/>
                </a:cubicBezTo>
                <a:cubicBezTo>
                  <a:pt x="26" y="0"/>
                  <a:pt x="31" y="1"/>
                  <a:pt x="34" y="5"/>
                </a:cubicBezTo>
                <a:cubicBezTo>
                  <a:pt x="38" y="9"/>
                  <a:pt x="39" y="14"/>
                  <a:pt x="39" y="21"/>
                </a:cubicBezTo>
                <a:close/>
                <a:moveTo>
                  <a:pt x="9" y="21"/>
                </a:moveTo>
                <a:cubicBezTo>
                  <a:pt x="9" y="26"/>
                  <a:pt x="10" y="29"/>
                  <a:pt x="12" y="31"/>
                </a:cubicBezTo>
                <a:cubicBezTo>
                  <a:pt x="13" y="34"/>
                  <a:pt x="16" y="35"/>
                  <a:pt x="20" y="35"/>
                </a:cubicBezTo>
                <a:cubicBezTo>
                  <a:pt x="27" y="35"/>
                  <a:pt x="30" y="30"/>
                  <a:pt x="30" y="21"/>
                </a:cubicBezTo>
                <a:cubicBezTo>
                  <a:pt x="30" y="12"/>
                  <a:pt x="27" y="7"/>
                  <a:pt x="20" y="7"/>
                </a:cubicBezTo>
                <a:cubicBezTo>
                  <a:pt x="16" y="7"/>
                  <a:pt x="14" y="8"/>
                  <a:pt x="12" y="10"/>
                </a:cubicBezTo>
                <a:cubicBezTo>
                  <a:pt x="10" y="13"/>
                  <a:pt x="9" y="16"/>
                  <a:pt x="9" y="2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6" name="Freeform 101"/>
          <p:cNvSpPr>
            <a:spLocks/>
          </p:cNvSpPr>
          <p:nvPr/>
        </p:nvSpPr>
        <p:spPr bwMode="auto">
          <a:xfrm>
            <a:off x="1058863" y="1095376"/>
            <a:ext cx="38100" cy="50800"/>
          </a:xfrm>
          <a:custGeom>
            <a:avLst/>
            <a:gdLst>
              <a:gd name="T0" fmla="*/ 15 w 24"/>
              <a:gd name="T1" fmla="*/ 32 h 32"/>
              <a:gd name="T2" fmla="*/ 9 w 24"/>
              <a:gd name="T3" fmla="*/ 32 h 32"/>
              <a:gd name="T4" fmla="*/ 9 w 24"/>
              <a:gd name="T5" fmla="*/ 6 h 32"/>
              <a:gd name="T6" fmla="*/ 0 w 24"/>
              <a:gd name="T7" fmla="*/ 6 h 32"/>
              <a:gd name="T8" fmla="*/ 0 w 24"/>
              <a:gd name="T9" fmla="*/ 0 h 32"/>
              <a:gd name="T10" fmla="*/ 24 w 24"/>
              <a:gd name="T11" fmla="*/ 0 h 32"/>
              <a:gd name="T12" fmla="*/ 24 w 24"/>
              <a:gd name="T13" fmla="*/ 6 h 32"/>
              <a:gd name="T14" fmla="*/ 15 w 24"/>
              <a:gd name="T15" fmla="*/ 6 h 32"/>
              <a:gd name="T16" fmla="*/ 15 w 24"/>
              <a:gd name="T1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" h="32">
                <a:moveTo>
                  <a:pt x="15" y="32"/>
                </a:moveTo>
                <a:lnTo>
                  <a:pt x="9" y="32"/>
                </a:lnTo>
                <a:lnTo>
                  <a:pt x="9" y="6"/>
                </a:lnTo>
                <a:lnTo>
                  <a:pt x="0" y="6"/>
                </a:lnTo>
                <a:lnTo>
                  <a:pt x="0" y="0"/>
                </a:lnTo>
                <a:lnTo>
                  <a:pt x="24" y="0"/>
                </a:lnTo>
                <a:lnTo>
                  <a:pt x="24" y="6"/>
                </a:lnTo>
                <a:lnTo>
                  <a:pt x="15" y="6"/>
                </a:lnTo>
                <a:lnTo>
                  <a:pt x="15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7" name="Freeform 102"/>
          <p:cNvSpPr>
            <a:spLocks/>
          </p:cNvSpPr>
          <p:nvPr/>
        </p:nvSpPr>
        <p:spPr bwMode="auto">
          <a:xfrm>
            <a:off x="1104901" y="1095376"/>
            <a:ext cx="44450" cy="50800"/>
          </a:xfrm>
          <a:custGeom>
            <a:avLst/>
            <a:gdLst>
              <a:gd name="T0" fmla="*/ 0 w 37"/>
              <a:gd name="T1" fmla="*/ 0 h 42"/>
              <a:gd name="T2" fmla="*/ 8 w 37"/>
              <a:gd name="T3" fmla="*/ 0 h 42"/>
              <a:gd name="T4" fmla="*/ 8 w 37"/>
              <a:gd name="T5" fmla="*/ 20 h 42"/>
              <a:gd name="T6" fmla="*/ 8 w 37"/>
              <a:gd name="T7" fmla="*/ 26 h 42"/>
              <a:gd name="T8" fmla="*/ 7 w 37"/>
              <a:gd name="T9" fmla="*/ 32 h 42"/>
              <a:gd name="T10" fmla="*/ 8 w 37"/>
              <a:gd name="T11" fmla="*/ 32 h 42"/>
              <a:gd name="T12" fmla="*/ 27 w 37"/>
              <a:gd name="T13" fmla="*/ 0 h 42"/>
              <a:gd name="T14" fmla="*/ 37 w 37"/>
              <a:gd name="T15" fmla="*/ 0 h 42"/>
              <a:gd name="T16" fmla="*/ 37 w 37"/>
              <a:gd name="T17" fmla="*/ 42 h 42"/>
              <a:gd name="T18" fmla="*/ 30 w 37"/>
              <a:gd name="T19" fmla="*/ 42 h 42"/>
              <a:gd name="T20" fmla="*/ 30 w 37"/>
              <a:gd name="T21" fmla="*/ 22 h 42"/>
              <a:gd name="T22" fmla="*/ 30 w 37"/>
              <a:gd name="T23" fmla="*/ 10 h 42"/>
              <a:gd name="T24" fmla="*/ 30 w 37"/>
              <a:gd name="T25" fmla="*/ 10 h 42"/>
              <a:gd name="T26" fmla="*/ 11 w 37"/>
              <a:gd name="T27" fmla="*/ 42 h 42"/>
              <a:gd name="T28" fmla="*/ 0 w 37"/>
              <a:gd name="T29" fmla="*/ 42 h 42"/>
              <a:gd name="T30" fmla="*/ 0 w 37"/>
              <a:gd name="T3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" h="42">
                <a:moveTo>
                  <a:pt x="0" y="0"/>
                </a:moveTo>
                <a:cubicBezTo>
                  <a:pt x="8" y="0"/>
                  <a:pt x="8" y="0"/>
                  <a:pt x="8" y="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32"/>
                  <a:pt x="7" y="32"/>
                  <a:pt x="7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27" y="0"/>
                  <a:pt x="27" y="0"/>
                  <a:pt x="2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42"/>
                  <a:pt x="37" y="42"/>
                  <a:pt x="37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19"/>
                  <a:pt x="30" y="15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11" y="42"/>
                  <a:pt x="11" y="42"/>
                  <a:pt x="11" y="42"/>
                </a:cubicBezTo>
                <a:cubicBezTo>
                  <a:pt x="0" y="42"/>
                  <a:pt x="0" y="42"/>
                  <a:pt x="0" y="4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8" name="Freeform 103"/>
          <p:cNvSpPr>
            <a:spLocks/>
          </p:cNvSpPr>
          <p:nvPr/>
        </p:nvSpPr>
        <p:spPr bwMode="auto">
          <a:xfrm>
            <a:off x="1162051" y="1095376"/>
            <a:ext cx="53975" cy="50800"/>
          </a:xfrm>
          <a:custGeom>
            <a:avLst/>
            <a:gdLst>
              <a:gd name="T0" fmla="*/ 18 w 45"/>
              <a:gd name="T1" fmla="*/ 42 h 42"/>
              <a:gd name="T2" fmla="*/ 8 w 45"/>
              <a:gd name="T3" fmla="*/ 9 h 42"/>
              <a:gd name="T4" fmla="*/ 7 w 45"/>
              <a:gd name="T5" fmla="*/ 9 h 42"/>
              <a:gd name="T6" fmla="*/ 8 w 45"/>
              <a:gd name="T7" fmla="*/ 22 h 42"/>
              <a:gd name="T8" fmla="*/ 8 w 45"/>
              <a:gd name="T9" fmla="*/ 42 h 42"/>
              <a:gd name="T10" fmla="*/ 0 w 45"/>
              <a:gd name="T11" fmla="*/ 42 h 42"/>
              <a:gd name="T12" fmla="*/ 0 w 45"/>
              <a:gd name="T13" fmla="*/ 0 h 42"/>
              <a:gd name="T14" fmla="*/ 12 w 45"/>
              <a:gd name="T15" fmla="*/ 0 h 42"/>
              <a:gd name="T16" fmla="*/ 22 w 45"/>
              <a:gd name="T17" fmla="*/ 32 h 42"/>
              <a:gd name="T18" fmla="*/ 22 w 45"/>
              <a:gd name="T19" fmla="*/ 32 h 42"/>
              <a:gd name="T20" fmla="*/ 33 w 45"/>
              <a:gd name="T21" fmla="*/ 0 h 42"/>
              <a:gd name="T22" fmla="*/ 45 w 45"/>
              <a:gd name="T23" fmla="*/ 0 h 42"/>
              <a:gd name="T24" fmla="*/ 45 w 45"/>
              <a:gd name="T25" fmla="*/ 42 h 42"/>
              <a:gd name="T26" fmla="*/ 36 w 45"/>
              <a:gd name="T27" fmla="*/ 42 h 42"/>
              <a:gd name="T28" fmla="*/ 36 w 45"/>
              <a:gd name="T29" fmla="*/ 22 h 42"/>
              <a:gd name="T30" fmla="*/ 36 w 45"/>
              <a:gd name="T31" fmla="*/ 19 h 42"/>
              <a:gd name="T32" fmla="*/ 37 w 45"/>
              <a:gd name="T33" fmla="*/ 9 h 42"/>
              <a:gd name="T34" fmla="*/ 36 w 45"/>
              <a:gd name="T35" fmla="*/ 9 h 42"/>
              <a:gd name="T36" fmla="*/ 26 w 45"/>
              <a:gd name="T37" fmla="*/ 42 h 42"/>
              <a:gd name="T38" fmla="*/ 18 w 45"/>
              <a:gd name="T39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42">
                <a:moveTo>
                  <a:pt x="18" y="42"/>
                </a:moveTo>
                <a:cubicBezTo>
                  <a:pt x="8" y="9"/>
                  <a:pt x="8" y="9"/>
                  <a:pt x="8" y="9"/>
                </a:cubicBezTo>
                <a:cubicBezTo>
                  <a:pt x="7" y="9"/>
                  <a:pt x="7" y="9"/>
                  <a:pt x="7" y="9"/>
                </a:cubicBezTo>
                <a:cubicBezTo>
                  <a:pt x="8" y="16"/>
                  <a:pt x="8" y="20"/>
                  <a:pt x="8" y="22"/>
                </a:cubicBezTo>
                <a:cubicBezTo>
                  <a:pt x="8" y="42"/>
                  <a:pt x="8" y="42"/>
                  <a:pt x="8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22" y="32"/>
                  <a:pt x="22" y="32"/>
                  <a:pt x="22" y="32"/>
                </a:cubicBezTo>
                <a:cubicBezTo>
                  <a:pt x="22" y="32"/>
                  <a:pt x="22" y="32"/>
                  <a:pt x="22" y="32"/>
                </a:cubicBezTo>
                <a:cubicBezTo>
                  <a:pt x="33" y="0"/>
                  <a:pt x="33" y="0"/>
                  <a:pt x="33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42"/>
                  <a:pt x="45" y="42"/>
                  <a:pt x="45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22"/>
                  <a:pt x="36" y="22"/>
                  <a:pt x="36" y="22"/>
                </a:cubicBezTo>
                <a:cubicBezTo>
                  <a:pt x="36" y="21"/>
                  <a:pt x="36" y="20"/>
                  <a:pt x="36" y="19"/>
                </a:cubicBezTo>
                <a:cubicBezTo>
                  <a:pt x="36" y="18"/>
                  <a:pt x="36" y="14"/>
                  <a:pt x="37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26" y="42"/>
                  <a:pt x="26" y="42"/>
                  <a:pt x="26" y="42"/>
                </a:cubicBezTo>
                <a:lnTo>
                  <a:pt x="18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09" name="Freeform 104"/>
          <p:cNvSpPr>
            <a:spLocks noEditPoints="1"/>
          </p:cNvSpPr>
          <p:nvPr/>
        </p:nvSpPr>
        <p:spPr bwMode="auto">
          <a:xfrm>
            <a:off x="1247776" y="1095376"/>
            <a:ext cx="36512" cy="50800"/>
          </a:xfrm>
          <a:custGeom>
            <a:avLst/>
            <a:gdLst>
              <a:gd name="T0" fmla="*/ 0 w 31"/>
              <a:gd name="T1" fmla="*/ 0 h 42"/>
              <a:gd name="T2" fmla="*/ 13 w 31"/>
              <a:gd name="T3" fmla="*/ 0 h 42"/>
              <a:gd name="T4" fmla="*/ 26 w 31"/>
              <a:gd name="T5" fmla="*/ 3 h 42"/>
              <a:gd name="T6" fmla="*/ 30 w 31"/>
              <a:gd name="T7" fmla="*/ 11 h 42"/>
              <a:gd name="T8" fmla="*/ 28 w 31"/>
              <a:gd name="T9" fmla="*/ 17 h 42"/>
              <a:gd name="T10" fmla="*/ 23 w 31"/>
              <a:gd name="T11" fmla="*/ 20 h 42"/>
              <a:gd name="T12" fmla="*/ 23 w 31"/>
              <a:gd name="T13" fmla="*/ 20 h 42"/>
              <a:gd name="T14" fmla="*/ 29 w 31"/>
              <a:gd name="T15" fmla="*/ 23 h 42"/>
              <a:gd name="T16" fmla="*/ 31 w 31"/>
              <a:gd name="T17" fmla="*/ 30 h 42"/>
              <a:gd name="T18" fmla="*/ 27 w 31"/>
              <a:gd name="T19" fmla="*/ 39 h 42"/>
              <a:gd name="T20" fmla="*/ 16 w 31"/>
              <a:gd name="T21" fmla="*/ 42 h 42"/>
              <a:gd name="T22" fmla="*/ 0 w 31"/>
              <a:gd name="T23" fmla="*/ 42 h 42"/>
              <a:gd name="T24" fmla="*/ 0 w 31"/>
              <a:gd name="T25" fmla="*/ 0 h 42"/>
              <a:gd name="T26" fmla="*/ 9 w 31"/>
              <a:gd name="T27" fmla="*/ 17 h 42"/>
              <a:gd name="T28" fmla="*/ 14 w 31"/>
              <a:gd name="T29" fmla="*/ 17 h 42"/>
              <a:gd name="T30" fmla="*/ 19 w 31"/>
              <a:gd name="T31" fmla="*/ 16 h 42"/>
              <a:gd name="T32" fmla="*/ 21 w 31"/>
              <a:gd name="T33" fmla="*/ 12 h 42"/>
              <a:gd name="T34" fmla="*/ 19 w 31"/>
              <a:gd name="T35" fmla="*/ 8 h 42"/>
              <a:gd name="T36" fmla="*/ 14 w 31"/>
              <a:gd name="T37" fmla="*/ 7 h 42"/>
              <a:gd name="T38" fmla="*/ 9 w 31"/>
              <a:gd name="T39" fmla="*/ 7 h 42"/>
              <a:gd name="T40" fmla="*/ 9 w 31"/>
              <a:gd name="T41" fmla="*/ 17 h 42"/>
              <a:gd name="T42" fmla="*/ 9 w 31"/>
              <a:gd name="T43" fmla="*/ 24 h 42"/>
              <a:gd name="T44" fmla="*/ 9 w 31"/>
              <a:gd name="T45" fmla="*/ 34 h 42"/>
              <a:gd name="T46" fmla="*/ 15 w 31"/>
              <a:gd name="T47" fmla="*/ 34 h 42"/>
              <a:gd name="T48" fmla="*/ 20 w 31"/>
              <a:gd name="T49" fmla="*/ 33 h 42"/>
              <a:gd name="T50" fmla="*/ 22 w 31"/>
              <a:gd name="T51" fmla="*/ 29 h 42"/>
              <a:gd name="T52" fmla="*/ 14 w 31"/>
              <a:gd name="T53" fmla="*/ 24 h 42"/>
              <a:gd name="T54" fmla="*/ 9 w 31"/>
              <a:gd name="T55" fmla="*/ 24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1" h="42">
                <a:moveTo>
                  <a:pt x="0" y="0"/>
                </a:moveTo>
                <a:cubicBezTo>
                  <a:pt x="13" y="0"/>
                  <a:pt x="13" y="0"/>
                  <a:pt x="13" y="0"/>
                </a:cubicBezTo>
                <a:cubicBezTo>
                  <a:pt x="19" y="0"/>
                  <a:pt x="23" y="1"/>
                  <a:pt x="26" y="3"/>
                </a:cubicBezTo>
                <a:cubicBezTo>
                  <a:pt x="28" y="4"/>
                  <a:pt x="30" y="7"/>
                  <a:pt x="30" y="11"/>
                </a:cubicBezTo>
                <a:cubicBezTo>
                  <a:pt x="30" y="13"/>
                  <a:pt x="29" y="15"/>
                  <a:pt x="28" y="17"/>
                </a:cubicBezTo>
                <a:cubicBezTo>
                  <a:pt x="27" y="18"/>
                  <a:pt x="25" y="19"/>
                  <a:pt x="23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26" y="21"/>
                  <a:pt x="28" y="22"/>
                  <a:pt x="29" y="23"/>
                </a:cubicBezTo>
                <a:cubicBezTo>
                  <a:pt x="30" y="25"/>
                  <a:pt x="31" y="27"/>
                  <a:pt x="31" y="30"/>
                </a:cubicBezTo>
                <a:cubicBezTo>
                  <a:pt x="31" y="33"/>
                  <a:pt x="30" y="36"/>
                  <a:pt x="27" y="39"/>
                </a:cubicBezTo>
                <a:cubicBezTo>
                  <a:pt x="24" y="41"/>
                  <a:pt x="20" y="42"/>
                  <a:pt x="16" y="42"/>
                </a:cubicBezTo>
                <a:cubicBezTo>
                  <a:pt x="0" y="42"/>
                  <a:pt x="0" y="42"/>
                  <a:pt x="0" y="42"/>
                </a:cubicBezTo>
                <a:lnTo>
                  <a:pt x="0" y="0"/>
                </a:lnTo>
                <a:close/>
                <a:moveTo>
                  <a:pt x="9" y="17"/>
                </a:moveTo>
                <a:cubicBezTo>
                  <a:pt x="14" y="17"/>
                  <a:pt x="14" y="17"/>
                  <a:pt x="14" y="17"/>
                </a:cubicBezTo>
                <a:cubicBezTo>
                  <a:pt x="16" y="17"/>
                  <a:pt x="18" y="16"/>
                  <a:pt x="19" y="16"/>
                </a:cubicBezTo>
                <a:cubicBezTo>
                  <a:pt x="20" y="15"/>
                  <a:pt x="21" y="14"/>
                  <a:pt x="21" y="12"/>
                </a:cubicBezTo>
                <a:cubicBezTo>
                  <a:pt x="21" y="10"/>
                  <a:pt x="20" y="9"/>
                  <a:pt x="19" y="8"/>
                </a:cubicBezTo>
                <a:cubicBezTo>
                  <a:pt x="18" y="8"/>
                  <a:pt x="16" y="7"/>
                  <a:pt x="14" y="7"/>
                </a:cubicBezTo>
                <a:cubicBezTo>
                  <a:pt x="9" y="7"/>
                  <a:pt x="9" y="7"/>
                  <a:pt x="9" y="7"/>
                </a:cubicBezTo>
                <a:lnTo>
                  <a:pt x="9" y="17"/>
                </a:lnTo>
                <a:close/>
                <a:moveTo>
                  <a:pt x="9" y="24"/>
                </a:moveTo>
                <a:cubicBezTo>
                  <a:pt x="9" y="34"/>
                  <a:pt x="9" y="34"/>
                  <a:pt x="9" y="34"/>
                </a:cubicBezTo>
                <a:cubicBezTo>
                  <a:pt x="15" y="34"/>
                  <a:pt x="15" y="34"/>
                  <a:pt x="15" y="34"/>
                </a:cubicBezTo>
                <a:cubicBezTo>
                  <a:pt x="17" y="34"/>
                  <a:pt x="19" y="34"/>
                  <a:pt x="20" y="33"/>
                </a:cubicBezTo>
                <a:cubicBezTo>
                  <a:pt x="21" y="32"/>
                  <a:pt x="22" y="31"/>
                  <a:pt x="22" y="29"/>
                </a:cubicBezTo>
                <a:cubicBezTo>
                  <a:pt x="22" y="25"/>
                  <a:pt x="19" y="24"/>
                  <a:pt x="14" y="24"/>
                </a:cubicBezTo>
                <a:lnTo>
                  <a:pt x="9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10" name="Freeform 105"/>
          <p:cNvSpPr>
            <a:spLocks/>
          </p:cNvSpPr>
          <p:nvPr/>
        </p:nvSpPr>
        <p:spPr bwMode="auto">
          <a:xfrm>
            <a:off x="1312863" y="1095376"/>
            <a:ext cx="28575" cy="50800"/>
          </a:xfrm>
          <a:custGeom>
            <a:avLst/>
            <a:gdLst>
              <a:gd name="T0" fmla="*/ 18 w 18"/>
              <a:gd name="T1" fmla="*/ 32 h 32"/>
              <a:gd name="T2" fmla="*/ 0 w 18"/>
              <a:gd name="T3" fmla="*/ 32 h 32"/>
              <a:gd name="T4" fmla="*/ 0 w 18"/>
              <a:gd name="T5" fmla="*/ 0 h 32"/>
              <a:gd name="T6" fmla="*/ 18 w 18"/>
              <a:gd name="T7" fmla="*/ 0 h 32"/>
              <a:gd name="T8" fmla="*/ 18 w 18"/>
              <a:gd name="T9" fmla="*/ 5 h 32"/>
              <a:gd name="T10" fmla="*/ 7 w 18"/>
              <a:gd name="T11" fmla="*/ 5 h 32"/>
              <a:gd name="T12" fmla="*/ 7 w 18"/>
              <a:gd name="T13" fmla="*/ 13 h 32"/>
              <a:gd name="T14" fmla="*/ 18 w 18"/>
              <a:gd name="T15" fmla="*/ 13 h 32"/>
              <a:gd name="T16" fmla="*/ 18 w 18"/>
              <a:gd name="T17" fmla="*/ 18 h 32"/>
              <a:gd name="T18" fmla="*/ 7 w 18"/>
              <a:gd name="T19" fmla="*/ 18 h 32"/>
              <a:gd name="T20" fmla="*/ 7 w 18"/>
              <a:gd name="T21" fmla="*/ 26 h 32"/>
              <a:gd name="T22" fmla="*/ 18 w 18"/>
              <a:gd name="T23" fmla="*/ 26 h 32"/>
              <a:gd name="T24" fmla="*/ 18 w 18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32">
                <a:moveTo>
                  <a:pt x="18" y="32"/>
                </a:moveTo>
                <a:lnTo>
                  <a:pt x="0" y="32"/>
                </a:lnTo>
                <a:lnTo>
                  <a:pt x="0" y="0"/>
                </a:lnTo>
                <a:lnTo>
                  <a:pt x="18" y="0"/>
                </a:lnTo>
                <a:lnTo>
                  <a:pt x="18" y="5"/>
                </a:lnTo>
                <a:lnTo>
                  <a:pt x="7" y="5"/>
                </a:lnTo>
                <a:lnTo>
                  <a:pt x="7" y="13"/>
                </a:lnTo>
                <a:lnTo>
                  <a:pt x="18" y="13"/>
                </a:lnTo>
                <a:lnTo>
                  <a:pt x="18" y="18"/>
                </a:lnTo>
                <a:lnTo>
                  <a:pt x="7" y="18"/>
                </a:lnTo>
                <a:lnTo>
                  <a:pt x="7" y="26"/>
                </a:lnTo>
                <a:lnTo>
                  <a:pt x="18" y="26"/>
                </a:lnTo>
                <a:lnTo>
                  <a:pt x="18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11" name="Freeform 106"/>
          <p:cNvSpPr>
            <a:spLocks/>
          </p:cNvSpPr>
          <p:nvPr/>
        </p:nvSpPr>
        <p:spPr bwMode="auto">
          <a:xfrm>
            <a:off x="1352551" y="1095376"/>
            <a:ext cx="41275" cy="50800"/>
          </a:xfrm>
          <a:custGeom>
            <a:avLst/>
            <a:gdLst>
              <a:gd name="T0" fmla="*/ 26 w 26"/>
              <a:gd name="T1" fmla="*/ 32 h 32"/>
              <a:gd name="T2" fmla="*/ 18 w 26"/>
              <a:gd name="T3" fmla="*/ 32 h 32"/>
              <a:gd name="T4" fmla="*/ 7 w 26"/>
              <a:gd name="T5" fmla="*/ 16 h 32"/>
              <a:gd name="T6" fmla="*/ 7 w 26"/>
              <a:gd name="T7" fmla="*/ 32 h 32"/>
              <a:gd name="T8" fmla="*/ 0 w 26"/>
              <a:gd name="T9" fmla="*/ 32 h 32"/>
              <a:gd name="T10" fmla="*/ 0 w 26"/>
              <a:gd name="T11" fmla="*/ 0 h 32"/>
              <a:gd name="T12" fmla="*/ 7 w 26"/>
              <a:gd name="T13" fmla="*/ 0 h 32"/>
              <a:gd name="T14" fmla="*/ 7 w 26"/>
              <a:gd name="T15" fmla="*/ 15 h 32"/>
              <a:gd name="T16" fmla="*/ 18 w 26"/>
              <a:gd name="T17" fmla="*/ 0 h 32"/>
              <a:gd name="T18" fmla="*/ 26 w 26"/>
              <a:gd name="T19" fmla="*/ 0 h 32"/>
              <a:gd name="T20" fmla="*/ 13 w 26"/>
              <a:gd name="T21" fmla="*/ 15 h 32"/>
              <a:gd name="T22" fmla="*/ 26 w 26"/>
              <a:gd name="T23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" h="32">
                <a:moveTo>
                  <a:pt x="26" y="32"/>
                </a:moveTo>
                <a:lnTo>
                  <a:pt x="18" y="32"/>
                </a:lnTo>
                <a:lnTo>
                  <a:pt x="7" y="16"/>
                </a:lnTo>
                <a:lnTo>
                  <a:pt x="7" y="32"/>
                </a:lnTo>
                <a:lnTo>
                  <a:pt x="0" y="32"/>
                </a:lnTo>
                <a:lnTo>
                  <a:pt x="0" y="0"/>
                </a:lnTo>
                <a:lnTo>
                  <a:pt x="7" y="0"/>
                </a:lnTo>
                <a:lnTo>
                  <a:pt x="7" y="15"/>
                </a:lnTo>
                <a:lnTo>
                  <a:pt x="18" y="0"/>
                </a:lnTo>
                <a:lnTo>
                  <a:pt x="26" y="0"/>
                </a:lnTo>
                <a:lnTo>
                  <a:pt x="13" y="15"/>
                </a:lnTo>
                <a:lnTo>
                  <a:pt x="26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12" name="Freeform 107"/>
          <p:cNvSpPr>
            <a:spLocks/>
          </p:cNvSpPr>
          <p:nvPr/>
        </p:nvSpPr>
        <p:spPr bwMode="auto">
          <a:xfrm>
            <a:off x="1400176" y="1095376"/>
            <a:ext cx="46037" cy="50800"/>
          </a:xfrm>
          <a:custGeom>
            <a:avLst/>
            <a:gdLst>
              <a:gd name="T0" fmla="*/ 0 w 37"/>
              <a:gd name="T1" fmla="*/ 0 h 42"/>
              <a:gd name="T2" fmla="*/ 8 w 37"/>
              <a:gd name="T3" fmla="*/ 0 h 42"/>
              <a:gd name="T4" fmla="*/ 8 w 37"/>
              <a:gd name="T5" fmla="*/ 20 h 42"/>
              <a:gd name="T6" fmla="*/ 8 w 37"/>
              <a:gd name="T7" fmla="*/ 26 h 42"/>
              <a:gd name="T8" fmla="*/ 8 w 37"/>
              <a:gd name="T9" fmla="*/ 32 h 42"/>
              <a:gd name="T10" fmla="*/ 8 w 37"/>
              <a:gd name="T11" fmla="*/ 32 h 42"/>
              <a:gd name="T12" fmla="*/ 27 w 37"/>
              <a:gd name="T13" fmla="*/ 0 h 42"/>
              <a:gd name="T14" fmla="*/ 37 w 37"/>
              <a:gd name="T15" fmla="*/ 0 h 42"/>
              <a:gd name="T16" fmla="*/ 37 w 37"/>
              <a:gd name="T17" fmla="*/ 42 h 42"/>
              <a:gd name="T18" fmla="*/ 30 w 37"/>
              <a:gd name="T19" fmla="*/ 42 h 42"/>
              <a:gd name="T20" fmla="*/ 30 w 37"/>
              <a:gd name="T21" fmla="*/ 22 h 42"/>
              <a:gd name="T22" fmla="*/ 30 w 37"/>
              <a:gd name="T23" fmla="*/ 10 h 42"/>
              <a:gd name="T24" fmla="*/ 30 w 37"/>
              <a:gd name="T25" fmla="*/ 10 h 42"/>
              <a:gd name="T26" fmla="*/ 11 w 37"/>
              <a:gd name="T27" fmla="*/ 42 h 42"/>
              <a:gd name="T28" fmla="*/ 0 w 37"/>
              <a:gd name="T29" fmla="*/ 42 h 42"/>
              <a:gd name="T30" fmla="*/ 0 w 37"/>
              <a:gd name="T3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" h="42">
                <a:moveTo>
                  <a:pt x="0" y="0"/>
                </a:moveTo>
                <a:cubicBezTo>
                  <a:pt x="8" y="0"/>
                  <a:pt x="8" y="0"/>
                  <a:pt x="8" y="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6"/>
                  <a:pt x="8" y="26"/>
                  <a:pt x="8" y="26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27" y="0"/>
                  <a:pt x="27" y="0"/>
                  <a:pt x="27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42"/>
                  <a:pt x="37" y="42"/>
                  <a:pt x="37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22"/>
                  <a:pt x="30" y="22"/>
                  <a:pt x="30" y="22"/>
                </a:cubicBezTo>
                <a:cubicBezTo>
                  <a:pt x="30" y="19"/>
                  <a:pt x="30" y="15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11" y="42"/>
                  <a:pt x="11" y="42"/>
                  <a:pt x="11" y="42"/>
                </a:cubicBezTo>
                <a:cubicBezTo>
                  <a:pt x="0" y="42"/>
                  <a:pt x="0" y="42"/>
                  <a:pt x="0" y="4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113" name="Freeform 108"/>
          <p:cNvSpPr>
            <a:spLocks/>
          </p:cNvSpPr>
          <p:nvPr/>
        </p:nvSpPr>
        <p:spPr bwMode="auto">
          <a:xfrm>
            <a:off x="1457326" y="1095376"/>
            <a:ext cx="41275" cy="50800"/>
          </a:xfrm>
          <a:custGeom>
            <a:avLst/>
            <a:gdLst>
              <a:gd name="T0" fmla="*/ 26 w 26"/>
              <a:gd name="T1" fmla="*/ 32 h 32"/>
              <a:gd name="T2" fmla="*/ 19 w 26"/>
              <a:gd name="T3" fmla="*/ 32 h 32"/>
              <a:gd name="T4" fmla="*/ 19 w 26"/>
              <a:gd name="T5" fmla="*/ 6 h 32"/>
              <a:gd name="T6" fmla="*/ 7 w 26"/>
              <a:gd name="T7" fmla="*/ 6 h 32"/>
              <a:gd name="T8" fmla="*/ 7 w 26"/>
              <a:gd name="T9" fmla="*/ 32 h 32"/>
              <a:gd name="T10" fmla="*/ 0 w 26"/>
              <a:gd name="T11" fmla="*/ 32 h 32"/>
              <a:gd name="T12" fmla="*/ 0 w 26"/>
              <a:gd name="T13" fmla="*/ 0 h 32"/>
              <a:gd name="T14" fmla="*/ 26 w 26"/>
              <a:gd name="T15" fmla="*/ 0 h 32"/>
              <a:gd name="T16" fmla="*/ 26 w 26"/>
              <a:gd name="T1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" h="32">
                <a:moveTo>
                  <a:pt x="26" y="32"/>
                </a:moveTo>
                <a:lnTo>
                  <a:pt x="19" y="32"/>
                </a:lnTo>
                <a:lnTo>
                  <a:pt x="19" y="6"/>
                </a:lnTo>
                <a:lnTo>
                  <a:pt x="7" y="6"/>
                </a:lnTo>
                <a:lnTo>
                  <a:pt x="7" y="32"/>
                </a:lnTo>
                <a:lnTo>
                  <a:pt x="0" y="32"/>
                </a:lnTo>
                <a:lnTo>
                  <a:pt x="0" y="0"/>
                </a:lnTo>
                <a:lnTo>
                  <a:pt x="26" y="0"/>
                </a:lnTo>
                <a:lnTo>
                  <a:pt x="26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1890714" y="1025698"/>
            <a:ext cx="3628937" cy="1006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altLang="en-US" sz="1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МЕЖДУНАРОДЕН КОНКУРС</a:t>
            </a:r>
          </a:p>
          <a:p>
            <a:pPr marL="0" indent="0">
              <a:buNone/>
            </a:pPr>
            <a:r>
              <a:rPr lang="bg-BG" altLang="en-US" sz="1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ЗА СТАТИСТИЧЕСКИ</a:t>
            </a:r>
          </a:p>
          <a:p>
            <a:pPr marL="0" indent="0">
              <a:buNone/>
            </a:pPr>
            <a:r>
              <a:rPr lang="bg-BG" altLang="en-US" sz="1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ПЛАКАТ 2020 - 2021</a:t>
            </a:r>
            <a:endParaRPr lang="bg-BG" altLang="en-US" sz="1800" b="1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31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4</a:t>
            </a:fld>
            <a:endParaRPr lang="bg-BG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551657" y="1099483"/>
            <a:ext cx="9144793" cy="5113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Списък на дейностите, които трябва да се осъществят:</a:t>
            </a:r>
          </a:p>
          <a:p>
            <a:pPr marL="0" indent="0">
              <a:buNone/>
            </a:pPr>
            <a:endParaRPr lang="bg-BG" altLang="en-US" sz="2000" b="1" dirty="0" smtClean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  <a:p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Регистриране на отборите във формата за регистрация на сайта на конкурса до 31 октомври 2020 г. </a:t>
            </a:r>
          </a:p>
          <a:p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Запознаване на участниците с насоките за изготвяне на статистически плакат</a:t>
            </a:r>
          </a:p>
          <a:p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Осигуряване на възможност на участниците да работят по създаването на плакати в училище и/или като домашна работа</a:t>
            </a:r>
          </a:p>
          <a:p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Изпращане на плаката/</a:t>
            </a:r>
            <a:r>
              <a:rPr lang="bg-BG" altLang="en-US" sz="1800" dirty="0" err="1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ите</a:t>
            </a: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 (само един плакат за всяка категория) на координатора за България на имейл poster_competition@nsi.bg или по традиционна поща в НСИ на адрес: ул. „Панайот Волов“ №2, гр. София, ПК 1038</a:t>
            </a:r>
          </a:p>
          <a:p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Подготвяне на отделно приложение с информация за участниците (изпраща се заедно с плаката!)</a:t>
            </a:r>
          </a:p>
          <a:p>
            <a:pPr marL="0" indent="0">
              <a:buNone/>
            </a:pPr>
            <a:r>
              <a:rPr lang="bg-BG" altLang="en-US" sz="18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Плакатът е АНОНИМЕН - на него не трябва да присъстват имената на участниците или учебната институция!</a:t>
            </a:r>
            <a:endParaRPr lang="bg-BG" altLang="en-US" sz="1800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2445" y="1099483"/>
            <a:ext cx="1484312" cy="11215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9053" y="5542189"/>
            <a:ext cx="1659730" cy="93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8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5</a:t>
            </a:fld>
            <a:endParaRPr lang="bg-BG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322786" y="1297458"/>
            <a:ext cx="6890654" cy="570586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dirty="0" smtClean="0">
                <a:solidFill>
                  <a:srgbClr val="00B1AC"/>
                </a:solidFill>
              </a:rPr>
              <a:t>Анализ на резултатите</a:t>
            </a:r>
            <a:endParaRPr lang="en-GB" altLang="bg-BG" dirty="0" smtClean="0">
              <a:solidFill>
                <a:srgbClr val="00B1AC"/>
              </a:solidFill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2400992" y="3019798"/>
            <a:ext cx="7886700" cy="954959"/>
          </a:xfrm>
        </p:spPr>
        <p:txBody>
          <a:bodyPr/>
          <a:lstStyle/>
          <a:p>
            <a:pPr>
              <a:defRPr/>
            </a:pPr>
            <a:r>
              <a:rPr lang="bg-BG" altLang="en-US" sz="2400" b="1" dirty="0" smtClean="0">
                <a:solidFill>
                  <a:srgbClr val="00B1AC"/>
                </a:solidFill>
              </a:rPr>
              <a:t>Общо регистрирани отбори – 94</a:t>
            </a:r>
            <a:endParaRPr lang="bg-BG" altLang="en-US" sz="3200" b="1" dirty="0">
              <a:solidFill>
                <a:srgbClr val="00B1AC"/>
              </a:solidFill>
            </a:endParaRPr>
          </a:p>
          <a:p>
            <a:pPr>
              <a:defRPr/>
            </a:pPr>
            <a:r>
              <a:rPr lang="bg-BG" altLang="en-US" sz="2400" b="1" dirty="0" smtClean="0">
                <a:solidFill>
                  <a:srgbClr val="00B1AC"/>
                </a:solidFill>
              </a:rPr>
              <a:t>Изпратени плакати - 57</a:t>
            </a:r>
            <a:endParaRPr lang="en-US" altLang="en-US" sz="2400" b="1" dirty="0">
              <a:solidFill>
                <a:srgbClr val="00B1AC"/>
              </a:solidFill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1639092" y="4529997"/>
            <a:ext cx="10749203" cy="40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Arial" panose="020B0604020202020204" pitchFamily="34" charset="0"/>
              <a:buNone/>
              <a:defRPr/>
            </a:pPr>
            <a:r>
              <a:rPr lang="bg-BG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60.64</a:t>
            </a:r>
            <a:r>
              <a:rPr lang="bg-BG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от записалите се участваха</a:t>
            </a:r>
            <a:r>
              <a:rPr lang="en-US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defTabSz="914400"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651" y="1155031"/>
            <a:ext cx="1280178" cy="11004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42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6</a:t>
            </a:fld>
            <a:endParaRPr lang="bg-BG"/>
          </a:p>
        </p:txBody>
      </p:sp>
      <p:sp>
        <p:nvSpPr>
          <p:cNvPr id="20" name="TextBox 19"/>
          <p:cNvSpPr txBox="1"/>
          <p:nvPr/>
        </p:nvSpPr>
        <p:spPr>
          <a:xfrm>
            <a:off x="838200" y="3344780"/>
            <a:ext cx="10876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2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Най-активни бяха учениците от Бургас и Варна,</a:t>
            </a:r>
          </a:p>
          <a:p>
            <a:pPr algn="ctr"/>
            <a:r>
              <a:rPr lang="bg-BG" sz="22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следвани от Пловдив и Добрич </a:t>
            </a:r>
            <a:endParaRPr lang="bg-BG" sz="2200" b="1" dirty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6345" y="1035805"/>
            <a:ext cx="1280178" cy="11004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3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7</a:t>
            </a:fld>
            <a:endParaRPr lang="bg-BG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446" y="1146851"/>
            <a:ext cx="1611865" cy="142875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869083" y="912647"/>
            <a:ext cx="338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Победители</a:t>
            </a:r>
            <a:endParaRPr lang="bg-BG" b="1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49439" y="1359301"/>
            <a:ext cx="9513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b="1" u="sng" dirty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Категория 1:</a:t>
            </a:r>
            <a:endParaRPr lang="en-US" sz="1600" b="1" u="sng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/>
              <a:t>1-во място: плакат </a:t>
            </a:r>
            <a:r>
              <a:rPr lang="ru-RU" b="1" dirty="0">
                <a:hlinkClick r:id="rId5"/>
              </a:rPr>
              <a:t>„Лешоядите и младите хора днес“</a:t>
            </a:r>
            <a:r>
              <a:rPr lang="ru-RU" dirty="0"/>
              <a:t>, отбор </a:t>
            </a:r>
            <a:r>
              <a:rPr lang="ru-RU" b="1" dirty="0"/>
              <a:t>МИШЕЛ</a:t>
            </a:r>
            <a:r>
              <a:rPr lang="ru-RU" dirty="0"/>
              <a:t> - СУ „Козма Тричков“,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гр</a:t>
            </a:r>
            <a:r>
              <a:rPr lang="ru-RU" dirty="0"/>
              <a:t>. Враца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/>
              <a:t>2-ро място: плакат </a:t>
            </a:r>
            <a:r>
              <a:rPr lang="ru-RU" b="1" dirty="0">
                <a:hlinkClick r:id="rId6"/>
              </a:rPr>
              <a:t>„Замърсяването в малкия и големия град“</a:t>
            </a:r>
            <a:r>
              <a:rPr lang="ru-RU" dirty="0"/>
              <a:t>, отбор </a:t>
            </a:r>
            <a:r>
              <a:rPr lang="ru-RU" b="1" dirty="0"/>
              <a:t>Girls Power</a:t>
            </a:r>
            <a:r>
              <a:rPr lang="ru-RU" dirty="0"/>
              <a:t> 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СУ </a:t>
            </a:r>
            <a:r>
              <a:rPr lang="ru-RU" dirty="0"/>
              <a:t>„Васил Левски“, гр. </a:t>
            </a:r>
            <a:r>
              <a:rPr lang="ru-RU" dirty="0" smtClean="0"/>
              <a:t>Троян</a:t>
            </a:r>
            <a:endParaRPr lang="en-US" dirty="0" smtClean="0"/>
          </a:p>
          <a:p>
            <a:r>
              <a:rPr lang="bg-BG" dirty="0"/>
              <a:t>3-то място: плакат </a:t>
            </a:r>
            <a:r>
              <a:rPr lang="bg-BG" b="1" dirty="0">
                <a:hlinkClick r:id="rId7"/>
              </a:rPr>
              <a:t>„Въздухът, който дишаме“</a:t>
            </a:r>
            <a:r>
              <a:rPr lang="bg-BG" dirty="0"/>
              <a:t>, отбор </a:t>
            </a:r>
            <a:r>
              <a:rPr lang="en-US" dirty="0" err="1"/>
              <a:t>Lionza</a:t>
            </a:r>
            <a:r>
              <a:rPr lang="en-US" dirty="0"/>
              <a:t> - </a:t>
            </a:r>
            <a:r>
              <a:rPr lang="bg-BG" b="1" dirty="0"/>
              <a:t>МГ „Д-р Петър Берон“</a:t>
            </a:r>
            <a:r>
              <a:rPr lang="bg-BG" dirty="0"/>
              <a:t>, гр. Варна</a:t>
            </a:r>
            <a:endParaRPr lang="bg-BG" sz="1600" b="1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3886" y="3113627"/>
            <a:ext cx="1139760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b="1" u="sng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Категория 2:</a:t>
            </a:r>
          </a:p>
          <a:p>
            <a:r>
              <a:rPr lang="ru-RU" dirty="0"/>
              <a:t>1-во място: плакат </a:t>
            </a:r>
            <a:r>
              <a:rPr lang="ru-RU" b="1" dirty="0">
                <a:hlinkClick r:id="rId8"/>
              </a:rPr>
              <a:t>„Заобикалящата ни околна среда - Какво мога да направя, за да живея в един по-чист свят?“</a:t>
            </a:r>
            <a:r>
              <a:rPr lang="ru-RU" dirty="0"/>
              <a:t>, отбор </a:t>
            </a:r>
            <a:r>
              <a:rPr lang="ru-RU" b="1" dirty="0"/>
              <a:t>Sacramentum</a:t>
            </a:r>
            <a:r>
              <a:rPr lang="ru-RU" dirty="0"/>
              <a:t> - ПМГ „Акад. С. Корольов“, гр. </a:t>
            </a:r>
            <a:r>
              <a:rPr lang="ru-RU" dirty="0" smtClean="0"/>
              <a:t>Благоевград</a:t>
            </a:r>
            <a:endParaRPr lang="en-US" dirty="0" smtClean="0"/>
          </a:p>
          <a:p>
            <a:r>
              <a:rPr lang="bg-BG" dirty="0"/>
              <a:t>2-ро място: плакат </a:t>
            </a:r>
            <a:r>
              <a:rPr lang="bg-BG" b="1" dirty="0">
                <a:hlinkClick r:id="rId9"/>
              </a:rPr>
              <a:t>„</a:t>
            </a:r>
            <a:r>
              <a:rPr lang="en-US" b="1" dirty="0">
                <a:hlinkClick r:id="rId9"/>
              </a:rPr>
              <a:t>Waste sorting - A bit more responsible for a much better future“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g-BG" dirty="0" smtClean="0"/>
              <a:t>отбор</a:t>
            </a:r>
            <a:r>
              <a:rPr lang="bg-BG" dirty="0"/>
              <a:t> </a:t>
            </a:r>
            <a:r>
              <a:rPr lang="bg-BG" b="1" dirty="0"/>
              <a:t>Тодор </a:t>
            </a:r>
            <a:r>
              <a:rPr lang="bg-BG" b="1" dirty="0" err="1"/>
              <a:t>Рачински</a:t>
            </a:r>
            <a:r>
              <a:rPr lang="bg-BG" dirty="0"/>
              <a:t> - ПГЗ "Тодор </a:t>
            </a:r>
            <a:r>
              <a:rPr lang="bg-BG" dirty="0" err="1"/>
              <a:t>Рачински</a:t>
            </a:r>
            <a:r>
              <a:rPr lang="bg-BG" dirty="0"/>
              <a:t>", гр. Генерал </a:t>
            </a:r>
            <a:r>
              <a:rPr lang="bg-BG" dirty="0" smtClean="0"/>
              <a:t>Тошево</a:t>
            </a:r>
            <a:endParaRPr lang="en-US" dirty="0" smtClean="0"/>
          </a:p>
          <a:p>
            <a:r>
              <a:rPr lang="bg-BG" dirty="0"/>
              <a:t>3-то място: плакат </a:t>
            </a:r>
            <a:r>
              <a:rPr lang="bg-BG" b="1" dirty="0">
                <a:hlinkClick r:id="rId10"/>
              </a:rPr>
              <a:t>„</a:t>
            </a:r>
            <a:r>
              <a:rPr lang="en-US" b="1" dirty="0">
                <a:hlinkClick r:id="rId10"/>
              </a:rPr>
              <a:t>Personal Social Responsibility“</a:t>
            </a:r>
            <a:r>
              <a:rPr lang="en-US" dirty="0"/>
              <a:t>, </a:t>
            </a:r>
            <a:r>
              <a:rPr lang="bg-BG" dirty="0"/>
              <a:t>отбор </a:t>
            </a:r>
            <a:r>
              <a:rPr lang="en-US" b="1" dirty="0"/>
              <a:t>MEDA</a:t>
            </a:r>
            <a:r>
              <a:rPr lang="en-US" dirty="0"/>
              <a:t> - </a:t>
            </a:r>
            <a:r>
              <a:rPr lang="bg-BG" dirty="0"/>
              <a:t>ЧПГТП „Райко Цончев“, гр. Добрич</a:t>
            </a:r>
            <a:endParaRPr lang="bg-BG" sz="1600" b="1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3886" y="4909800"/>
            <a:ext cx="113976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b="1" u="sng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Категория 3:</a:t>
            </a:r>
          </a:p>
          <a:p>
            <a:r>
              <a:rPr lang="ru-RU" dirty="0" smtClean="0"/>
              <a:t>1-во място: </a:t>
            </a:r>
            <a:r>
              <a:rPr lang="en-US" dirty="0" err="1"/>
              <a:t>плакат</a:t>
            </a:r>
            <a:r>
              <a:rPr lang="en-US" dirty="0"/>
              <a:t> </a:t>
            </a:r>
            <a:r>
              <a:rPr lang="en-US" b="1" dirty="0">
                <a:hlinkClick r:id="rId11"/>
              </a:rPr>
              <a:t>„To Bee or not to Bee?“</a:t>
            </a:r>
            <a:r>
              <a:rPr lang="en-US" dirty="0"/>
              <a:t>, </a:t>
            </a:r>
            <a:r>
              <a:rPr lang="en-US" dirty="0" err="1"/>
              <a:t>отбор</a:t>
            </a:r>
            <a:r>
              <a:rPr lang="en-US" dirty="0"/>
              <a:t> </a:t>
            </a:r>
            <a:r>
              <a:rPr lang="en-US" b="1" dirty="0" err="1"/>
              <a:t>FiveStats</a:t>
            </a:r>
            <a:r>
              <a:rPr lang="en-US" dirty="0"/>
              <a:t> - УНСС, </a:t>
            </a:r>
            <a:r>
              <a:rPr lang="en-US" dirty="0" err="1"/>
              <a:t>гр</a:t>
            </a:r>
            <a:r>
              <a:rPr lang="en-US" dirty="0"/>
              <a:t>. </a:t>
            </a:r>
            <a:r>
              <a:rPr lang="en-US"/>
              <a:t>София</a:t>
            </a:r>
            <a:endParaRPr lang="ru-RU" dirty="0" smtClean="0"/>
          </a:p>
          <a:p>
            <a:r>
              <a:rPr lang="bg-BG" dirty="0" smtClean="0"/>
              <a:t>2-ро място</a:t>
            </a:r>
            <a:r>
              <a:rPr lang="bg-BG" dirty="0"/>
              <a:t>: плакат </a:t>
            </a:r>
            <a:r>
              <a:rPr lang="bg-BG" b="1" dirty="0">
                <a:hlinkClick r:id="rId12"/>
              </a:rPr>
              <a:t>„</a:t>
            </a:r>
            <a:r>
              <a:rPr lang="en-US" b="1" dirty="0">
                <a:hlinkClick r:id="rId12"/>
              </a:rPr>
              <a:t>The new plague of the 21st century: SUGAR“</a:t>
            </a:r>
            <a:r>
              <a:rPr lang="en-US" dirty="0"/>
              <a:t>, </a:t>
            </a:r>
            <a:r>
              <a:rPr lang="bg-BG" dirty="0"/>
              <a:t>отбор </a:t>
            </a:r>
            <a:r>
              <a:rPr lang="bg-BG" b="1" dirty="0"/>
              <a:t>Пчели</a:t>
            </a:r>
            <a:r>
              <a:rPr lang="bg-BG" dirty="0"/>
              <a:t> - УНСС, гр. София</a:t>
            </a:r>
            <a:endParaRPr lang="en-US" dirty="0"/>
          </a:p>
          <a:p>
            <a:r>
              <a:rPr lang="bg-BG" dirty="0" smtClean="0"/>
              <a:t>3-то място: плакат </a:t>
            </a:r>
            <a:r>
              <a:rPr lang="bg-BG" b="1" dirty="0" smtClean="0">
                <a:hlinkClick r:id="rId13"/>
              </a:rPr>
              <a:t>„</a:t>
            </a:r>
            <a:r>
              <a:rPr lang="en-US" b="1" dirty="0" smtClean="0">
                <a:hlinkClick r:id="rId13"/>
              </a:rPr>
              <a:t>Global Warming and Polar bears“</a:t>
            </a:r>
            <a:r>
              <a:rPr lang="en-US" dirty="0" smtClean="0"/>
              <a:t>, </a:t>
            </a:r>
            <a:r>
              <a:rPr lang="bg-BG" dirty="0" smtClean="0"/>
              <a:t>отбор </a:t>
            </a:r>
            <a:r>
              <a:rPr lang="en-US" b="1" dirty="0" smtClean="0"/>
              <a:t>Chaos</a:t>
            </a:r>
            <a:r>
              <a:rPr lang="en-US" dirty="0" smtClean="0"/>
              <a:t>, </a:t>
            </a:r>
            <a:r>
              <a:rPr lang="bg-BG" dirty="0" smtClean="0"/>
              <a:t>РУ „Ангел Кънчев", гр. Русе</a:t>
            </a:r>
          </a:p>
        </p:txBody>
      </p:sp>
    </p:spTree>
    <p:extLst>
      <p:ext uri="{BB962C8B-B14F-4D97-AF65-F5344CB8AC3E}">
        <p14:creationId xmlns:p14="http://schemas.microsoft.com/office/powerpoint/2010/main" val="38976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649705" y="2965604"/>
            <a:ext cx="77065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Трето място в категория 1: </a:t>
            </a:r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Отбор</a:t>
            </a:r>
            <a:r>
              <a:rPr lang="en-US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„Мишел“</a:t>
            </a:r>
            <a:r>
              <a:rPr lang="bg-BG" sz="1600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гр</a:t>
            </a:r>
            <a:r>
              <a:rPr lang="bg-BG" sz="1600" b="1" dirty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bg-BG" sz="1600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Враца</a:t>
            </a:r>
            <a:endParaRPr lang="bg-BG" sz="1600" b="1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705" y="4050797"/>
            <a:ext cx="10434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Първо място в категория 2</a:t>
            </a:r>
            <a:r>
              <a:rPr 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:</a:t>
            </a:r>
            <a:r>
              <a:rPr lang="en-US" sz="2000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Отбор</a:t>
            </a:r>
            <a:r>
              <a:rPr lang="en-US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b="1" dirty="0" err="1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Sacrementum</a:t>
            </a:r>
            <a:r>
              <a:rPr lang="bg-BG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bg-BG" sz="1600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гр</a:t>
            </a:r>
            <a:r>
              <a:rPr lang="bg-BG" sz="1600" b="1" dirty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bg-BG" sz="1600" b="1" dirty="0" smtClean="0">
                <a:solidFill>
                  <a:srgbClr val="00B1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Благоевград</a:t>
            </a:r>
            <a:endParaRPr lang="bg-BG" sz="1600" b="1" dirty="0">
              <a:solidFill>
                <a:srgbClr val="00B1A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0379" y="978972"/>
            <a:ext cx="96036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11-16 юли 2020/2021 г., Хага</a:t>
            </a:r>
            <a:endParaRPr lang="bg-BG" sz="2800" dirty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28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dirty="0" smtClean="0"/>
              <a:t>www.nsi.bg</a:t>
            </a:r>
            <a:endParaRPr lang="bg-BG" dirty="0"/>
          </a:p>
        </p:txBody>
      </p:sp>
      <p:sp>
        <p:nvSpPr>
          <p:cNvPr id="30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EC3AD07-BCAE-4FA6-8969-C576999F16DA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11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6" y="139006"/>
            <a:ext cx="12192000" cy="696318"/>
            <a:chOff x="296" y="139006"/>
            <a:chExt cx="12192000" cy="6963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96" y="835324"/>
              <a:ext cx="12192000" cy="0"/>
            </a:xfrm>
            <a:prstGeom prst="line">
              <a:avLst/>
            </a:prstGeom>
            <a:ln w="317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3168" y="185558"/>
              <a:ext cx="571500" cy="4445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1560379" y="147482"/>
              <a:ext cx="3310089" cy="544195"/>
              <a:chOff x="2594017" y="172803"/>
              <a:chExt cx="3310089" cy="544195"/>
            </a:xfrm>
          </p:grpSpPr>
          <p:sp>
            <p:nvSpPr>
              <p:cNvPr id="15" name="Text Box 14"/>
              <p:cNvSpPr txBox="1"/>
              <p:nvPr/>
            </p:nvSpPr>
            <p:spPr>
              <a:xfrm>
                <a:off x="2594017" y="172803"/>
                <a:ext cx="3310089" cy="5441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bg-BG" sz="1400" b="1" dirty="0">
                    <a:solidFill>
                      <a:srgbClr val="595959"/>
                    </a:solidFill>
                    <a:latin typeface="Myriad Pro"/>
                    <a:ea typeface="Times New Roman"/>
                  </a:rPr>
                  <a:t>РЕПУБЛИКА БЪЛГАРИЯ</a:t>
                </a:r>
              </a:p>
              <a:p>
                <a:r>
                  <a:rPr lang="bg-BG" sz="1400" dirty="0">
                    <a:solidFill>
                      <a:srgbClr val="595959"/>
                    </a:solidFill>
                    <a:latin typeface="Myriad Pro"/>
                    <a:ea typeface="Calibri"/>
                    <a:cs typeface="Calibri"/>
                  </a:rPr>
                  <a:t>Национален статистически институт</a:t>
                </a:r>
                <a:endParaRPr lang="en-US" sz="1400" dirty="0">
                  <a:solidFill>
                    <a:srgbClr val="595959"/>
                  </a:solidFill>
                  <a:latin typeface="Myriad Pro"/>
                  <a:ea typeface="Calibri"/>
                  <a:cs typeface="Calibri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98908" y="222650"/>
                <a:ext cx="0" cy="43751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32" y="139006"/>
              <a:ext cx="432048" cy="543817"/>
            </a:xfrm>
            <a:prstGeom prst="rect">
              <a:avLst/>
            </a:prstGeom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002B-41CF-46E0-9BF7-72AEA662CF35}" type="datetime1">
              <a:rPr lang="bg-BG" smtClean="0"/>
              <a:t>16.12.2021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www.nsi.bg</a:t>
            </a:r>
            <a:endParaRPr lang="bg-BG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D07-BCAE-4FA6-8969-C576999F16DA}" type="slidenum">
              <a:rPr lang="bg-BG" smtClean="0"/>
              <a:t>9</a:t>
            </a:fld>
            <a:endParaRPr lang="bg-BG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515939" y="1911257"/>
            <a:ext cx="9265840" cy="462765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bg-BG" altLang="en-US" sz="2000" b="1" dirty="0">
                <a:solidFill>
                  <a:srgbClr val="00B1AC"/>
                </a:solidFill>
                <a:latin typeface="Meiryo UI" panose="020B0604030504040204" pitchFamily="34" charset="-128"/>
              </a:rPr>
              <a:t>Награди</a:t>
            </a:r>
            <a:r>
              <a:rPr lang="bg-BG" altLang="en-US" sz="2000" b="1" dirty="0" smtClean="0">
                <a:solidFill>
                  <a:srgbClr val="00B1AC"/>
                </a:solidFill>
                <a:latin typeface="Meiryo UI" panose="020B0604030504040204" pitchFamily="34" charset="-128"/>
              </a:rPr>
              <a:t>:</a:t>
            </a:r>
          </a:p>
          <a:p>
            <a:endParaRPr lang="bg-BG" sz="1800" dirty="0" smtClean="0">
              <a:solidFill>
                <a:srgbClr val="00B1AC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  <a:p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Първо място в трите категории в националния кръг</a:t>
            </a:r>
            <a:r>
              <a:rPr lang="en-US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 - </a:t>
            </a:r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200 лв. за ментора и за всеки участник.</a:t>
            </a:r>
          </a:p>
          <a:p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Второ място в трите категории в националния кръг</a:t>
            </a:r>
            <a:r>
              <a:rPr lang="en-US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 - </a:t>
            </a:r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150 лв. за ментора и за всеки участник.</a:t>
            </a:r>
          </a:p>
          <a:p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Трето място в трите категории в националния кръг</a:t>
            </a:r>
            <a:r>
              <a:rPr lang="en-US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 - </a:t>
            </a:r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100 лв. за ментора и за всеки участник. </a:t>
            </a:r>
          </a:p>
          <a:p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Допълнителни награди - статистически публикации и рекламни материали за добре представили се отбори.</a:t>
            </a:r>
          </a:p>
          <a:p>
            <a:r>
              <a:rPr lang="bg-BG" sz="2000" dirty="0" smtClean="0">
                <a:solidFill>
                  <a:srgbClr val="00B1AC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Всички участници ще получат грамоти.</a:t>
            </a:r>
          </a:p>
          <a:p>
            <a:pPr>
              <a:defRPr/>
            </a:pPr>
            <a:endParaRPr lang="en-GB" sz="2000" dirty="0">
              <a:latin typeface="Meiryo UI" panose="020B060403050404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2445" y="1099483"/>
            <a:ext cx="1484312" cy="112157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4736" y="5421679"/>
            <a:ext cx="1659730" cy="93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802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Meiryo UI</vt:lpstr>
      <vt:lpstr>Myriad Pro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Анализ на резултатите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И ЕТАПИ</dc:title>
  <dc:creator>Desislava Mancheva</dc:creator>
  <cp:lastModifiedBy>dmancheva</cp:lastModifiedBy>
  <cp:revision>137</cp:revision>
  <cp:lastPrinted>2020-10-05T09:28:23Z</cp:lastPrinted>
  <dcterms:created xsi:type="dcterms:W3CDTF">2019-10-04T11:04:25Z</dcterms:created>
  <dcterms:modified xsi:type="dcterms:W3CDTF">2021-12-16T12:58:51Z</dcterms:modified>
</cp:coreProperties>
</file>