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61" r:id="rId3"/>
    <p:sldId id="262" r:id="rId4"/>
    <p:sldId id="263" r:id="rId5"/>
    <p:sldId id="300" r:id="rId6"/>
    <p:sldId id="264" r:id="rId7"/>
    <p:sldId id="303" r:id="rId8"/>
    <p:sldId id="266" r:id="rId9"/>
    <p:sldId id="267" r:id="rId10"/>
    <p:sldId id="258" r:id="rId11"/>
    <p:sldId id="268" r:id="rId12"/>
    <p:sldId id="301" r:id="rId13"/>
    <p:sldId id="302" r:id="rId14"/>
    <p:sldId id="274" r:id="rId15"/>
    <p:sldId id="275" r:id="rId16"/>
    <p:sldId id="304" r:id="rId17"/>
    <p:sldId id="277" r:id="rId18"/>
    <p:sldId id="284" r:id="rId19"/>
    <p:sldId id="278" r:id="rId20"/>
    <p:sldId id="279" r:id="rId21"/>
    <p:sldId id="299" r:id="rId22"/>
    <p:sldId id="295" r:id="rId23"/>
    <p:sldId id="298" r:id="rId24"/>
    <p:sldId id="297" r:id="rId25"/>
    <p:sldId id="296" r:id="rId26"/>
    <p:sldId id="280" r:id="rId27"/>
    <p:sldId id="285" r:id="rId28"/>
    <p:sldId id="305" r:id="rId29"/>
    <p:sldId id="306" r:id="rId30"/>
    <p:sldId id="307" r:id="rId31"/>
    <p:sldId id="281" r:id="rId32"/>
    <p:sldId id="286" r:id="rId33"/>
    <p:sldId id="287" r:id="rId34"/>
    <p:sldId id="291" r:id="rId35"/>
    <p:sldId id="288" r:id="rId36"/>
    <p:sldId id="289" r:id="rId37"/>
    <p:sldId id="290" r:id="rId38"/>
    <p:sldId id="282" r:id="rId39"/>
    <p:sldId id="292" r:id="rId40"/>
    <p:sldId id="294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D47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14" autoAdjust="0"/>
  </p:normalViewPr>
  <p:slideViewPr>
    <p:cSldViewPr snapToGrid="0">
      <p:cViewPr varScale="1">
        <p:scale>
          <a:sx n="65" d="100"/>
          <a:sy n="65" d="100"/>
        </p:scale>
        <p:origin x="13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36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1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09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39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2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3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5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9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4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8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9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03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i.bg/esc-2020/" TargetMode="External"/><Relationship Id="rId2" Type="http://schemas.openxmlformats.org/officeDocument/2006/relationships/hyperlink" Target="http://www.nsi.b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i.bg/esc-2022/esc_participation.htm" TargetMode="External"/><Relationship Id="rId2" Type="http://schemas.openxmlformats.org/officeDocument/2006/relationships/hyperlink" Target="https://www.esc2022.eu/esc_BG/reg_index.do?L=8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mailto:competition@nsi.bg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B5E6C-B817-4153-B6A0-493296020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909" y="1521912"/>
            <a:ext cx="6594764" cy="3715715"/>
          </a:xfrm>
        </p:spPr>
        <p:txBody>
          <a:bodyPr>
            <a:noAutofit/>
          </a:bodyPr>
          <a:lstStyle/>
          <a:p>
            <a:r>
              <a:rPr lang="bg-BG" sz="4400" dirty="0"/>
              <a:t>Практически съвети за успешна подготовка на учениците за първи и втори етап на националния кръг на Европейската олимпиада по статистика</a:t>
            </a:r>
            <a:br>
              <a:rPr lang="bg-BG" sz="4400" dirty="0"/>
            </a:br>
            <a:r>
              <a:rPr lang="bg-BG" sz="4400" dirty="0" smtClean="0"/>
              <a:t>202</a:t>
            </a:r>
            <a:r>
              <a:rPr lang="bg-BG" sz="4400" dirty="0"/>
              <a:t>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2EED4-5242-4ECB-948A-51A91CB42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55" y="5368705"/>
            <a:ext cx="6086763" cy="593893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bg-BG" dirty="0"/>
              <a:t>доц. д-р Александър Найденов, </a:t>
            </a:r>
            <a:r>
              <a:rPr lang="bg-BG" dirty="0" smtClean="0"/>
              <a:t>УНСС-София</a:t>
            </a:r>
            <a:endParaRPr lang="en-US" dirty="0" smtClean="0"/>
          </a:p>
          <a:p>
            <a:pPr algn="r"/>
            <a:r>
              <a:rPr lang="bg-BG" dirty="0" smtClean="0"/>
              <a:t>Десислава Манчева, Антоанета Илкова</a:t>
            </a:r>
            <a:endParaRPr lang="en-US" dirty="0" smtClean="0"/>
          </a:p>
          <a:p>
            <a:pPr algn="r"/>
            <a:endParaRPr lang="bg-BG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294EE4FD-B416-4747-9443-E2ABD29A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4" y="66912"/>
            <a:ext cx="859466" cy="672627"/>
          </a:xfrm>
          <a:prstGeom prst="rect">
            <a:avLst/>
          </a:prstGeom>
        </p:spPr>
      </p:pic>
      <p:pic>
        <p:nvPicPr>
          <p:cNvPr id="7" name="Picture 1" descr="Logo_UNWE">
            <a:extLst>
              <a:ext uri="{FF2B5EF4-FFF2-40B4-BE49-F238E27FC236}">
                <a16:creationId xmlns:a16="http://schemas.microsoft.com/office/drawing/2014/main" id="{83E076A5-35EE-41A7-83BF-54034EE57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271" y="6181001"/>
            <a:ext cx="610087" cy="61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45D8EB6-E7B5-477A-B436-71A4E9822445}"/>
              </a:ext>
            </a:extLst>
          </p:cNvPr>
          <p:cNvSpPr txBox="1">
            <a:spLocks/>
          </p:cNvSpPr>
          <p:nvPr/>
        </p:nvSpPr>
        <p:spPr>
          <a:xfrm>
            <a:off x="914400" y="6284522"/>
            <a:ext cx="7315200" cy="4030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Пловдив, 15-17 декември 2021 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</a:rPr>
              <a:t>г.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012" y="66912"/>
            <a:ext cx="672627" cy="67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67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/>
              <a:t>Съдържание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F8DF48-17E8-42A6-AC16-83F6BAD99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606046"/>
              </p:ext>
            </p:extLst>
          </p:nvPr>
        </p:nvGraphicFramePr>
        <p:xfrm>
          <a:off x="2901950" y="750454"/>
          <a:ext cx="5687867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7905">
                  <a:extLst>
                    <a:ext uri="{9D8B030D-6E8A-4147-A177-3AD203B41FA5}">
                      <a16:colId xmlns:a16="http://schemas.microsoft.com/office/drawing/2014/main" val="2528521388"/>
                    </a:ext>
                  </a:extLst>
                </a:gridCol>
                <a:gridCol w="1209962">
                  <a:extLst>
                    <a:ext uri="{9D8B030D-6E8A-4147-A177-3AD203B41FA5}">
                      <a16:colId xmlns:a16="http://schemas.microsoft.com/office/drawing/2014/main" val="615143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>
                          <a:latin typeface="+mj-lt"/>
                          <a:ea typeface="Cambria" panose="02040503050406030204" pitchFamily="18" charset="0"/>
                        </a:rPr>
                        <a:t>Тест 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>
                          <a:latin typeface="+mj-lt"/>
                          <a:ea typeface="Cambria" panose="02040503050406030204" pitchFamily="18" charset="0"/>
                        </a:rPr>
                        <a:t>Брой въпроси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276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>
                          <a:latin typeface="+mj-lt"/>
                          <a:ea typeface="Cambria" panose="02040503050406030204" pitchFamily="18" charset="0"/>
                        </a:rPr>
                        <a:t>1. </a:t>
                      </a:r>
                      <a:r>
                        <a:rPr lang="bg-BG" dirty="0">
                          <a:latin typeface="+mj-lt"/>
                          <a:ea typeface="Cambria" panose="02040503050406030204" pitchFamily="18" charset="0"/>
                        </a:rPr>
                        <a:t>Основни познания по статистика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>
                          <a:latin typeface="+mj-lt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8966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>
                          <a:latin typeface="+mj-lt"/>
                          <a:ea typeface="Cambria" panose="02040503050406030204" pitchFamily="18" charset="0"/>
                        </a:rPr>
                        <a:t>2. </a:t>
                      </a:r>
                      <a:r>
                        <a:rPr lang="bg-BG" dirty="0">
                          <a:latin typeface="+mj-lt"/>
                          <a:ea typeface="Cambria" panose="02040503050406030204" pitchFamily="18" charset="0"/>
                        </a:rPr>
                        <a:t>Използване на официалните източници на статистически данни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>
                          <a:latin typeface="+mj-lt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28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b="1" dirty="0">
                          <a:latin typeface="+mj-lt"/>
                          <a:ea typeface="Cambria" panose="02040503050406030204" pitchFamily="18" charset="0"/>
                        </a:rPr>
                        <a:t>3. </a:t>
                      </a:r>
                      <a:r>
                        <a:rPr lang="bg-BG" dirty="0">
                          <a:latin typeface="+mj-lt"/>
                          <a:ea typeface="Cambria" panose="02040503050406030204" pitchFamily="18" charset="0"/>
                        </a:rPr>
                        <a:t>Интерпретиране на статистически текст </a:t>
                      </a:r>
                      <a:r>
                        <a:rPr lang="bg-BG" dirty="0" smtClean="0">
                          <a:latin typeface="+mj-lt"/>
                          <a:ea typeface="Cambria" panose="02040503050406030204" pitchFamily="18" charset="0"/>
                        </a:rPr>
                        <a:t>„Демография </a:t>
                      </a:r>
                      <a:r>
                        <a:rPr lang="bg-BG" smtClean="0">
                          <a:latin typeface="+mj-lt"/>
                          <a:ea typeface="Cambria" panose="02040503050406030204" pitchFamily="18" charset="0"/>
                        </a:rPr>
                        <a:t>на Европа, 2021“</a:t>
                      </a:r>
                      <a:endParaRPr lang="bg-BG" dirty="0">
                        <a:latin typeface="+mj-lt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>
                          <a:latin typeface="+mj-lt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5316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bg-BG" b="1" dirty="0">
                          <a:latin typeface="+mj-lt"/>
                          <a:ea typeface="Cambria" panose="02040503050406030204" pitchFamily="18" charset="0"/>
                        </a:rPr>
                        <a:t>ОБЩО: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>
                          <a:latin typeface="+mj-lt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21270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141B83-ED5A-4052-A467-1D086D2CEA3D}"/>
              </a:ext>
            </a:extLst>
          </p:cNvPr>
          <p:cNvSpPr txBox="1"/>
          <p:nvPr/>
        </p:nvSpPr>
        <p:spPr>
          <a:xfrm>
            <a:off x="4572000" y="4235642"/>
            <a:ext cx="3618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Верен отговор </a:t>
            </a:r>
            <a:r>
              <a:rPr lang="en-US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= </a:t>
            </a:r>
            <a:r>
              <a:rPr lang="bg-B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Грешен </a:t>
            </a:r>
            <a:r>
              <a:rPr lang="en-US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= </a:t>
            </a:r>
            <a:r>
              <a:rPr lang="bg-B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-</a:t>
            </a:r>
            <a:r>
              <a:rPr lang="en-US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0</a:t>
            </a:r>
            <a:r>
              <a:rPr lang="bg-B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,33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Непосочен </a:t>
            </a:r>
            <a:r>
              <a:rPr lang="en-US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= 0</a:t>
            </a:r>
            <a:endParaRPr lang="bg-BG" dirty="0">
              <a:latin typeface="+mj-lt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59518-0494-4D4E-95C6-923EFAFC79D1}"/>
                  </a:ext>
                </a:extLst>
              </p:cNvPr>
              <p:cNvSpPr txBox="1"/>
              <p:nvPr/>
            </p:nvSpPr>
            <p:spPr>
              <a:xfrm>
                <a:off x="3272654" y="5328583"/>
                <a:ext cx="4918269" cy="6470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bg-BG" sz="2000" b="0" i="0" smtClean="0"/>
                        <m:t>Краен резултат</m:t>
                      </m:r>
                      <m:r>
                        <m:rPr>
                          <m:nor/>
                        </m:rPr>
                        <a:rPr lang="en-US" sz="2000" b="0" i="0" smtClean="0"/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bg-BG" sz="2000" b="0" i="0" smtClean="0"/>
                                <m:t>Тест 1+Тест 2+Тест 3</m:t>
                              </m:r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bg-BG" sz="2000" b="0" i="0" smtClean="0"/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bg-BG" sz="2000" b="0" i="0" smtClean="0"/>
                        <m:t>∗10</m:t>
                      </m:r>
                    </m:oMath>
                  </m:oMathPara>
                </a14:m>
                <a:endParaRPr lang="bg-BG" sz="200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59518-0494-4D4E-95C6-923EFAFC79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654" y="5328583"/>
                <a:ext cx="4918269" cy="6470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9180C37-D1F6-41FF-8B28-F038971246BA}"/>
              </a:ext>
            </a:extLst>
          </p:cNvPr>
          <p:cNvSpPr txBox="1"/>
          <p:nvPr/>
        </p:nvSpPr>
        <p:spPr>
          <a:xfrm>
            <a:off x="2878860" y="3866310"/>
            <a:ext cx="571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bg-B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Всеки въпрос има 4 отговора, от които </a:t>
            </a:r>
            <a:r>
              <a:rPr lang="bg-BG" u="sng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само 1 верен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94CA8BD-004B-4152-AB65-8F7417063533}"/>
              </a:ext>
            </a:extLst>
          </p:cNvPr>
          <p:cNvSpPr/>
          <p:nvPr/>
        </p:nvSpPr>
        <p:spPr>
          <a:xfrm>
            <a:off x="6913984" y="6204857"/>
            <a:ext cx="1675833" cy="36933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bg1"/>
                </a:solidFill>
              </a:rPr>
              <a:t>Мах 100 точки</a:t>
            </a:r>
          </a:p>
        </p:txBody>
      </p:sp>
    </p:spTree>
    <p:extLst>
      <p:ext uri="{BB962C8B-B14F-4D97-AF65-F5344CB8AC3E}">
        <p14:creationId xmlns:p14="http://schemas.microsoft.com/office/powerpoint/2010/main" val="263921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/>
              <a:t>Тест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80C37-D1F6-41FF-8B28-F038971246BA}"/>
              </a:ext>
            </a:extLst>
          </p:cNvPr>
          <p:cNvSpPr txBox="1"/>
          <p:nvPr/>
        </p:nvSpPr>
        <p:spPr>
          <a:xfrm>
            <a:off x="2689171" y="754506"/>
            <a:ext cx="59930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/>
              <a:t>Основни</a:t>
            </a:r>
            <a:r>
              <a:rPr lang="ru-RU" sz="2400" b="1" dirty="0"/>
              <a:t> познания </a:t>
            </a:r>
            <a:r>
              <a:rPr lang="ru-RU" sz="2400" dirty="0"/>
              <a:t>по статистика: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err="1"/>
              <a:t>разбиране</a:t>
            </a:r>
            <a:r>
              <a:rPr lang="ru-RU" sz="2400" dirty="0"/>
              <a:t> на статистически понятия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/>
              <a:t>интерпретация на графики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err="1"/>
              <a:t>елементарни</a:t>
            </a:r>
            <a:r>
              <a:rPr lang="ru-RU" sz="2400" dirty="0"/>
              <a:t> </a:t>
            </a:r>
            <a:r>
              <a:rPr lang="ru-RU" sz="2400" dirty="0" err="1"/>
              <a:t>изчисления</a:t>
            </a:r>
            <a:r>
              <a:rPr lang="ru-RU" sz="2400" dirty="0"/>
              <a:t> на вероятности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err="1"/>
              <a:t>други</a:t>
            </a:r>
            <a:endParaRPr lang="ru-RU" sz="24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6AB4B63-51D3-439B-96CB-A42B90E68748}"/>
              </a:ext>
            </a:extLst>
          </p:cNvPr>
          <p:cNvSpPr/>
          <p:nvPr/>
        </p:nvSpPr>
        <p:spPr>
          <a:xfrm>
            <a:off x="6210677" y="3239763"/>
            <a:ext cx="2398805" cy="807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bg1"/>
                </a:solidFill>
              </a:rPr>
              <a:t>Примери </a:t>
            </a:r>
            <a:r>
              <a:rPr lang="bg-BG" dirty="0" smtClean="0">
                <a:solidFill>
                  <a:schemeClr val="bg1"/>
                </a:solidFill>
              </a:rPr>
              <a:t>от менторите на олимпиадата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83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/>
              <a:t>Тест </a:t>
            </a:r>
            <a:r>
              <a:rPr lang="en-US" sz="2800" b="1" dirty="0"/>
              <a:t>2</a:t>
            </a:r>
            <a:endParaRPr lang="bg-B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80C37-D1F6-41FF-8B28-F038971246BA}"/>
              </a:ext>
            </a:extLst>
          </p:cNvPr>
          <p:cNvSpPr txBox="1"/>
          <p:nvPr/>
        </p:nvSpPr>
        <p:spPr>
          <a:xfrm>
            <a:off x="2689171" y="754506"/>
            <a:ext cx="59930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/>
              <a:t>Използване на официалните източници </a:t>
            </a:r>
            <a:r>
              <a:rPr lang="bg-BG" sz="2400" dirty="0"/>
              <a:t>на статистически данни от сайтове на НСИ и други официални статистически организации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6AB4B63-51D3-439B-96CB-A42B90E68748}"/>
              </a:ext>
            </a:extLst>
          </p:cNvPr>
          <p:cNvSpPr/>
          <p:nvPr/>
        </p:nvSpPr>
        <p:spPr>
          <a:xfrm>
            <a:off x="6933649" y="3239763"/>
            <a:ext cx="1675833" cy="52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bg1"/>
                </a:solidFill>
              </a:rPr>
              <a:t>Примери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/>
              <a:t>Тест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80C37-D1F6-41FF-8B28-F038971246BA}"/>
              </a:ext>
            </a:extLst>
          </p:cNvPr>
          <p:cNvSpPr txBox="1"/>
          <p:nvPr/>
        </p:nvSpPr>
        <p:spPr>
          <a:xfrm>
            <a:off x="2689171" y="754506"/>
            <a:ext cx="61205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/>
              <a:t>Интерпретиране на статистически текст. </a:t>
            </a:r>
            <a:r>
              <a:rPr lang="bg-BG" sz="2400" dirty="0"/>
              <a:t>Целта е да се отговори на 10 въпроса</a:t>
            </a:r>
          </a:p>
          <a:p>
            <a:r>
              <a:rPr lang="bg-BG" sz="2400" dirty="0"/>
              <a:t>за публикацията на Евростат </a:t>
            </a:r>
            <a:r>
              <a:rPr lang="bg-BG" sz="2400" b="1" dirty="0"/>
              <a:t>„ Демография на </a:t>
            </a:r>
            <a:r>
              <a:rPr lang="bg-BG" sz="2400" b="1" dirty="0" smtClean="0"/>
              <a:t>Европа“</a:t>
            </a:r>
            <a:r>
              <a:rPr lang="bg-BG" sz="2400" dirty="0" smtClean="0"/>
              <a:t>, </a:t>
            </a:r>
            <a:r>
              <a:rPr lang="bg-BG" sz="2400" dirty="0"/>
              <a:t>издадена през </a:t>
            </a:r>
            <a:r>
              <a:rPr lang="bg-BG" sz="2400" dirty="0" smtClean="0"/>
              <a:t>2021 </a:t>
            </a:r>
            <a:r>
              <a:rPr lang="bg-BG" sz="2400" dirty="0"/>
              <a:t>година.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6AB4B63-51D3-439B-96CB-A42B90E68748}"/>
              </a:ext>
            </a:extLst>
          </p:cNvPr>
          <p:cNvSpPr/>
          <p:nvPr/>
        </p:nvSpPr>
        <p:spPr>
          <a:xfrm>
            <a:off x="6933649" y="3239763"/>
            <a:ext cx="1675833" cy="52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bg1"/>
                </a:solidFill>
              </a:rPr>
              <a:t>Примери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3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i="1" dirty="0"/>
              <a:t>Тест №1</a:t>
            </a:r>
            <a:r>
              <a:rPr lang="bg-BG" sz="2800" b="1" dirty="0"/>
              <a:t/>
            </a:r>
            <a:br>
              <a:rPr lang="bg-BG" sz="2800" b="1" dirty="0"/>
            </a:br>
            <a:r>
              <a:rPr lang="bg-BG" sz="2800" b="1" dirty="0"/>
              <a:t>Основни теми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80C37-D1F6-41FF-8B28-F038971246BA}"/>
              </a:ext>
            </a:extLst>
          </p:cNvPr>
          <p:cNvSpPr txBox="1"/>
          <p:nvPr/>
        </p:nvSpPr>
        <p:spPr>
          <a:xfrm>
            <a:off x="2781364" y="1094905"/>
            <a:ext cx="591827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Теория на вероятностите 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– случайни променливи, вероятности, комбинаторика, равномерно разпределение, нормално разпределение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Основни статистически понятия 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– съвкупност, единици, признаци, скали за измерване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Статистически величини 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– статистически диаграми, средни величини (средна аритметична, мода, медиана, квантили), относителен дял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Статистическа </a:t>
            </a: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оценка на параметри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>
                <a:ea typeface="Cambria" panose="02040503050406030204" pitchFamily="18" charset="0"/>
                <a:cs typeface="Calibri" panose="020F0502020204030204" pitchFamily="34" charset="0"/>
              </a:rPr>
              <a:t>Статистическа </a:t>
            </a:r>
            <a:r>
              <a:rPr lang="bg-BG" sz="2000" b="1" dirty="0">
                <a:ea typeface="Cambria" panose="02040503050406030204" pitchFamily="18" charset="0"/>
                <a:cs typeface="Calibri" panose="020F0502020204030204" pitchFamily="34" charset="0"/>
              </a:rPr>
              <a:t>проверка на хипотези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Регресионен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и </a:t>
            </a: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корелационен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анализ</a:t>
            </a:r>
          </a:p>
        </p:txBody>
      </p:sp>
    </p:spTree>
    <p:extLst>
      <p:ext uri="{BB962C8B-B14F-4D97-AF65-F5344CB8AC3E}">
        <p14:creationId xmlns:p14="http://schemas.microsoft.com/office/powerpoint/2010/main" val="107817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/>
              <a:t>Източници на информация за подготовка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80C37-D1F6-41FF-8B28-F038971246BA}"/>
              </a:ext>
            </a:extLst>
          </p:cNvPr>
          <p:cNvSpPr txBox="1"/>
          <p:nvPr/>
        </p:nvSpPr>
        <p:spPr>
          <a:xfrm>
            <a:off x="2763084" y="1262298"/>
            <a:ext cx="5918279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Учебници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по </a:t>
            </a: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математика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за 8</a:t>
            </a:r>
            <a:r>
              <a:rPr lang="en-US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(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комбинаторика</a:t>
            </a:r>
            <a:r>
              <a:rPr lang="en-US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)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9 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(вероятности)</a:t>
            </a:r>
            <a:r>
              <a:rPr lang="en-US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10 </a:t>
            </a:r>
            <a:r>
              <a:rPr lang="bg-BG" sz="2000" dirty="0" smtClean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(статистика), 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11 (статистика – разпределения, таблици, графики, средни величини</a:t>
            </a:r>
            <a:r>
              <a:rPr lang="bg-BG" sz="2000" dirty="0" smtClean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) - </a:t>
            </a:r>
            <a:r>
              <a:rPr lang="bg-BG" dirty="0"/>
              <a:t>издателство „Просвета - София“, </a:t>
            </a:r>
            <a:r>
              <a:rPr lang="bg-BG" dirty="0" smtClean="0"/>
              <a:t>АД, </a:t>
            </a:r>
            <a:r>
              <a:rPr lang="bg-BG" dirty="0"/>
              <a:t>издателство „Архимед“</a:t>
            </a:r>
            <a:r>
              <a:rPr lang="bg-BG" sz="2000" dirty="0" smtClean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  <a:endParaRPr lang="bg-BG" sz="2000" dirty="0">
              <a:latin typeface="+mj-lt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ea typeface="Cambria" panose="02040503050406030204" pitchFamily="18" charset="0"/>
                <a:cs typeface="Calibri" panose="020F0502020204030204" pitchFamily="34" charset="0"/>
              </a:rPr>
              <a:t>Учебник</a:t>
            </a:r>
            <a:r>
              <a:rPr lang="bg-BG" sz="2000" dirty="0">
                <a:ea typeface="Cambria" panose="02040503050406030204" pitchFamily="18" charset="0"/>
                <a:cs typeface="Calibri" panose="020F0502020204030204" pitchFamily="34" charset="0"/>
              </a:rPr>
              <a:t> „Обща теория на </a:t>
            </a:r>
            <a:r>
              <a:rPr lang="bg-BG" sz="2000" b="1" dirty="0">
                <a:ea typeface="Cambria" panose="02040503050406030204" pitchFamily="18" charset="0"/>
                <a:cs typeface="Calibri" panose="020F0502020204030204" pitchFamily="34" charset="0"/>
              </a:rPr>
              <a:t>статистиката</a:t>
            </a:r>
            <a:r>
              <a:rPr lang="bg-BG" sz="2000" dirty="0">
                <a:ea typeface="Cambria" panose="02040503050406030204" pitchFamily="18" charset="0"/>
                <a:cs typeface="Calibri" panose="020F0502020204030204" pitchFamily="34" charset="0"/>
              </a:rPr>
              <a:t>“, автор: Мита Георгиева, изд. </a:t>
            </a:r>
            <a:r>
              <a:rPr lang="bg-BG" sz="2000" dirty="0" err="1">
                <a:ea typeface="Cambria" panose="02040503050406030204" pitchFamily="18" charset="0"/>
                <a:cs typeface="Calibri" panose="020F0502020204030204" pitchFamily="34" charset="0"/>
              </a:rPr>
              <a:t>Мартилен</a:t>
            </a:r>
            <a:endParaRPr lang="bg-BG" sz="20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ea typeface="Cambria" panose="02040503050406030204" pitchFamily="18" charset="0"/>
                <a:cs typeface="Calibri" panose="020F0502020204030204" pitchFamily="34" charset="0"/>
              </a:rPr>
              <a:t>“</a:t>
            </a:r>
            <a:r>
              <a:rPr lang="ru-RU" sz="2000" b="1" dirty="0">
                <a:ea typeface="Cambria" panose="02040503050406030204" pitchFamily="18" charset="0"/>
                <a:cs typeface="Calibri" panose="020F0502020204030204" pitchFamily="34" charset="0"/>
              </a:rPr>
              <a:t>Сборник</a:t>
            </a:r>
            <a:r>
              <a:rPr lang="ru-RU" sz="2000" dirty="0">
                <a:ea typeface="Cambria" panose="02040503050406030204" pitchFamily="18" charset="0"/>
                <a:cs typeface="Calibri" panose="020F0502020204030204" pitchFamily="34" charset="0"/>
              </a:rPr>
              <a:t> задачи по обща теория на </a:t>
            </a:r>
            <a:r>
              <a:rPr lang="ru-RU" sz="2000" dirty="0" err="1">
                <a:ea typeface="Cambria" panose="02040503050406030204" pitchFamily="18" charset="0"/>
                <a:cs typeface="Calibri" panose="020F0502020204030204" pitchFamily="34" charset="0"/>
              </a:rPr>
              <a:t>статистиката</a:t>
            </a:r>
            <a:r>
              <a:rPr lang="en-US" sz="2000" dirty="0">
                <a:ea typeface="Cambria" panose="02040503050406030204" pitchFamily="18" charset="0"/>
                <a:cs typeface="Calibri" panose="020F0502020204030204" pitchFamily="34" charset="0"/>
              </a:rPr>
              <a:t>”</a:t>
            </a:r>
            <a:r>
              <a:rPr lang="bg-BG" sz="2000" dirty="0">
                <a:ea typeface="Cambria" panose="02040503050406030204" pitchFamily="18" charset="0"/>
                <a:cs typeface="Calibri" panose="020F0502020204030204" pitchFamily="34" charset="0"/>
              </a:rPr>
              <a:t>, автор: Мита Георгиева, изд. </a:t>
            </a:r>
            <a:r>
              <a:rPr lang="bg-BG" sz="2000" dirty="0" err="1">
                <a:ea typeface="Cambria" panose="02040503050406030204" pitchFamily="18" charset="0"/>
                <a:cs typeface="Calibri" panose="020F0502020204030204" pitchFamily="34" charset="0"/>
              </a:rPr>
              <a:t>Мартилен</a:t>
            </a:r>
            <a:endParaRPr lang="bg-BG" sz="2000" dirty="0"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>
                <a:ea typeface="Cambria" panose="02040503050406030204" pitchFamily="18" charset="0"/>
                <a:cs typeface="Calibri" panose="020F0502020204030204" pitchFamily="34" charset="0"/>
              </a:rPr>
              <a:t>„</a:t>
            </a:r>
            <a:r>
              <a:rPr lang="ru-RU" sz="2000" dirty="0">
                <a:ea typeface="Cambria" panose="02040503050406030204" pitchFamily="18" charset="0"/>
                <a:cs typeface="Calibri" panose="020F0502020204030204" pitchFamily="34" charset="0"/>
              </a:rPr>
              <a:t>Методично </a:t>
            </a:r>
            <a:r>
              <a:rPr lang="ru-RU" sz="2000" b="1" dirty="0" err="1">
                <a:ea typeface="Cambria" panose="02040503050406030204" pitchFamily="18" charset="0"/>
                <a:cs typeface="Calibri" panose="020F0502020204030204" pitchFamily="34" charset="0"/>
              </a:rPr>
              <a:t>ръководство</a:t>
            </a:r>
            <a:r>
              <a:rPr lang="ru-RU" sz="2000" dirty="0">
                <a:ea typeface="Cambria" panose="02040503050406030204" pitchFamily="18" charset="0"/>
                <a:cs typeface="Calibri" panose="020F0502020204030204" pitchFamily="34" charset="0"/>
              </a:rPr>
              <a:t> по статистика с приложение на SPSS </a:t>
            </a:r>
            <a:r>
              <a:rPr lang="bg-BG" sz="2000" dirty="0">
                <a:ea typeface="Cambria" panose="02040503050406030204" pitchFamily="18" charset="0"/>
                <a:cs typeface="Calibri" panose="020F0502020204030204" pitchFamily="34" charset="0"/>
              </a:rPr>
              <a:t>“, автори: Мита Георгиева и Магдалена </a:t>
            </a:r>
            <a:r>
              <a:rPr lang="bg-BG" sz="2000" dirty="0" err="1">
                <a:ea typeface="Cambria" panose="02040503050406030204" pitchFamily="18" charset="0"/>
                <a:cs typeface="Calibri" panose="020F0502020204030204" pitchFamily="34" charset="0"/>
              </a:rPr>
              <a:t>Каменарова</a:t>
            </a:r>
            <a:r>
              <a:rPr lang="bg-BG" sz="2000" dirty="0">
                <a:ea typeface="Cambria" panose="02040503050406030204" pitchFamily="18" charset="0"/>
                <a:cs typeface="Calibri" panose="020F0502020204030204" pitchFamily="34" charset="0"/>
              </a:rPr>
              <a:t>, изд. </a:t>
            </a:r>
            <a:r>
              <a:rPr lang="bg-BG" sz="2000" dirty="0" err="1" smtClean="0">
                <a:ea typeface="Cambria" panose="02040503050406030204" pitchFamily="18" charset="0"/>
                <a:cs typeface="Calibri" panose="020F0502020204030204" pitchFamily="34" charset="0"/>
              </a:rPr>
              <a:t>Мартилен</a:t>
            </a:r>
            <a:endParaRPr lang="bg-BG" sz="2000" dirty="0"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70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/>
              <a:t>Източници на информация за подготовка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80C37-D1F6-41FF-8B28-F038971246BA}"/>
              </a:ext>
            </a:extLst>
          </p:cNvPr>
          <p:cNvSpPr txBox="1"/>
          <p:nvPr/>
        </p:nvSpPr>
        <p:spPr>
          <a:xfrm>
            <a:off x="2754031" y="1254604"/>
            <a:ext cx="591827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Статистически </a:t>
            </a: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речници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(сайт НСИ)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Основни </a:t>
            </a: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понятия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, използвани в статистиката (сайт НСИ)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Наръчник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с основни статистически изследвания (сайт НСИ)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Методология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 към изследванията на НСИ</a:t>
            </a:r>
          </a:p>
        </p:txBody>
      </p:sp>
    </p:spTree>
    <p:extLst>
      <p:ext uri="{BB962C8B-B14F-4D97-AF65-F5344CB8AC3E}">
        <p14:creationId xmlns:p14="http://schemas.microsoft.com/office/powerpoint/2010/main" val="344092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FA68-D2DD-4605-8529-5D1F7DC31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Национален кръг</a:t>
            </a:r>
            <a:br>
              <a:rPr lang="bg-BG" dirty="0"/>
            </a:br>
            <a:r>
              <a:rPr lang="bg-BG" dirty="0"/>
              <a:t/>
            </a:r>
            <a:br>
              <a:rPr lang="bg-BG" dirty="0"/>
            </a:br>
            <a:r>
              <a:rPr lang="en-US" dirty="0"/>
              <a:t>*</a:t>
            </a:r>
            <a:r>
              <a:rPr lang="bg-BG" dirty="0"/>
              <a:t>ВТОРИ ЕТАП</a:t>
            </a:r>
            <a:r>
              <a:rPr lang="en-US" dirty="0"/>
              <a:t>*</a:t>
            </a:r>
            <a:endParaRPr lang="bg-B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EB208-383E-401B-A40D-4BDDDA0F2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11" y="4969164"/>
            <a:ext cx="5486400" cy="615482"/>
          </a:xfrm>
        </p:spPr>
        <p:txBody>
          <a:bodyPr>
            <a:normAutofit fontScale="92500"/>
          </a:bodyPr>
          <a:lstStyle/>
          <a:p>
            <a:pPr algn="r"/>
            <a:r>
              <a:rPr lang="bg-BG" sz="3200" dirty="0"/>
              <a:t>Анализ на статистически данни</a:t>
            </a:r>
          </a:p>
        </p:txBody>
      </p:sp>
    </p:spTree>
    <p:extLst>
      <p:ext uri="{BB962C8B-B14F-4D97-AF65-F5344CB8AC3E}">
        <p14:creationId xmlns:p14="http://schemas.microsoft.com/office/powerpoint/2010/main" val="274430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Съдържание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789382" y="752220"/>
            <a:ext cx="594821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bg-BG" sz="2000" b="1" dirty="0"/>
              <a:t>Същност</a:t>
            </a:r>
            <a:r>
              <a:rPr lang="bg-BG" sz="2000" dirty="0"/>
              <a:t> – </a:t>
            </a:r>
            <a:r>
              <a:rPr lang="bg-BG" sz="2000" u="sng" dirty="0"/>
              <a:t>анализ</a:t>
            </a:r>
            <a:r>
              <a:rPr lang="bg-BG" sz="2000" dirty="0"/>
              <a:t> на статистически данни по дадена тема, </a:t>
            </a:r>
            <a:r>
              <a:rPr lang="bg-BG" sz="2000" u="sng" dirty="0"/>
              <a:t>свързана</a:t>
            </a:r>
            <a:r>
              <a:rPr lang="bg-BG" sz="2000" dirty="0"/>
              <a:t> с произвежданите от НСИ данни.</a:t>
            </a:r>
          </a:p>
          <a:p>
            <a:endParaRPr lang="bg-BG" sz="2000" dirty="0"/>
          </a:p>
          <a:p>
            <a:pPr marL="457200" indent="-457200">
              <a:buFont typeface="+mj-lt"/>
              <a:buAutoNum type="arabicPeriod" startAt="2"/>
            </a:pPr>
            <a:r>
              <a:rPr lang="bg-BG" sz="2000" b="1" dirty="0"/>
              <a:t>Пример</a:t>
            </a:r>
            <a:endParaRPr lang="bg-BG" sz="2000" dirty="0"/>
          </a:p>
          <a:p>
            <a:pPr lvl="1" algn="just"/>
            <a:r>
              <a:rPr lang="bg-BG" sz="2000" dirty="0"/>
              <a:t>„Анализ на статистически данни от Наблюдението на работната сила в Република България</a:t>
            </a:r>
            <a:r>
              <a:rPr lang="bg-BG" sz="2000" dirty="0" smtClean="0"/>
              <a:t>”, „Наблюдение на домакинските бюджети“, „</a:t>
            </a:r>
            <a:r>
              <a:rPr lang="ru-RU" sz="2000" dirty="0" smtClean="0"/>
              <a:t>Индекс </a:t>
            </a:r>
            <a:r>
              <a:rPr lang="ru-RU" sz="2000" dirty="0"/>
              <a:t>на потребителските цени и </a:t>
            </a:r>
            <a:r>
              <a:rPr lang="ru-RU" sz="2000" dirty="0" smtClean="0"/>
              <a:t>инфлация</a:t>
            </a:r>
            <a:r>
              <a:rPr lang="bg-BG" sz="2000" dirty="0" smtClean="0"/>
              <a:t>“</a:t>
            </a:r>
            <a:endParaRPr lang="bg-BG" sz="2000" dirty="0"/>
          </a:p>
          <a:p>
            <a:r>
              <a:rPr lang="bg-BG" sz="2000" dirty="0"/>
              <a:t>3. </a:t>
            </a:r>
            <a:r>
              <a:rPr lang="bg-BG" sz="2000" b="1" dirty="0"/>
              <a:t>Условия</a:t>
            </a:r>
            <a:r>
              <a:rPr lang="bg-BG" sz="2000" dirty="0"/>
              <a:t> за участие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u="sng" dirty="0" smtClean="0"/>
              <a:t>Успешно </a:t>
            </a:r>
            <a:r>
              <a:rPr lang="bg-BG" sz="2000" u="sng" dirty="0"/>
              <a:t>завършен първи кръг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 smtClean="0"/>
              <a:t>Използвате </a:t>
            </a:r>
            <a:r>
              <a:rPr lang="bg-BG" sz="2000" u="sng" dirty="0" smtClean="0"/>
              <a:t>име </a:t>
            </a:r>
            <a:r>
              <a:rPr lang="bg-BG" sz="2000" u="sng" dirty="0"/>
              <a:t>и </a:t>
            </a:r>
            <a:r>
              <a:rPr lang="bg-BG" sz="2000" u="sng" dirty="0" smtClean="0"/>
              <a:t>парола от първи кръг</a:t>
            </a:r>
            <a:endParaRPr lang="bg-BG" sz="2000" dirty="0" smtClean="0"/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u="sng" dirty="0" smtClean="0"/>
              <a:t>Качена презентация </a:t>
            </a:r>
            <a:r>
              <a:rPr lang="bg-BG" sz="2000" u="sng" dirty="0"/>
              <a:t>за втори кръг</a:t>
            </a:r>
          </a:p>
          <a:p>
            <a:pPr>
              <a:spcAft>
                <a:spcPts val="600"/>
              </a:spcAft>
            </a:pPr>
            <a:r>
              <a:rPr lang="bg-BG" sz="2000" dirty="0" smtClean="0"/>
              <a:t>4. При завършен първи кръг:</a:t>
            </a:r>
          </a:p>
          <a:p>
            <a:pPr marL="442913" indent="363538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 smtClean="0"/>
              <a:t>Може </a:t>
            </a:r>
            <a:r>
              <a:rPr lang="bg-BG" sz="2000" dirty="0"/>
              <a:t>да се </a:t>
            </a:r>
            <a:r>
              <a:rPr lang="bg-BG" sz="2000" u="sng" dirty="0"/>
              <a:t>свали теста </a:t>
            </a:r>
            <a:r>
              <a:rPr lang="bg-BG" sz="2000" dirty="0"/>
              <a:t>от първи кръг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/>
              <a:t>Може да се </a:t>
            </a:r>
            <a:r>
              <a:rPr lang="bg-BG" sz="2000" u="sng" dirty="0"/>
              <a:t>свали грамота </a:t>
            </a:r>
            <a:r>
              <a:rPr lang="bg-BG" sz="2000" dirty="0"/>
              <a:t>за първи </a:t>
            </a:r>
            <a:r>
              <a:rPr lang="bg-BG" sz="2000" dirty="0" smtClean="0"/>
              <a:t>кръг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401072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Изисквания</a:t>
            </a:r>
            <a:br>
              <a:rPr lang="bg-BG" dirty="0"/>
            </a:br>
            <a:r>
              <a:rPr lang="bg-BG" dirty="0"/>
              <a:t>и елементи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780145" y="720440"/>
            <a:ext cx="5948219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bg-BG" sz="2000" b="1" dirty="0"/>
              <a:t>Изисквания</a:t>
            </a:r>
            <a:r>
              <a:rPr lang="bg-BG" sz="2000" dirty="0"/>
              <a:t> към анализа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900" dirty="0"/>
              <a:t>Да се използват </a:t>
            </a:r>
            <a:r>
              <a:rPr lang="bg-BG" sz="1900" u="sng" dirty="0"/>
              <a:t>само</a:t>
            </a:r>
            <a:r>
              <a:rPr lang="bg-BG" sz="1900" dirty="0"/>
              <a:t> предоставените от НСИ данни (използвани други източници няма да се оценяват)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900" dirty="0"/>
              <a:t>Без ограничения в използвания </a:t>
            </a:r>
            <a:r>
              <a:rPr lang="bg-BG" sz="1900" u="sng" dirty="0"/>
              <a:t>софтуер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900" dirty="0"/>
              <a:t>Да се </a:t>
            </a:r>
            <a:r>
              <a:rPr lang="bg-BG" sz="1900" u="sng" dirty="0"/>
              <a:t>структурира</a:t>
            </a:r>
            <a:r>
              <a:rPr lang="en-US" sz="1900" dirty="0"/>
              <a:t> (</a:t>
            </a:r>
            <a:r>
              <a:rPr lang="bg-BG" sz="1900" b="1" dirty="0"/>
              <a:t>елементи</a:t>
            </a:r>
            <a:r>
              <a:rPr lang="en-US" sz="1900" dirty="0"/>
              <a:t>)</a:t>
            </a:r>
            <a:r>
              <a:rPr lang="bg-BG" sz="1900" dirty="0"/>
              <a:t> в: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bg-BG" sz="1900" dirty="0"/>
              <a:t>Цел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bg-BG" sz="1900" dirty="0"/>
              <a:t>Методи (инструменти, техника)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bg-BG" sz="1900" dirty="0"/>
              <a:t>Резултати – таблици, графики и др.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bg-BG" sz="1900" dirty="0"/>
              <a:t>Изводи и заключение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900" dirty="0"/>
              <a:t>Да се </a:t>
            </a:r>
            <a:r>
              <a:rPr lang="bg-BG" sz="1900" u="sng" dirty="0"/>
              <a:t>оформи в </a:t>
            </a:r>
            <a:r>
              <a:rPr lang="en-US" sz="1900" u="sng" dirty="0"/>
              <a:t>PowerPoint </a:t>
            </a:r>
            <a:r>
              <a:rPr lang="bg-BG" sz="1900" u="sng" dirty="0"/>
              <a:t>формат </a:t>
            </a:r>
            <a:r>
              <a:rPr lang="bg-BG" sz="1900" dirty="0"/>
              <a:t>и </a:t>
            </a:r>
            <a:r>
              <a:rPr lang="bg-BG" sz="1900" u="sng" dirty="0"/>
              <a:t>изпратена в </a:t>
            </a:r>
            <a:r>
              <a:rPr lang="en-US" sz="1900" u="sng" dirty="0"/>
              <a:t>PDF </a:t>
            </a:r>
            <a:r>
              <a:rPr lang="en-US" sz="1900" dirty="0"/>
              <a:t>(max 15 MB)</a:t>
            </a:r>
            <a:endParaRPr lang="bg-BG" sz="1900" dirty="0"/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900" u="sng" dirty="0"/>
              <a:t>Максимум 8 слайда </a:t>
            </a:r>
            <a:r>
              <a:rPr lang="bg-BG" sz="1900" dirty="0"/>
              <a:t>(първият с подробна информация за </a:t>
            </a:r>
            <a:r>
              <a:rPr lang="bg-BG" sz="1900" dirty="0" smtClean="0"/>
              <a:t>отбора – клас, имена, ментор)</a:t>
            </a:r>
            <a:endParaRPr lang="bg-BG" sz="1900" dirty="0"/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900" dirty="0"/>
              <a:t>Слайдовете трябва да могат да се </a:t>
            </a:r>
            <a:r>
              <a:rPr lang="bg-BG" sz="1900" u="sng" dirty="0"/>
              <a:t>разпечатват</a:t>
            </a:r>
            <a:r>
              <a:rPr lang="bg-BG" sz="1900" dirty="0"/>
              <a:t> на лист с формат </a:t>
            </a:r>
            <a:r>
              <a:rPr lang="en-US" sz="1900" dirty="0"/>
              <a:t>A4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1900" dirty="0"/>
              <a:t>Външни препратки, видео и други подобни </a:t>
            </a:r>
            <a:r>
              <a:rPr lang="bg-BG" sz="1900" u="sng" dirty="0"/>
              <a:t>няма да се оценяват</a:t>
            </a:r>
          </a:p>
        </p:txBody>
      </p:sp>
    </p:spTree>
    <p:extLst>
      <p:ext uri="{BB962C8B-B14F-4D97-AF65-F5344CB8AC3E}">
        <p14:creationId xmlns:p14="http://schemas.microsoft.com/office/powerpoint/2010/main" val="312832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AD877-CD25-46D9-B58E-525FA5E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Съдържание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6B2B-1DF2-45E5-87A8-5B8E2EFE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0" y="864108"/>
            <a:ext cx="5881832" cy="51206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g-BG" sz="2400" dirty="0"/>
              <a:t>Европейската олимпиада по статистика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/>
              <a:t>Първи етап на Националния кръг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/>
              <a:t>Втори етап на Националния кръг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Заключителен етап за определяне на участниците в европейския </a:t>
            </a:r>
            <a:r>
              <a:rPr lang="ru-RU" sz="2400" dirty="0" smtClean="0"/>
              <a:t>кръг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 smtClean="0"/>
              <a:t>Европейският </a:t>
            </a:r>
            <a:r>
              <a:rPr lang="bg-BG" sz="2400" dirty="0"/>
              <a:t>кръг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dirty="0"/>
              <a:t>Допълнителна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255601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Оценяване (1)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798618" y="761469"/>
            <a:ext cx="594821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/>
              <a:t>5. Оценяване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dirty="0"/>
              <a:t>Представяне на анализа </a:t>
            </a:r>
            <a:r>
              <a:rPr lang="bg-BG" sz="2000" dirty="0"/>
              <a:t>(20%)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Анализът е добре структуриран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Презентацията е разбираема и лесно четима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Посочени са източниците/библиография</a:t>
            </a:r>
          </a:p>
          <a:p>
            <a:endParaRPr lang="bg-BG" sz="9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dirty="0"/>
              <a:t>Цели</a:t>
            </a:r>
            <a:r>
              <a:rPr lang="bg-BG" sz="2000" dirty="0"/>
              <a:t> (20%)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Има ясно определени общи и специфични цели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Изборът на целите е добре аргументиран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Анализираните данни отговарят на поставените цели</a:t>
            </a:r>
          </a:p>
        </p:txBody>
      </p:sp>
    </p:spTree>
    <p:extLst>
      <p:ext uri="{BB962C8B-B14F-4D97-AF65-F5344CB8AC3E}">
        <p14:creationId xmlns:p14="http://schemas.microsoft.com/office/powerpoint/2010/main" val="222681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Оценяване (2)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798618" y="761468"/>
            <a:ext cx="594821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/>
              <a:t>5. Оценяване</a:t>
            </a:r>
            <a:endParaRPr lang="bg-BG" sz="105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dirty="0"/>
              <a:t>Анализ на информацията </a:t>
            </a:r>
            <a:r>
              <a:rPr lang="bg-BG" sz="2000" dirty="0"/>
              <a:t>(40%)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Добър баланс между таблици, графики и текст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Таблиците и графиките са придружени от коментари, така че да се открои най-важната информация </a:t>
            </a:r>
            <a:endParaRPr lang="bg-BG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 smtClean="0"/>
              <a:t>Графиките </a:t>
            </a:r>
            <a:r>
              <a:rPr lang="bg-BG" sz="2000" dirty="0"/>
              <a:t>са подходящи и допринасят за достигането и подкрепата на заключението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Обяснени са причините за използването на всеки статистически показател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Анализът е в съответствие с образователното ниво на отбора</a:t>
            </a:r>
          </a:p>
          <a:p>
            <a:pPr lvl="1"/>
            <a:endParaRPr lang="bg-BG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dirty="0"/>
              <a:t>Изводи и заключения </a:t>
            </a:r>
            <a:r>
              <a:rPr lang="bg-BG" sz="2000" dirty="0"/>
              <a:t>(20%)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bg-BG" sz="2000" dirty="0"/>
              <a:t>Направени са заключения за всяка специфична цел и общо заключение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6C114A-9AA7-4CE4-A985-D42287577961}"/>
              </a:ext>
            </a:extLst>
          </p:cNvPr>
          <p:cNvSpPr txBox="1"/>
          <p:nvPr/>
        </p:nvSpPr>
        <p:spPr>
          <a:xfrm>
            <a:off x="6456218" y="6393690"/>
            <a:ext cx="2290619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Max </a:t>
            </a:r>
            <a:r>
              <a:rPr lang="bg-BG" sz="2000" dirty="0"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100 точки</a:t>
            </a:r>
          </a:p>
        </p:txBody>
      </p:sp>
    </p:spTree>
    <p:extLst>
      <p:ext uri="{BB962C8B-B14F-4D97-AF65-F5344CB8AC3E}">
        <p14:creationId xmlns:p14="http://schemas.microsoft.com/office/powerpoint/2010/main" val="110877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Допълнителни съвети</a:t>
            </a:r>
            <a:br>
              <a:rPr lang="bg-BG" sz="2400" dirty="0"/>
            </a:br>
            <a:r>
              <a:rPr lang="bg-BG" sz="2400" dirty="0"/>
              <a:t>(1)</a:t>
            </a:r>
            <a:endParaRPr lang="bg-BG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623254" y="547562"/>
            <a:ext cx="6069809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Първият/вторият слайд да съдържа(т) </a:t>
            </a:r>
            <a:r>
              <a:rPr lang="bg-BG" sz="2400" b="1" dirty="0"/>
              <a:t>информация </a:t>
            </a:r>
            <a:r>
              <a:rPr lang="bg-BG" sz="2400" dirty="0"/>
              <a:t>за: темата на презентацията, учениците и ментора, класа, училището и града.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На вторият/третият слайд е желателно да се опишат </a:t>
            </a:r>
            <a:r>
              <a:rPr lang="bg-BG" sz="2400" b="1" dirty="0"/>
              <a:t>целта</a:t>
            </a:r>
            <a:r>
              <a:rPr lang="bg-BG" sz="2400" dirty="0"/>
              <a:t> на анализа и използваните </a:t>
            </a:r>
            <a:r>
              <a:rPr lang="bg-BG" sz="2400" b="1" dirty="0"/>
              <a:t>методи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Да се използва </a:t>
            </a:r>
            <a:r>
              <a:rPr lang="bg-BG" sz="2400" b="1" dirty="0"/>
              <a:t>еднороден</a:t>
            </a:r>
            <a:r>
              <a:rPr lang="bg-BG" sz="2400" dirty="0"/>
              <a:t> дизайн на слайдовете</a:t>
            </a:r>
            <a:endParaRPr lang="en-US" sz="2400" dirty="0"/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FF0000"/>
                </a:solidFill>
              </a:rPr>
              <a:t>Презентациите на отборите при един ментор </a:t>
            </a:r>
            <a:r>
              <a:rPr lang="bg-BG" sz="2400" b="1" dirty="0">
                <a:solidFill>
                  <a:srgbClr val="FF0000"/>
                </a:solidFill>
              </a:rPr>
              <a:t>да НЕ бъдат еднакви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За предпочитане е да се използва </a:t>
            </a:r>
            <a:r>
              <a:rPr lang="bg-BG" sz="2400" b="1" dirty="0"/>
              <a:t>светъл фон </a:t>
            </a:r>
            <a:r>
              <a:rPr lang="bg-BG" sz="2400" dirty="0"/>
              <a:t>с </a:t>
            </a:r>
            <a:r>
              <a:rPr lang="bg-BG" sz="2400" b="1" dirty="0"/>
              <a:t>тъмен шрифт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/>
              <a:t>Шрифтът </a:t>
            </a:r>
            <a:r>
              <a:rPr lang="bg-BG" sz="2400" dirty="0"/>
              <a:t>да не бъде прекалено дребен (минимум 16 пункта).</a:t>
            </a:r>
          </a:p>
        </p:txBody>
      </p:sp>
    </p:spTree>
    <p:extLst>
      <p:ext uri="{BB962C8B-B14F-4D97-AF65-F5344CB8AC3E}">
        <p14:creationId xmlns:p14="http://schemas.microsoft.com/office/powerpoint/2010/main" val="306718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Допълнителни съвети</a:t>
            </a:r>
            <a:br>
              <a:rPr lang="bg-BG" sz="2400" dirty="0"/>
            </a:br>
            <a:r>
              <a:rPr lang="bg-BG" sz="2400" dirty="0"/>
              <a:t>(2)</a:t>
            </a:r>
            <a:endParaRPr lang="bg-BG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635780" y="835389"/>
            <a:ext cx="589444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Да </a:t>
            </a:r>
            <a:r>
              <a:rPr lang="bg-BG" sz="2400" u="sng" dirty="0"/>
              <a:t>не се пише </a:t>
            </a:r>
            <a:r>
              <a:rPr lang="bg-BG" sz="2400" dirty="0"/>
              <a:t>изцяло в </a:t>
            </a:r>
            <a:r>
              <a:rPr lang="bg-BG" sz="2400" b="1" dirty="0"/>
              <a:t>удебелен шрифт </a:t>
            </a:r>
            <a:r>
              <a:rPr lang="bg-BG" sz="2400" dirty="0"/>
              <a:t>или </a:t>
            </a:r>
            <a:r>
              <a:rPr lang="bg-BG" sz="2400" i="1" dirty="0"/>
              <a:t>курсив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Да се използват </a:t>
            </a:r>
            <a:r>
              <a:rPr lang="bg-BG" sz="2400" b="1" dirty="0"/>
              <a:t>четливи шрифтове </a:t>
            </a:r>
            <a:r>
              <a:rPr lang="bg-BG" sz="2400" dirty="0"/>
              <a:t>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Ariel</a:t>
            </a:r>
            <a:r>
              <a:rPr lang="en-US" sz="2400" dirty="0"/>
              <a:t>,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lang="en-US" sz="2400" dirty="0"/>
              <a:t>,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Cambria </a:t>
            </a:r>
            <a:r>
              <a:rPr lang="bg-BG" sz="2400" dirty="0"/>
              <a:t>и т.н.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Слайдовете да са </a:t>
            </a:r>
            <a:r>
              <a:rPr lang="bg-BG" sz="2400" b="1" dirty="0"/>
              <a:t>озаглавени коректно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Слайдовете да </a:t>
            </a:r>
            <a:r>
              <a:rPr lang="bg-BG" sz="2400" b="1" dirty="0"/>
              <a:t>не се претрупват </a:t>
            </a:r>
            <a:r>
              <a:rPr lang="bg-BG" sz="2400" dirty="0"/>
              <a:t>с информация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В слайдовете да бъдат включени </a:t>
            </a:r>
            <a:r>
              <a:rPr lang="bg-BG" sz="2400" b="1" dirty="0"/>
              <a:t>подходящи таблици и графики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Таблиците и графиките да са </a:t>
            </a:r>
            <a:r>
              <a:rPr lang="bg-BG" sz="2400" b="1" dirty="0"/>
              <a:t>озаглавени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В таблиците и графиките да присъстват </a:t>
            </a:r>
            <a:r>
              <a:rPr lang="bg-BG" sz="2400" b="1" dirty="0"/>
              <a:t>в явен вид</a:t>
            </a:r>
            <a:r>
              <a:rPr lang="bg-BG" sz="2400" dirty="0"/>
              <a:t> </a:t>
            </a:r>
            <a:r>
              <a:rPr lang="bg-BG" sz="2400" b="1" dirty="0"/>
              <a:t>мерните единици</a:t>
            </a:r>
            <a:r>
              <a:rPr lang="bg-BG" sz="2400" dirty="0"/>
              <a:t>, които се използват</a:t>
            </a:r>
          </a:p>
        </p:txBody>
      </p:sp>
    </p:spTree>
    <p:extLst>
      <p:ext uri="{BB962C8B-B14F-4D97-AF65-F5344CB8AC3E}">
        <p14:creationId xmlns:p14="http://schemas.microsoft.com/office/powerpoint/2010/main" val="167700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Допълнителни съвети</a:t>
            </a:r>
            <a:br>
              <a:rPr lang="bg-BG" sz="2400" dirty="0"/>
            </a:br>
            <a:r>
              <a:rPr lang="bg-BG" sz="2400" dirty="0"/>
              <a:t>(3)</a:t>
            </a:r>
            <a:endParaRPr lang="bg-BG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773566" y="822862"/>
            <a:ext cx="5948219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Да се използват </a:t>
            </a:r>
            <a:r>
              <a:rPr lang="bg-BG" sz="2400" b="1" dirty="0"/>
              <a:t>адекватни графични изображения</a:t>
            </a:r>
            <a:r>
              <a:rPr lang="bg-BG" sz="2400" dirty="0"/>
              <a:t>: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/>
              <a:t>За качествени признаци – напр. кръгова и стълбовидна диаграма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/>
              <a:t>За количествените – напр. линейна, стълбовидна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 smtClean="0"/>
              <a:t>Карти - диаграми</a:t>
            </a:r>
            <a:endParaRPr lang="bg-BG" sz="2000" dirty="0"/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/>
              <a:t>Двуизмерните</a:t>
            </a:r>
            <a:r>
              <a:rPr lang="bg-BG" sz="2400" dirty="0"/>
              <a:t> графики са по-четими и са за предпочитане пред </a:t>
            </a:r>
            <a:r>
              <a:rPr lang="en-US" sz="2400" dirty="0"/>
              <a:t>3D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На един слайд е подходящо да има не повече от </a:t>
            </a:r>
            <a:r>
              <a:rPr lang="bg-BG" sz="2400" b="1" dirty="0"/>
              <a:t>2-3 графики/таблици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dirty="0"/>
              <a:t>Да се използва коректно </a:t>
            </a:r>
            <a:r>
              <a:rPr lang="bg-BG" sz="2400" b="1" dirty="0"/>
              <a:t>специализираната статистическа терминология</a:t>
            </a:r>
          </a:p>
        </p:txBody>
      </p:sp>
    </p:spTree>
    <p:extLst>
      <p:ext uri="{BB962C8B-B14F-4D97-AF65-F5344CB8AC3E}">
        <p14:creationId xmlns:p14="http://schemas.microsoft.com/office/powerpoint/2010/main" val="109912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Допълнителни съвети</a:t>
            </a:r>
            <a:br>
              <a:rPr lang="bg-BG" sz="2400" dirty="0"/>
            </a:br>
            <a:r>
              <a:rPr lang="bg-BG" sz="2400" dirty="0"/>
              <a:t>(4)</a:t>
            </a:r>
            <a:endParaRPr lang="bg-BG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698410" y="760232"/>
            <a:ext cx="60447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Да се внимава с употребата на „</a:t>
            </a:r>
            <a:r>
              <a:rPr lang="bg-BG" sz="2400" b="1" dirty="0"/>
              <a:t>процент“</a:t>
            </a:r>
            <a:r>
              <a:rPr lang="bg-BG" sz="2400" dirty="0"/>
              <a:t> (равнище/дял/състояние) и „</a:t>
            </a:r>
            <a:r>
              <a:rPr lang="bg-BG" sz="2400" b="1" dirty="0"/>
              <a:t>процентен пункт“ </a:t>
            </a:r>
            <a:r>
              <a:rPr lang="bg-BG" sz="2400" dirty="0"/>
              <a:t>(промяна в процентите)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Ако се използва </a:t>
            </a:r>
            <a:r>
              <a:rPr lang="bg-BG" sz="2400" b="1" dirty="0"/>
              <a:t>специализиран софтуер </a:t>
            </a:r>
            <a:r>
              <a:rPr lang="bg-BG" sz="2400" dirty="0"/>
              <a:t>(напр. </a:t>
            </a:r>
            <a:r>
              <a:rPr lang="en-US" sz="2400" dirty="0"/>
              <a:t>SPSS</a:t>
            </a:r>
            <a:r>
              <a:rPr lang="bg-BG" sz="2400" dirty="0"/>
              <a:t>), то резултатите (</a:t>
            </a:r>
            <a:r>
              <a:rPr lang="en-US" sz="2400" dirty="0"/>
              <a:t>output-</a:t>
            </a:r>
            <a:r>
              <a:rPr lang="bg-BG" sz="2400" dirty="0" err="1"/>
              <a:t>ът</a:t>
            </a:r>
            <a:r>
              <a:rPr lang="bg-BG" sz="2400" dirty="0"/>
              <a:t>) да се </a:t>
            </a:r>
            <a:r>
              <a:rPr lang="bg-BG" sz="2400" b="1" dirty="0"/>
              <a:t>редактират</a:t>
            </a:r>
            <a:r>
              <a:rPr lang="bg-BG" sz="2400" dirty="0"/>
              <a:t> и </a:t>
            </a:r>
            <a:r>
              <a:rPr lang="bg-BG" sz="2400" dirty="0" smtClean="0"/>
              <a:t>оформят</a:t>
            </a:r>
            <a:endParaRPr lang="bg-BG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По-прегледно е на всеки слайд да има </a:t>
            </a:r>
            <a:r>
              <a:rPr lang="bg-BG" sz="2400" b="1" dirty="0"/>
              <a:t>кратък и ясен извод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В текста да се </a:t>
            </a:r>
            <a:r>
              <a:rPr lang="bg-BG" sz="2400" b="1" dirty="0"/>
              <a:t>избягва</a:t>
            </a:r>
            <a:r>
              <a:rPr lang="bg-BG" sz="2400" dirty="0"/>
              <a:t> </a:t>
            </a:r>
            <a:r>
              <a:rPr lang="bg-BG" sz="2400" b="1" dirty="0"/>
              <a:t>прекалено разговорния </a:t>
            </a:r>
            <a:r>
              <a:rPr lang="bg-BG" sz="2400" dirty="0"/>
              <a:t>стил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Заключението (последен слайд) да е </a:t>
            </a:r>
            <a:r>
              <a:rPr lang="bg-BG" sz="2400" b="1" dirty="0"/>
              <a:t>стегнато и да обобщава </a:t>
            </a:r>
            <a:r>
              <a:rPr lang="bg-BG" sz="2400" dirty="0"/>
              <a:t>направените изводи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Да се използва </a:t>
            </a:r>
            <a:r>
              <a:rPr lang="en-US" sz="2400" b="1" dirty="0"/>
              <a:t>spell-check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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69971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FA68-D2DD-4605-8529-5D1F7DC31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Национален кръг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i="1" dirty="0" smtClean="0"/>
              <a:t>Класиране</a:t>
            </a:r>
            <a:endParaRPr lang="bg-BG" i="1" dirty="0"/>
          </a:p>
        </p:txBody>
      </p:sp>
    </p:spTree>
    <p:extLst>
      <p:ext uri="{BB962C8B-B14F-4D97-AF65-F5344CB8AC3E}">
        <p14:creationId xmlns:p14="http://schemas.microsoft.com/office/powerpoint/2010/main" val="315926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Класиране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780145" y="720440"/>
            <a:ext cx="59482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u="sng" dirty="0"/>
              <a:t>Отборът победител</a:t>
            </a:r>
            <a:r>
              <a:rPr lang="bg-BG" sz="2400" dirty="0"/>
              <a:t> във всяка категория е този, получил най-висока крайна оценка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u="sng" dirty="0"/>
              <a:t>Решението</a:t>
            </a:r>
            <a:r>
              <a:rPr lang="bg-BG" sz="2400" dirty="0"/>
              <a:t> на журито ще бъде обявено на финалистите по електронна поща и ще бъде публикувано на сайта</a:t>
            </a:r>
            <a:r>
              <a:rPr lang="en-US" sz="2400" dirty="0"/>
              <a:t> </a:t>
            </a:r>
            <a:r>
              <a:rPr lang="bg-BG" sz="2400" dirty="0"/>
              <a:t>на олимпиадата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u="sng" dirty="0"/>
              <a:t>Крайната оценка </a:t>
            </a:r>
            <a:r>
              <a:rPr lang="bg-BG" sz="2400" dirty="0"/>
              <a:t>се получава по формулата: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2DE874E-155B-4868-827D-EAD0820F4CC0}"/>
                  </a:ext>
                </a:extLst>
              </p:cNvPr>
              <p:cNvSpPr txBox="1"/>
              <p:nvPr/>
            </p:nvSpPr>
            <p:spPr>
              <a:xfrm>
                <a:off x="3950875" y="4221018"/>
                <a:ext cx="3606757" cy="18466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bg-BG" sz="2400" b="1" i="0" smtClean="0">
                          <a:latin typeface="+mj-lt"/>
                        </a:rPr>
                        <m:t>Крайна оценка</m:t>
                      </m:r>
                    </m:oMath>
                  </m:oMathPara>
                </a14:m>
                <a:endParaRPr lang="bg-BG" sz="2400" b="1" i="0" dirty="0"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0" smtClean="0">
                          <a:latin typeface="+mj-lt"/>
                        </a:rPr>
                        <m:t>=</m:t>
                      </m:r>
                    </m:oMath>
                  </m:oMathPara>
                </a14:m>
                <a:endParaRPr lang="bg-BG" sz="2400" b="0" i="1" dirty="0"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bg-BG" sz="2400" b="0" i="0" smtClean="0">
                          <a:latin typeface="+mj-lt"/>
                        </a:rPr>
                        <m:t> Точки от първи етап ∗ 0,25</m:t>
                      </m:r>
                    </m:oMath>
                  </m:oMathPara>
                </a14:m>
                <a:endParaRPr lang="bg-BG" sz="2400" b="0" i="1" dirty="0"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bg-BG" sz="2400" b="0" i="0" smtClean="0">
                          <a:latin typeface="+mj-lt"/>
                        </a:rPr>
                        <m:t>+</m:t>
                      </m:r>
                    </m:oMath>
                  </m:oMathPara>
                </a14:m>
                <a:endParaRPr lang="bg-BG" sz="2400" b="0" i="0" dirty="0"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bg-BG" sz="2400" b="0" i="0" smtClean="0">
                          <a:latin typeface="+mj-lt"/>
                        </a:rPr>
                        <m:t>Точки от втори етап ∗ 0,75</m:t>
                      </m:r>
                    </m:oMath>
                  </m:oMathPara>
                </a14:m>
                <a:endParaRPr lang="bg-BG" sz="2400" b="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2DE874E-155B-4868-827D-EAD0820F4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875" y="4221018"/>
                <a:ext cx="3606757" cy="1846659"/>
              </a:xfrm>
              <a:prstGeom prst="rect">
                <a:avLst/>
              </a:prstGeom>
              <a:blipFill>
                <a:blip r:embed="rId2"/>
                <a:stretch>
                  <a:fillRect l="-338" r="-2027" b="-4950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83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FA68-D2DD-4605-8529-5D1F7DC31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Заключителен </a:t>
            </a:r>
            <a:r>
              <a:rPr lang="ru-RU" dirty="0" smtClean="0"/>
              <a:t>етап</a:t>
            </a:r>
            <a:r>
              <a:rPr lang="ru-RU" dirty="0"/>
              <a:t/>
            </a:r>
            <a:br>
              <a:rPr lang="ru-RU" dirty="0"/>
            </a:br>
            <a:r>
              <a:rPr lang="ru-RU" sz="5300" i="1" dirty="0" smtClean="0"/>
              <a:t>Определяне </a:t>
            </a:r>
            <a:r>
              <a:rPr lang="ru-RU" sz="5300" i="1" dirty="0"/>
              <a:t>на участниците в европейския кръг</a:t>
            </a:r>
            <a:endParaRPr lang="bg-BG" sz="5300" i="1" dirty="0"/>
          </a:p>
        </p:txBody>
      </p:sp>
    </p:spTree>
    <p:extLst>
      <p:ext uri="{BB962C8B-B14F-4D97-AF65-F5344CB8AC3E}">
        <p14:creationId xmlns:p14="http://schemas.microsoft.com/office/powerpoint/2010/main" val="301821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Съдържание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789382" y="752220"/>
            <a:ext cx="594821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bg-BG" sz="2000" b="1" dirty="0"/>
              <a:t>Същност</a:t>
            </a:r>
            <a:r>
              <a:rPr lang="bg-BG" sz="2000" dirty="0"/>
              <a:t> – </a:t>
            </a:r>
            <a:r>
              <a:rPr lang="ru-RU" sz="2000" u="sng" dirty="0"/>
              <a:t>видеоклип</a:t>
            </a:r>
            <a:r>
              <a:rPr lang="ru-RU" sz="2000" dirty="0"/>
              <a:t> с максимална </a:t>
            </a:r>
            <a:r>
              <a:rPr lang="ru-RU" sz="2000" dirty="0" smtClean="0"/>
              <a:t>продължителност </a:t>
            </a:r>
            <a:r>
              <a:rPr lang="ru-RU" sz="2000" dirty="0"/>
              <a:t>две минути, в който </a:t>
            </a:r>
            <a:r>
              <a:rPr lang="ru-RU" sz="2000" dirty="0" smtClean="0"/>
              <a:t>авторите  обясняват </a:t>
            </a:r>
            <a:r>
              <a:rPr lang="ru-RU" sz="2000" dirty="0"/>
              <a:t>статистическа концепция</a:t>
            </a:r>
            <a:endParaRPr lang="bg-BG" sz="2000" dirty="0"/>
          </a:p>
          <a:p>
            <a:pPr marL="457200" indent="-457200">
              <a:buFont typeface="+mj-lt"/>
              <a:buAutoNum type="arabicPeriod" startAt="2"/>
            </a:pPr>
            <a:r>
              <a:rPr lang="bg-BG" sz="2000" b="1" dirty="0" smtClean="0"/>
              <a:t>Пример</a:t>
            </a:r>
            <a:r>
              <a:rPr lang="bg-BG" sz="2000" b="1" dirty="0"/>
              <a:t>и</a:t>
            </a:r>
            <a:endParaRPr lang="bg-BG" sz="2000" dirty="0"/>
          </a:p>
          <a:p>
            <a:pPr lvl="1" algn="just"/>
            <a:r>
              <a:rPr lang="bg-BG" sz="2000" dirty="0" smtClean="0"/>
              <a:t>„</a:t>
            </a:r>
            <a:r>
              <a:rPr lang="ru-RU" sz="2000" dirty="0"/>
              <a:t>Информация и дезинформация: официалната статистика в свят, преизпълнен с данни</a:t>
            </a:r>
            <a:r>
              <a:rPr lang="bg-BG" sz="2000" dirty="0"/>
              <a:t>”, „Младите хора в </a:t>
            </a:r>
            <a:r>
              <a:rPr lang="bg-BG" sz="2000" dirty="0" smtClean="0"/>
              <a:t>Европа“, „</a:t>
            </a:r>
            <a:r>
              <a:rPr lang="ru-RU" dirty="0"/>
              <a:t> Европа в огледалото на статистиката</a:t>
            </a:r>
            <a:r>
              <a:rPr lang="bg-BG" sz="2000" dirty="0" smtClean="0"/>
              <a:t>“</a:t>
            </a:r>
            <a:endParaRPr lang="bg-BG" sz="2000" dirty="0"/>
          </a:p>
          <a:p>
            <a:r>
              <a:rPr lang="bg-BG" sz="2000" dirty="0"/>
              <a:t>3. </a:t>
            </a:r>
            <a:r>
              <a:rPr lang="bg-BG" sz="2000" b="1" dirty="0"/>
              <a:t>Условия</a:t>
            </a:r>
            <a:r>
              <a:rPr lang="bg-BG" sz="2000" dirty="0"/>
              <a:t> за участие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u="sng" dirty="0" smtClean="0"/>
              <a:t>Право за участие</a:t>
            </a:r>
            <a:endParaRPr lang="bg-BG" sz="2000" u="sng" dirty="0"/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b="1" u="sng" dirty="0" smtClean="0"/>
              <a:t>Заявка</a:t>
            </a:r>
            <a:r>
              <a:rPr lang="bg-BG" sz="2000" dirty="0" smtClean="0"/>
              <a:t> за участие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u="sng" dirty="0" smtClean="0"/>
              <a:t>Подготовка на идеен проект и представяне на отбора</a:t>
            </a:r>
            <a:endParaRPr lang="bg-BG" sz="2000" u="sng" dirty="0"/>
          </a:p>
          <a:p>
            <a:pPr>
              <a:spcAft>
                <a:spcPts val="600"/>
              </a:spcAft>
            </a:pPr>
            <a:r>
              <a:rPr lang="bg-BG" sz="2000" dirty="0" smtClean="0"/>
              <a:t>4. При завършен втори кръг: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u="sng" dirty="0" smtClean="0"/>
              <a:t>Грамота </a:t>
            </a:r>
            <a:r>
              <a:rPr lang="bg-BG" sz="2000" dirty="0"/>
              <a:t>за </a:t>
            </a:r>
            <a:r>
              <a:rPr lang="bg-BG" sz="2000" dirty="0" smtClean="0"/>
              <a:t>втори кръг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sz="2000" dirty="0" smtClean="0"/>
              <a:t>Класиране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6318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AD877-CD25-46D9-B58E-525FA5E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Европейска олимпиада по статистика</a:t>
            </a:r>
            <a:br>
              <a:rPr lang="bg-BG" dirty="0"/>
            </a:br>
            <a:r>
              <a:rPr lang="bg-BG" dirty="0"/>
              <a:t>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6B2B-1DF2-45E5-87A8-5B8E2EFE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837" y="766915"/>
            <a:ext cx="6040582" cy="5289755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bg-BG" sz="2200" b="1" dirty="0"/>
              <a:t>Цели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100" dirty="0"/>
              <a:t> </a:t>
            </a:r>
            <a:r>
              <a:rPr lang="bg-BG" sz="2100" dirty="0"/>
              <a:t>да се повиши функционалната </a:t>
            </a:r>
            <a:r>
              <a:rPr lang="bg-BG" sz="2100" b="1" dirty="0"/>
              <a:t>грамотност</a:t>
            </a:r>
            <a:r>
              <a:rPr lang="bg-BG" sz="2100" dirty="0"/>
              <a:t> на учениците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bg-BG" sz="2100" dirty="0"/>
              <a:t>да се мотивират учителите да използват </a:t>
            </a:r>
            <a:r>
              <a:rPr lang="bg-BG" sz="2100" b="1" dirty="0"/>
              <a:t>иновативни методи на преподаване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bg-BG" sz="2100" dirty="0"/>
              <a:t>да се насърчи </a:t>
            </a:r>
            <a:r>
              <a:rPr lang="bg-BG" sz="2100" b="1" dirty="0"/>
              <a:t>работата в екип </a:t>
            </a:r>
            <a:r>
              <a:rPr lang="bg-BG" sz="2100" dirty="0"/>
              <a:t>и сътрудничество като средство за постигане на общи цели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bg-BG" sz="2100" dirty="0"/>
              <a:t>да се покаже </a:t>
            </a:r>
            <a:r>
              <a:rPr lang="bg-BG" sz="2100" b="1" dirty="0"/>
              <a:t>ролята, която играе статистиката </a:t>
            </a:r>
            <a:r>
              <a:rPr lang="bg-BG" sz="2100" dirty="0"/>
              <a:t>в различните сфери и аспекти на социално-икономическия живот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ru-RU" sz="1200" dirty="0"/>
          </a:p>
          <a:p>
            <a:pPr marL="457200" indent="-457200">
              <a:buFont typeface="+mj-lt"/>
              <a:buAutoNum type="arabicPeriod"/>
            </a:pPr>
            <a:r>
              <a:rPr lang="bg-BG" sz="2200" b="1" dirty="0"/>
              <a:t>Етапи</a:t>
            </a:r>
          </a:p>
          <a:p>
            <a:pPr marL="0" indent="0">
              <a:buNone/>
            </a:pPr>
            <a:endParaRPr lang="bg-BG" sz="100" b="1" dirty="0"/>
          </a:p>
          <a:p>
            <a:pPr marL="50292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bg-BG" sz="2200" dirty="0">
                <a:solidFill>
                  <a:srgbClr val="F2AD47"/>
                </a:solidFill>
              </a:rPr>
              <a:t>2.1. </a:t>
            </a:r>
            <a:r>
              <a:rPr lang="bg-BG" sz="2200" i="1" dirty="0"/>
              <a:t>Национален кръг</a:t>
            </a:r>
            <a:r>
              <a:rPr lang="en-US" sz="2200" i="1" dirty="0"/>
              <a:t> </a:t>
            </a:r>
            <a:r>
              <a:rPr lang="en-US" sz="2200" dirty="0"/>
              <a:t>(</a:t>
            </a:r>
            <a:r>
              <a:rPr lang="bg-BG" sz="2200" dirty="0"/>
              <a:t>на български</a:t>
            </a:r>
            <a:r>
              <a:rPr lang="en-US" sz="2200" dirty="0"/>
              <a:t>)</a:t>
            </a:r>
            <a:endParaRPr lang="bg-BG" sz="2200" dirty="0"/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bg-BG" sz="2200" i="1" dirty="0"/>
              <a:t>Първи </a:t>
            </a:r>
            <a:r>
              <a:rPr lang="bg-BG" sz="2200" dirty="0"/>
              <a:t>етап</a:t>
            </a:r>
            <a:r>
              <a:rPr lang="bg-BG" sz="2200" i="1" dirty="0"/>
              <a:t> - </a:t>
            </a:r>
            <a:r>
              <a:rPr lang="bg-BG" sz="2200" u="sng" dirty="0"/>
              <a:t>тест</a:t>
            </a:r>
            <a:r>
              <a:rPr lang="bg-BG" sz="2200" dirty="0"/>
              <a:t> в 3 части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bg-BG" sz="2200" i="1" dirty="0"/>
              <a:t>Втори </a:t>
            </a:r>
            <a:r>
              <a:rPr lang="bg-BG" sz="2200" dirty="0"/>
              <a:t>етап</a:t>
            </a:r>
            <a:r>
              <a:rPr lang="bg-BG" sz="2200" i="1" dirty="0"/>
              <a:t> - </a:t>
            </a:r>
            <a:r>
              <a:rPr lang="bg-BG" sz="2200" u="sng" dirty="0"/>
              <a:t>анализ</a:t>
            </a:r>
            <a:r>
              <a:rPr lang="bg-BG" sz="2200" dirty="0"/>
              <a:t> на данни</a:t>
            </a:r>
            <a:endParaRPr lang="en-US" sz="2200" dirty="0"/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ru-RU" sz="2200" i="1" dirty="0"/>
              <a:t>Заключителен </a:t>
            </a:r>
            <a:r>
              <a:rPr lang="ru-RU" sz="2200" dirty="0"/>
              <a:t>етап </a:t>
            </a:r>
            <a:r>
              <a:rPr lang="ru-RU" sz="2200" dirty="0" smtClean="0"/>
              <a:t>- определяне </a:t>
            </a:r>
            <a:r>
              <a:rPr lang="ru-RU" sz="2200" dirty="0"/>
              <a:t>на участниците в европейския </a:t>
            </a:r>
            <a:r>
              <a:rPr lang="ru-RU" sz="2200" dirty="0" smtClean="0"/>
              <a:t>кръг </a:t>
            </a:r>
            <a:endParaRPr lang="bg-BG" sz="2200" dirty="0"/>
          </a:p>
          <a:p>
            <a:pPr marL="50292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bg-BG" sz="2200" dirty="0">
                <a:solidFill>
                  <a:srgbClr val="F2AD47"/>
                </a:solidFill>
              </a:rPr>
              <a:t>2.2. </a:t>
            </a:r>
            <a:r>
              <a:rPr lang="bg-BG" sz="2200" i="1" dirty="0"/>
              <a:t>Европейски кръг </a:t>
            </a:r>
            <a:r>
              <a:rPr lang="bg-BG" sz="2200" dirty="0"/>
              <a:t>(на английски)</a:t>
            </a:r>
            <a:endParaRPr lang="bg-BG" sz="2200" i="1" dirty="0"/>
          </a:p>
        </p:txBody>
      </p:sp>
    </p:spTree>
    <p:extLst>
      <p:ext uri="{BB962C8B-B14F-4D97-AF65-F5344CB8AC3E}">
        <p14:creationId xmlns:p14="http://schemas.microsoft.com/office/powerpoint/2010/main" val="68835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Провеждане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7A6D17-0E5F-45DB-A627-A92F97CE2CEA}"/>
              </a:ext>
            </a:extLst>
          </p:cNvPr>
          <p:cNvSpPr txBox="1"/>
          <p:nvPr/>
        </p:nvSpPr>
        <p:spPr>
          <a:xfrm>
            <a:off x="2789382" y="1123838"/>
            <a:ext cx="59482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bg-BG" sz="2000" b="1" dirty="0"/>
              <a:t>Подготовка на идейни проекти</a:t>
            </a:r>
            <a:r>
              <a:rPr lang="bg-BG" sz="2000" dirty="0" smtClean="0"/>
              <a:t> – презентация</a:t>
            </a:r>
            <a:r>
              <a:rPr lang="en-US" sz="2000" dirty="0" smtClean="0"/>
              <a:t> </a:t>
            </a:r>
            <a:r>
              <a:rPr lang="bg-BG" sz="2000" dirty="0"/>
              <a:t>до 5 слайда </a:t>
            </a:r>
            <a:r>
              <a:rPr lang="bg-BG" sz="2000" dirty="0" smtClean="0"/>
              <a:t>(ментори на отбори)</a:t>
            </a:r>
          </a:p>
          <a:p>
            <a:pPr marL="342900" indent="-342900" algn="just">
              <a:buAutoNum type="arabicPeriod"/>
            </a:pPr>
            <a:r>
              <a:rPr lang="bg-BG" sz="2000" b="1" dirty="0" smtClean="0"/>
              <a:t>Представяне на отбора </a:t>
            </a:r>
            <a:r>
              <a:rPr lang="ru-RU" sz="2000" b="1" dirty="0"/>
              <a:t>и мотивите за участие в </a:t>
            </a:r>
            <a:r>
              <a:rPr lang="ru-RU" sz="2000" b="1" dirty="0" smtClean="0"/>
              <a:t>олимпиадата </a:t>
            </a:r>
            <a:r>
              <a:rPr lang="bg-BG" sz="2000" b="1" dirty="0" smtClean="0"/>
              <a:t> –  </a:t>
            </a:r>
            <a:r>
              <a:rPr lang="bg-BG" sz="2000" dirty="0" smtClean="0"/>
              <a:t>презентация</a:t>
            </a:r>
            <a:r>
              <a:rPr lang="en-US" sz="2000" dirty="0" smtClean="0"/>
              <a:t> </a:t>
            </a:r>
            <a:r>
              <a:rPr lang="bg-BG" sz="2000" dirty="0"/>
              <a:t>до 10 слайда</a:t>
            </a:r>
            <a:r>
              <a:rPr lang="bg-BG" sz="2000" dirty="0" smtClean="0"/>
              <a:t> (ментори на отбори)</a:t>
            </a:r>
            <a:endParaRPr lang="en-US" sz="2000" dirty="0" smtClean="0"/>
          </a:p>
          <a:p>
            <a:pPr algn="just"/>
            <a:r>
              <a:rPr lang="bg-BG" sz="2000" dirty="0" smtClean="0"/>
              <a:t>Двете презентации </a:t>
            </a:r>
            <a:r>
              <a:rPr lang="bg-BG" sz="2000" dirty="0"/>
              <a:t>се </a:t>
            </a:r>
            <a:r>
              <a:rPr lang="bg-BG" sz="2000" dirty="0" smtClean="0"/>
              <a:t> </a:t>
            </a:r>
            <a:r>
              <a:rPr lang="bg-BG" sz="2000" dirty="0"/>
              <a:t>оценяват заедно.</a:t>
            </a:r>
            <a:endParaRPr lang="en-US" sz="2000" dirty="0"/>
          </a:p>
          <a:p>
            <a:pPr marL="342900" indent="-342900" algn="just">
              <a:buAutoNum type="arabicPeriod"/>
            </a:pPr>
            <a:endParaRPr lang="bg-BG" sz="2000" dirty="0" smtClean="0"/>
          </a:p>
          <a:p>
            <a:pPr algn="just"/>
            <a:r>
              <a:rPr lang="en-US" sz="2000" b="1" dirty="0" smtClean="0"/>
              <a:t>3. </a:t>
            </a:r>
            <a:r>
              <a:rPr lang="bg-BG" sz="2000" b="1" dirty="0" smtClean="0"/>
              <a:t>Онлайн гласуване </a:t>
            </a:r>
            <a:r>
              <a:rPr lang="bg-BG" sz="2000" dirty="0" smtClean="0"/>
              <a:t>– на сайта на олимпиадата</a:t>
            </a:r>
            <a:endParaRPr lang="en-US" sz="2000" dirty="0" smtClean="0"/>
          </a:p>
          <a:p>
            <a:pPr algn="just"/>
            <a:r>
              <a:rPr lang="en-US" sz="2000" b="1" dirty="0" smtClean="0"/>
              <a:t>4. </a:t>
            </a:r>
            <a:r>
              <a:rPr lang="bg-BG" sz="2000" b="1" dirty="0" smtClean="0"/>
              <a:t>Оценяване </a:t>
            </a:r>
            <a:r>
              <a:rPr lang="bg-BG" sz="2000" b="1" dirty="0"/>
              <a:t>от </a:t>
            </a:r>
            <a:r>
              <a:rPr lang="bg-BG" sz="2000" b="1" dirty="0" smtClean="0"/>
              <a:t>жури</a:t>
            </a:r>
            <a:r>
              <a:rPr lang="en-US" sz="2000" b="1" dirty="0" smtClean="0"/>
              <a:t> </a:t>
            </a:r>
            <a:endParaRPr lang="bg-BG" sz="2000" b="1" dirty="0"/>
          </a:p>
        </p:txBody>
      </p:sp>
    </p:spTree>
    <p:extLst>
      <p:ext uri="{BB962C8B-B14F-4D97-AF65-F5344CB8AC3E}">
        <p14:creationId xmlns:p14="http://schemas.microsoft.com/office/powerpoint/2010/main" val="320890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FA68-D2DD-4605-8529-5D1F7DC31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2303734"/>
          </a:xfrm>
        </p:spPr>
        <p:txBody>
          <a:bodyPr>
            <a:normAutofit/>
          </a:bodyPr>
          <a:lstStyle/>
          <a:p>
            <a:r>
              <a:rPr lang="bg-BG" dirty="0"/>
              <a:t>Европейски кръг</a:t>
            </a:r>
          </a:p>
        </p:txBody>
      </p:sp>
    </p:spTree>
    <p:extLst>
      <p:ext uri="{BB962C8B-B14F-4D97-AF65-F5344CB8AC3E}">
        <p14:creationId xmlns:p14="http://schemas.microsoft.com/office/powerpoint/2010/main" val="244906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Условия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805197" y="1897887"/>
            <a:ext cx="58030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В европейския кръг могат да участват </a:t>
            </a:r>
            <a:r>
              <a:rPr lang="bg-BG" sz="2400" dirty="0" smtClean="0"/>
              <a:t>2 отбора - </a:t>
            </a:r>
            <a:r>
              <a:rPr lang="bg-BG" sz="2400" b="1" dirty="0"/>
              <a:t>победители в </a:t>
            </a:r>
            <a:r>
              <a:rPr lang="bg-BG" sz="2400" b="1" dirty="0" smtClean="0"/>
              <a:t>заключителния етап (за всяка категория)</a:t>
            </a:r>
            <a:r>
              <a:rPr lang="bg-BG" sz="2400" dirty="0" smtClean="0"/>
              <a:t>.</a:t>
            </a:r>
            <a:endParaRPr lang="bg-BG" sz="2400" dirty="0"/>
          </a:p>
          <a:p>
            <a:endParaRPr lang="bg-BG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Всяка </a:t>
            </a:r>
            <a:r>
              <a:rPr lang="bg-BG" sz="2400" dirty="0"/>
              <a:t>държава може да </a:t>
            </a:r>
            <a:r>
              <a:rPr lang="ru-RU" sz="2400" dirty="0"/>
              <a:t>предложи </a:t>
            </a:r>
            <a:r>
              <a:rPr lang="ru-RU" sz="2400" u="sng" dirty="0"/>
              <a:t>до 2</a:t>
            </a:r>
            <a:r>
              <a:rPr lang="ru-RU" sz="2400" u="sng" dirty="0" smtClean="0"/>
              <a:t> </a:t>
            </a:r>
            <a:r>
              <a:rPr lang="ru-RU" sz="2400" u="sng" dirty="0"/>
              <a:t>отбора във всяка категория</a:t>
            </a:r>
            <a:r>
              <a:rPr lang="ru-RU" sz="2400" dirty="0"/>
              <a:t> (</a:t>
            </a:r>
            <a:r>
              <a:rPr lang="bg-BG" sz="2400" dirty="0"/>
              <a:t>А и Б</a:t>
            </a:r>
            <a:r>
              <a:rPr lang="ru-RU" sz="2400" dirty="0"/>
              <a:t>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/>
              <a:t>Регистрацията</a:t>
            </a:r>
            <a:r>
              <a:rPr lang="ru-RU" sz="2400" dirty="0"/>
              <a:t> се извършва на </a:t>
            </a:r>
            <a:r>
              <a:rPr lang="ru-RU" sz="2400" dirty="0" smtClean="0"/>
              <a:t>15 април 2022 </a:t>
            </a:r>
            <a:r>
              <a:rPr lang="ru-RU" sz="2400" dirty="0"/>
              <a:t>г.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80658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589290" y="671617"/>
            <a:ext cx="6292159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Всеки отбор подготвя </a:t>
            </a:r>
            <a:r>
              <a:rPr lang="bg-BG" sz="2400" b="1" dirty="0"/>
              <a:t>видеоклип</a:t>
            </a:r>
            <a:r>
              <a:rPr lang="bg-BG" sz="2400" dirty="0"/>
              <a:t> относно дадена статистическа тема (ще бъде обявена на </a:t>
            </a:r>
            <a:r>
              <a:rPr lang="bg-BG" sz="2400" dirty="0" smtClean="0"/>
              <a:t>19 </a:t>
            </a:r>
            <a:r>
              <a:rPr lang="bg-BG" sz="2400" dirty="0"/>
              <a:t>март </a:t>
            </a:r>
            <a:r>
              <a:rPr lang="bg-BG" sz="2400" dirty="0" smtClean="0"/>
              <a:t>2022 </a:t>
            </a:r>
            <a:r>
              <a:rPr lang="bg-BG" sz="2400" dirty="0"/>
              <a:t>г.</a:t>
            </a:r>
          </a:p>
          <a:p>
            <a:endParaRPr lang="bg-BG" sz="11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dirty="0"/>
              <a:t>Клипът е </a:t>
            </a:r>
            <a:r>
              <a:rPr lang="bg-BG" sz="2400" u="sng" dirty="0"/>
              <a:t>максимум 2 </a:t>
            </a:r>
            <a:r>
              <a:rPr lang="bg-BG" sz="2400" u="sng" dirty="0" smtClean="0"/>
              <a:t>минути +10 секунди  - за източници</a:t>
            </a:r>
            <a:endParaRPr lang="bg-BG" sz="2400" u="sng" dirty="0"/>
          </a:p>
          <a:p>
            <a:endParaRPr lang="bg-BG" sz="11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dirty="0"/>
              <a:t>Клипът </a:t>
            </a:r>
            <a:r>
              <a:rPr lang="bg-BG" sz="2400" dirty="0" smtClean="0"/>
              <a:t>не е задължително да </a:t>
            </a:r>
            <a:r>
              <a:rPr lang="bg-BG" sz="2400" dirty="0"/>
              <a:t>е на </a:t>
            </a:r>
            <a:r>
              <a:rPr lang="bg-BG" sz="2400" u="sng" dirty="0"/>
              <a:t>английски език </a:t>
            </a:r>
            <a:r>
              <a:rPr lang="bg-BG" sz="2400" dirty="0" smtClean="0"/>
              <a:t>(</a:t>
            </a:r>
            <a:r>
              <a:rPr lang="bg-BG" sz="2400" b="1" dirty="0" smtClean="0"/>
              <a:t>задължително с </a:t>
            </a:r>
            <a:r>
              <a:rPr lang="en-US" sz="2400" b="1" dirty="0"/>
              <a:t>EN </a:t>
            </a:r>
            <a:r>
              <a:rPr lang="bg-BG" sz="2400" b="1" dirty="0"/>
              <a:t>субтитри</a:t>
            </a:r>
            <a:r>
              <a:rPr lang="bg-BG" sz="2400" dirty="0"/>
              <a:t>)</a:t>
            </a:r>
          </a:p>
          <a:p>
            <a:endParaRPr lang="bg-BG" sz="11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dirty="0"/>
              <a:t>Заедно с клипа </a:t>
            </a:r>
            <a:r>
              <a:rPr lang="bg-BG" sz="2400" u="sng" dirty="0"/>
              <a:t>материал в </a:t>
            </a:r>
            <a:r>
              <a:rPr lang="en-US" sz="2400" u="sng" dirty="0"/>
              <a:t>PDF </a:t>
            </a:r>
            <a:r>
              <a:rPr lang="en-US" sz="2400" dirty="0"/>
              <a:t>(</a:t>
            </a:r>
            <a:r>
              <a:rPr lang="bg-BG" sz="2400" dirty="0" err="1"/>
              <a:t>макс</a:t>
            </a:r>
            <a:r>
              <a:rPr lang="bg-BG" sz="2400" dirty="0"/>
              <a:t>. 2000 думи на 4 страници</a:t>
            </a:r>
            <a:r>
              <a:rPr lang="en-US" sz="2400" dirty="0"/>
              <a:t>)</a:t>
            </a:r>
            <a:r>
              <a:rPr lang="bg-BG" sz="2400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bg-BG" sz="2000" dirty="0"/>
              <a:t>Обяснение на мотивите за създаване на клипа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bg-BG" sz="2000" dirty="0"/>
              <a:t>Процеса за създаване на клипа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bg-BG" sz="2000" dirty="0"/>
              <a:t>Потребителите на клипа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bg-BG" sz="2000" dirty="0"/>
              <a:t>Използвани технически средства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bg-BG" sz="2000" dirty="0" smtClean="0"/>
              <a:t>Допълнителни 10 сек. </a:t>
            </a:r>
            <a:r>
              <a:rPr lang="bg-BG" sz="2000" dirty="0"/>
              <a:t>з</a:t>
            </a:r>
            <a:r>
              <a:rPr lang="bg-BG" sz="2000" dirty="0" smtClean="0"/>
              <a:t>а източниците </a:t>
            </a:r>
            <a:r>
              <a:rPr lang="bg-BG" sz="2000" dirty="0"/>
              <a:t>на данни</a:t>
            </a:r>
          </a:p>
        </p:txBody>
      </p:sp>
    </p:spTree>
    <p:extLst>
      <p:ext uri="{BB962C8B-B14F-4D97-AF65-F5344CB8AC3E}">
        <p14:creationId xmlns:p14="http://schemas.microsoft.com/office/powerpoint/2010/main" val="419066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</a:t>
            </a:r>
            <a:br>
              <a:rPr lang="bg-BG" dirty="0"/>
            </a:br>
            <a:r>
              <a:rPr lang="bg-BG" sz="2400" dirty="0"/>
              <a:t>(продължение)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730041" y="1485807"/>
            <a:ext cx="602565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При подготовката на видеоклиповете отборите </a:t>
            </a:r>
            <a:r>
              <a:rPr lang="bg-BG" sz="2400" b="1" dirty="0"/>
              <a:t>не трябва да нарушават </a:t>
            </a:r>
            <a:r>
              <a:rPr lang="bg-BG" sz="2400" dirty="0"/>
              <a:t>авторско право или търговска марка на трета страна или да нарушават правата на което и да е лице или организация.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bg-BG" sz="11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dirty="0"/>
              <a:t>В случай, че във видеоклипа участват </a:t>
            </a:r>
            <a:r>
              <a:rPr lang="bg-BG" sz="2400" b="1" dirty="0"/>
              <a:t>непълнолетни</a:t>
            </a:r>
            <a:r>
              <a:rPr lang="bg-BG" sz="2400" dirty="0"/>
              <a:t> - декларация за съгласие, подписана от родител (липса на разрешение – дисквалификация).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195108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Критерии за оценка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742567" y="1900935"/>
            <a:ext cx="5587241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/>
              <a:t>Креативност</a:t>
            </a:r>
            <a:r>
              <a:rPr lang="bg-BG" sz="2400" dirty="0"/>
              <a:t> на видеото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/>
              <a:t>Убедителност</a:t>
            </a:r>
            <a:r>
              <a:rPr lang="bg-BG" sz="2400" dirty="0"/>
              <a:t> на посланието в съответствие с поставения въпрос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/>
              <a:t>Ефективност</a:t>
            </a:r>
            <a:r>
              <a:rPr lang="bg-BG" sz="2400" dirty="0"/>
              <a:t> на видеото, така че посланието да достигне до по-широка аудитория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/>
              <a:t>Съответствие</a:t>
            </a:r>
            <a:r>
              <a:rPr lang="bg-BG" sz="2400" dirty="0"/>
              <a:t> между видеоклипа и придружаващия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50716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Награди</a:t>
            </a:r>
            <a:endParaRPr lang="bg-BG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679937" y="748540"/>
            <a:ext cx="5587241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000" dirty="0"/>
              <a:t>Всеки участник от двата спечелили отбора в европейския кръг (категории A и Б) и техните ментори ще </a:t>
            </a:r>
            <a:r>
              <a:rPr lang="bg-BG" sz="2000" b="1" dirty="0"/>
              <a:t>получат</a:t>
            </a:r>
            <a:r>
              <a:rPr lang="bg-BG" sz="2000" dirty="0"/>
              <a:t>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bg-BG" dirty="0"/>
              <a:t>Ваучер на стойност 400 евро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bg-BG" dirty="0"/>
              <a:t>Комплект от публикации и рекламни материали от Евростат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bg-BG" dirty="0"/>
              <a:t>Грамота</a:t>
            </a:r>
          </a:p>
          <a:p>
            <a:pPr lvl="1" algn="just"/>
            <a:endParaRPr lang="bg-BG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bg-BG" sz="2000" b="1" dirty="0"/>
              <a:t>Всички отбори</a:t>
            </a:r>
            <a:r>
              <a:rPr lang="bg-BG" sz="2000" dirty="0"/>
              <a:t> ще получат грамоти.</a:t>
            </a:r>
          </a:p>
          <a:p>
            <a:pPr algn="just"/>
            <a:endParaRPr lang="bg-BG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000" b="1" dirty="0" smtClean="0"/>
              <a:t>Награждаване </a:t>
            </a:r>
            <a:r>
              <a:rPr lang="bg-BG" sz="2000" dirty="0" smtClean="0"/>
              <a:t>– последните 2 години – онлайн събитие.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4412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900" dirty="0"/>
              <a:t>Публикуване</a:t>
            </a:r>
            <a:endParaRPr lang="bg-BG" sz="29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679937" y="748540"/>
            <a:ext cx="603817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000" dirty="0"/>
              <a:t>Наградените или отличени видеоклипове ще бъдат </a:t>
            </a:r>
            <a:r>
              <a:rPr lang="bg-BG" sz="2000" b="1" dirty="0"/>
              <a:t>представени</a:t>
            </a:r>
            <a:r>
              <a:rPr lang="bg-BG" sz="2000" dirty="0"/>
              <a:t> на </a:t>
            </a:r>
            <a:r>
              <a:rPr lang="bg-BG" sz="2000" dirty="0" smtClean="0"/>
              <a:t>в интернет, заедно </a:t>
            </a:r>
            <a:r>
              <a:rPr lang="bg-BG" sz="2000" dirty="0"/>
              <a:t>с имената на техните автори.</a:t>
            </a:r>
          </a:p>
          <a:p>
            <a:pPr algn="just"/>
            <a:endParaRPr lang="bg-BG" sz="12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bg-BG" sz="2000" dirty="0"/>
              <a:t>Участниците дават </a:t>
            </a:r>
            <a:r>
              <a:rPr lang="bg-BG" sz="2000" b="1" dirty="0"/>
              <a:t>предварително своето съгласие</a:t>
            </a:r>
            <a:r>
              <a:rPr lang="bg-BG" sz="2000" dirty="0"/>
              <a:t> за използване на личните им данни, което могат да оттеглят по всяко време на олимпиадата, без това да засегне правото им на участие.</a:t>
            </a:r>
          </a:p>
          <a:p>
            <a:pPr algn="just"/>
            <a:endParaRPr lang="bg-BG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bg-BG" sz="2000" dirty="0"/>
              <a:t>Всички материали, предоставени за европейския кръг, ще се </a:t>
            </a:r>
            <a:r>
              <a:rPr lang="bg-BG" sz="2000" b="1" dirty="0"/>
              <a:t>съхраняват в Евростат.</a:t>
            </a:r>
          </a:p>
          <a:p>
            <a:pPr algn="just"/>
            <a:endParaRPr lang="bg-BG" sz="14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bg-BG" sz="2000" dirty="0"/>
              <a:t>Всички материали, представени на европейския кръг на олимпиадата, </a:t>
            </a:r>
            <a:r>
              <a:rPr lang="bg-BG" sz="2000" b="1" dirty="0"/>
              <a:t>могат да бъдат публикувани </a:t>
            </a:r>
            <a:r>
              <a:rPr lang="bg-BG" sz="2000" dirty="0"/>
              <a:t>от Евростат и държавите от ЕСС.</a:t>
            </a:r>
          </a:p>
        </p:txBody>
      </p:sp>
    </p:spTree>
    <p:extLst>
      <p:ext uri="{BB962C8B-B14F-4D97-AF65-F5344CB8AC3E}">
        <p14:creationId xmlns:p14="http://schemas.microsoft.com/office/powerpoint/2010/main" val="330905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FA68-D2DD-4605-8529-5D1F7DC31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2303734"/>
          </a:xfrm>
        </p:spPr>
        <p:txBody>
          <a:bodyPr>
            <a:normAutofit/>
          </a:bodyPr>
          <a:lstStyle/>
          <a:p>
            <a:r>
              <a:rPr lang="bg-BG" dirty="0"/>
              <a:t>Допълнителна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383169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Допълнителна информация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855301" y="2085601"/>
            <a:ext cx="55872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Сайт на </a:t>
            </a:r>
            <a:r>
              <a:rPr lang="bg-BG" sz="2400" b="1" dirty="0"/>
              <a:t>Националния статистически институт</a:t>
            </a:r>
            <a:r>
              <a:rPr lang="bg-BG" sz="2400" dirty="0"/>
              <a:t>:</a:t>
            </a:r>
          </a:p>
          <a:p>
            <a:pPr algn="ctr"/>
            <a:r>
              <a:rPr lang="bg-BG" sz="2400" dirty="0">
                <a:hlinkClick r:id="rId2"/>
              </a:rPr>
              <a:t>http://www.nsi.bg/</a:t>
            </a:r>
            <a:endParaRPr lang="bg-BG" sz="2400" dirty="0"/>
          </a:p>
          <a:p>
            <a:pPr algn="just"/>
            <a:endParaRPr lang="bg-BG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400" dirty="0"/>
              <a:t>Сайт на </a:t>
            </a:r>
            <a:r>
              <a:rPr lang="bg-BG" sz="2400" b="1" dirty="0"/>
              <a:t>олимпиадата</a:t>
            </a:r>
            <a:r>
              <a:rPr lang="bg-BG" sz="2400" dirty="0"/>
              <a:t>:</a:t>
            </a:r>
          </a:p>
          <a:p>
            <a:pPr algn="ctr"/>
            <a:r>
              <a:rPr lang="bg-BG" sz="2400" dirty="0">
                <a:hlinkClick r:id="rId3"/>
              </a:rPr>
              <a:t>https://</a:t>
            </a:r>
            <a:r>
              <a:rPr lang="bg-BG" sz="2400" dirty="0" smtClean="0">
                <a:hlinkClick r:id="rId3"/>
              </a:rPr>
              <a:t>www.nsi.bg/esc-2022/</a:t>
            </a:r>
            <a:endParaRPr lang="bg-BG" sz="2400" dirty="0"/>
          </a:p>
          <a:p>
            <a:pPr algn="just"/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03138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AD877-CD25-46D9-B58E-525FA5E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Европейска олимпиада по статистика</a:t>
            </a:r>
            <a:br>
              <a:rPr lang="bg-BG" dirty="0"/>
            </a:br>
            <a:r>
              <a:rPr lang="bg-BG" dirty="0"/>
              <a:t>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6B2B-1DF2-45E5-87A8-5B8E2EFE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836" y="864108"/>
            <a:ext cx="6303475" cy="51206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bg-BG" sz="2200" b="1" dirty="0"/>
              <a:t>Предназначение</a:t>
            </a:r>
            <a:r>
              <a:rPr lang="bg-BG" sz="2200" dirty="0"/>
              <a:t> – за ученици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bg-BG" sz="2000" i="1" dirty="0"/>
              <a:t>Категория А: </a:t>
            </a:r>
            <a:r>
              <a:rPr lang="en-US" sz="2000" i="1" dirty="0"/>
              <a:t> </a:t>
            </a:r>
            <a:r>
              <a:rPr lang="bg-BG" sz="2000" dirty="0"/>
              <a:t>10 -12 клас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bg-BG" sz="2000" i="1" dirty="0"/>
              <a:t>Категория Б: 8</a:t>
            </a:r>
            <a:r>
              <a:rPr lang="bg-BG" sz="2000" dirty="0"/>
              <a:t> - 9 клас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bg-BG" sz="2200" b="1" dirty="0"/>
              <a:t>Състезатели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2000" dirty="0"/>
              <a:t>отбор от </a:t>
            </a:r>
            <a:r>
              <a:rPr lang="bg-BG" sz="2000" u="sng" dirty="0"/>
              <a:t>максимум 3 (трима) ученици </a:t>
            </a:r>
            <a:r>
              <a:rPr lang="bg-BG" sz="2000" dirty="0"/>
              <a:t>от 1 училище + </a:t>
            </a:r>
            <a:r>
              <a:rPr lang="bg-BG" sz="2000" u="sng" dirty="0"/>
              <a:t>1 учител-ментор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2000" u="sng" dirty="0"/>
              <a:t>1 ученик </a:t>
            </a:r>
            <a:r>
              <a:rPr lang="bg-BG" sz="2000" dirty="0"/>
              <a:t>може да участва </a:t>
            </a:r>
            <a:r>
              <a:rPr lang="bg-BG" sz="2000" u="sng" dirty="0"/>
              <a:t>само в 1 отбор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2000" u="sng" dirty="0"/>
              <a:t>1 ментор </a:t>
            </a:r>
            <a:r>
              <a:rPr lang="bg-BG" sz="2000" dirty="0"/>
              <a:t>може да ръководи </a:t>
            </a:r>
            <a:r>
              <a:rPr lang="bg-BG" sz="2000" u="sng" dirty="0"/>
              <a:t>повече от 1 отбор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2000" u="sng" dirty="0"/>
              <a:t>в 1 училище </a:t>
            </a:r>
            <a:r>
              <a:rPr lang="bg-BG" sz="2000" dirty="0"/>
              <a:t>може да има </a:t>
            </a:r>
            <a:r>
              <a:rPr lang="bg-BG" sz="2000" u="sng" dirty="0"/>
              <a:t>повече от 1 отбор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bg-BG" sz="2200" b="1" dirty="0"/>
              <a:t>Регистрация</a:t>
            </a:r>
          </a:p>
          <a:p>
            <a:pPr marL="0" indent="0" algn="ctr">
              <a:buNone/>
            </a:pPr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www.esc2022.eu/esc_BG/reg_index.do?L=8</a:t>
            </a:r>
            <a:r>
              <a:rPr lang="bg-BG" sz="1800" dirty="0" smtClean="0"/>
              <a:t> </a:t>
            </a:r>
          </a:p>
          <a:p>
            <a:pPr marL="0" indent="0" algn="ctr">
              <a:buNone/>
            </a:pPr>
            <a:r>
              <a:rPr lang="bg-BG" sz="1800" dirty="0" smtClean="0"/>
              <a:t>(раздел </a:t>
            </a:r>
            <a:r>
              <a:rPr lang="bg-BG" sz="1800" dirty="0"/>
              <a:t>„ Участие“</a:t>
            </a:r>
            <a:r>
              <a:rPr lang="en-US" sz="1800" dirty="0"/>
              <a:t> </a:t>
            </a:r>
            <a:r>
              <a:rPr lang="bg-BG" sz="1800" dirty="0"/>
              <a:t>на основния сайт</a:t>
            </a:r>
          </a:p>
          <a:p>
            <a:pPr marL="0" indent="0" algn="ctr">
              <a:buNone/>
            </a:pP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www.nsi.bg/esc-2022/esc_participation.htm</a:t>
            </a:r>
            <a:r>
              <a:rPr lang="bg-BG" sz="1800" dirty="0" smtClean="0"/>
              <a:t> )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36038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A6B6-61C8-4DFA-96D4-190991F6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/>
              <a:t>Контакти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16A64-F2CD-43A0-B893-7651B2250E50}"/>
              </a:ext>
            </a:extLst>
          </p:cNvPr>
          <p:cNvSpPr txBox="1"/>
          <p:nvPr/>
        </p:nvSpPr>
        <p:spPr>
          <a:xfrm>
            <a:off x="2867828" y="2740178"/>
            <a:ext cx="5036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800" b="1" dirty="0"/>
              <a:t>E-mail</a:t>
            </a:r>
            <a:r>
              <a:rPr lang="en-US" sz="2800" dirty="0"/>
              <a:t>: </a:t>
            </a:r>
            <a:r>
              <a:rPr lang="en-GB" sz="2800" dirty="0">
                <a:hlinkClick r:id="rId2"/>
              </a:rPr>
              <a:t>competition@nsi.bg</a:t>
            </a:r>
            <a:endParaRPr lang="en-GB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GB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bg-BG" sz="2800" b="1" dirty="0"/>
              <a:t>Адрес</a:t>
            </a:r>
            <a:r>
              <a:rPr lang="bg-BG" sz="2800" dirty="0"/>
              <a:t>: </a:t>
            </a:r>
            <a:r>
              <a:rPr lang="ru-RU" sz="2800" dirty="0"/>
              <a:t>ул. "П. Волов" № 2, гр. София, ПК 1038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4396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FA68-D2DD-4605-8529-5D1F7DC31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677133"/>
            <a:ext cx="5486400" cy="2303734"/>
          </a:xfrm>
        </p:spPr>
        <p:txBody>
          <a:bodyPr>
            <a:normAutofit/>
          </a:bodyPr>
          <a:lstStyle/>
          <a:p>
            <a:r>
              <a:rPr lang="bg-BG" dirty="0"/>
              <a:t>Благодарим Ви за вниманието!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0A0145B8-CA45-4A3E-B8BA-B5E4D9914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4" y="66912"/>
            <a:ext cx="859466" cy="672627"/>
          </a:xfrm>
          <a:prstGeom prst="rect">
            <a:avLst/>
          </a:prstGeom>
        </p:spPr>
      </p:pic>
      <p:pic>
        <p:nvPicPr>
          <p:cNvPr id="4" name="Picture 1" descr="Logo_UNWE">
            <a:extLst>
              <a:ext uri="{FF2B5EF4-FFF2-40B4-BE49-F238E27FC236}">
                <a16:creationId xmlns:a16="http://schemas.microsoft.com/office/drawing/2014/main" id="{A4423DDE-DCD2-4F12-8E58-1D69C89E9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271" y="6181001"/>
            <a:ext cx="610087" cy="61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ÐÐ¾Ð³Ð¾ Ð½Ð° ÐÐ²ÑÐ¾Ð¿ÐµÐ¹ÑÐºÐ¾ÑÐ¾ ÑÑÑÑÐµÐ·Ð°Ð½Ð¸Ðµ Ð¿Ð¾ ÑÑÐ°ÑÐ¸ÑÑÐ¸ÐºÐ° Ð·Ð° ÑÑÐµÐ½Ð¸ÑÐ¸">
            <a:extLst>
              <a:ext uri="{FF2B5EF4-FFF2-40B4-BE49-F238E27FC236}">
                <a16:creationId xmlns:a16="http://schemas.microsoft.com/office/drawing/2014/main" id="{330D793D-7AD9-4495-A4C4-C6DC2EC6E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567" y="66912"/>
            <a:ext cx="656791" cy="6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88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AD877-CD25-46D9-B58E-525FA5E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Европейска олимпиада по статистика</a:t>
            </a:r>
            <a:br>
              <a:rPr lang="bg-BG" dirty="0"/>
            </a:br>
            <a:r>
              <a:rPr lang="bg-BG" dirty="0"/>
              <a:t>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6B2B-1DF2-45E5-87A8-5B8E2EFE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836" y="864108"/>
            <a:ext cx="6303475" cy="51206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g-BG" sz="2200" b="1" dirty="0"/>
              <a:t> Онлайн форма за регистрация</a:t>
            </a:r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  <a:p>
            <a:pPr marL="0" indent="0">
              <a:buNone/>
            </a:pPr>
            <a:endParaRPr lang="bg-BG" sz="2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185" y="1333670"/>
            <a:ext cx="6357723" cy="465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4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AD877-CD25-46D9-B58E-525FA5E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Европейска олимпиада по статистика</a:t>
            </a:r>
            <a:br>
              <a:rPr lang="bg-BG" dirty="0"/>
            </a:br>
            <a:r>
              <a:rPr lang="bg-BG" dirty="0"/>
              <a:t>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6B2B-1DF2-45E5-87A8-5B8E2EFE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817" y="379887"/>
            <a:ext cx="6303475" cy="31814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bg-BG" sz="2200" b="1" dirty="0"/>
              <a:t>Важни дати и периоди</a:t>
            </a:r>
            <a:endParaRPr lang="bg-BG" sz="2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BA50FF-5F4D-451F-A86F-4101C7B28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99067"/>
              </p:ext>
            </p:extLst>
          </p:nvPr>
        </p:nvGraphicFramePr>
        <p:xfrm>
          <a:off x="2753590" y="738014"/>
          <a:ext cx="5975928" cy="5372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64">
                  <a:extLst>
                    <a:ext uri="{9D8B030D-6E8A-4147-A177-3AD203B41FA5}">
                      <a16:colId xmlns:a16="http://schemas.microsoft.com/office/drawing/2014/main" val="585646689"/>
                    </a:ext>
                  </a:extLst>
                </a:gridCol>
                <a:gridCol w="3788064">
                  <a:extLst>
                    <a:ext uri="{9D8B030D-6E8A-4147-A177-3AD203B41FA5}">
                      <a16:colId xmlns:a16="http://schemas.microsoft.com/office/drawing/2014/main" val="3377532214"/>
                    </a:ext>
                  </a:extLst>
                </a:gridCol>
              </a:tblGrid>
              <a:tr h="287175">
                <a:tc gridSpan="2">
                  <a:txBody>
                    <a:bodyPr/>
                    <a:lstStyle/>
                    <a:p>
                      <a:pPr algn="ctr"/>
                      <a:r>
                        <a:rPr lang="bg-BG" sz="1600" noProof="0" dirty="0"/>
                        <a:t>Национален кръг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773979"/>
                  </a:ext>
                </a:extLst>
              </a:tr>
              <a:tr h="496030">
                <a:tc>
                  <a:txBody>
                    <a:bodyPr/>
                    <a:lstStyle/>
                    <a:p>
                      <a:r>
                        <a:rPr lang="bg-BG" sz="1600" noProof="0" dirty="0" smtClean="0"/>
                        <a:t>20 </a:t>
                      </a:r>
                      <a:r>
                        <a:rPr lang="bg-BG" sz="1600" noProof="0" dirty="0"/>
                        <a:t>октомври </a:t>
                      </a:r>
                      <a:r>
                        <a:rPr lang="bg-BG" sz="1600" noProof="0" dirty="0" smtClean="0"/>
                        <a:t>2021 </a:t>
                      </a:r>
                      <a:r>
                        <a:rPr lang="bg-BG" sz="1600" noProof="0" dirty="0"/>
                        <a:t>-</a:t>
                      </a:r>
                    </a:p>
                    <a:p>
                      <a:r>
                        <a:rPr lang="bg-BG" sz="1600" noProof="0" dirty="0"/>
                        <a:t>03 януари </a:t>
                      </a:r>
                      <a:r>
                        <a:rPr lang="bg-BG" sz="1600" noProof="0" dirty="0" smtClean="0"/>
                        <a:t>2022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Регистрация на участниците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956263"/>
                  </a:ext>
                </a:extLst>
              </a:tr>
              <a:tr h="496030">
                <a:tc>
                  <a:txBody>
                    <a:bodyPr/>
                    <a:lstStyle/>
                    <a:p>
                      <a:r>
                        <a:rPr lang="bg-BG" sz="16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04 - </a:t>
                      </a:r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  <a:r>
                        <a:rPr lang="bg-BG" sz="16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януари </a:t>
                      </a:r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Провеждане на теста от Първи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133456"/>
                  </a:ext>
                </a:extLst>
              </a:tr>
              <a:tr h="496030">
                <a:tc>
                  <a:txBody>
                    <a:bodyPr/>
                    <a:lstStyle/>
                    <a:p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</a:t>
                      </a:r>
                      <a:r>
                        <a:rPr lang="bg-BG" sz="16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януари </a:t>
                      </a:r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Публикуване на резултатите от Първи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677924"/>
                  </a:ext>
                </a:extLst>
              </a:tr>
              <a:tr h="347321">
                <a:tc>
                  <a:txBody>
                    <a:bodyPr/>
                    <a:lstStyle/>
                    <a:p>
                      <a:r>
                        <a:rPr lang="bg-BG" sz="1600" noProof="0" dirty="0" smtClean="0"/>
                        <a:t>27 </a:t>
                      </a:r>
                      <a:r>
                        <a:rPr lang="bg-BG" sz="1600" noProof="0" dirty="0"/>
                        <a:t>януари -</a:t>
                      </a:r>
                    </a:p>
                    <a:p>
                      <a:r>
                        <a:rPr lang="bg-BG" sz="1600" noProof="0" dirty="0"/>
                        <a:t> </a:t>
                      </a:r>
                      <a:r>
                        <a:rPr lang="bg-BG" sz="1600" noProof="0" dirty="0" smtClean="0"/>
                        <a:t>27 </a:t>
                      </a:r>
                      <a:r>
                        <a:rPr lang="bg-BG" sz="1600" noProof="0" dirty="0"/>
                        <a:t>февруари </a:t>
                      </a:r>
                      <a:r>
                        <a:rPr lang="bg-BG" sz="1600" noProof="0" dirty="0" smtClean="0"/>
                        <a:t>2022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Провеждане на Втори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369570"/>
                  </a:ext>
                </a:extLst>
              </a:tr>
              <a:tr h="287175">
                <a:tc>
                  <a:txBody>
                    <a:bodyPr/>
                    <a:lstStyle/>
                    <a:p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bg-BG" sz="16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март 2020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Обявяване на крайно класиране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959238"/>
                  </a:ext>
                </a:extLst>
              </a:tr>
              <a:tr h="571663"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1</a:t>
                      </a:r>
                      <a:r>
                        <a:rPr lang="bg-BG" sz="1600" noProof="0" dirty="0" smtClean="0"/>
                        <a:t>9 март -</a:t>
                      </a:r>
                    </a:p>
                    <a:p>
                      <a:r>
                        <a:rPr lang="bg-BG" sz="1600" noProof="0" dirty="0" smtClean="0"/>
                        <a:t> 1 април 2022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на идейни проекти и представяне на отборите за </a:t>
                      </a:r>
                      <a:r>
                        <a:rPr lang="bg-BG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Заключителен</a:t>
                      </a: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етап </a:t>
                      </a:r>
                      <a:r>
                        <a:rPr lang="ru-RU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определяне </a:t>
                      </a:r>
                      <a:r>
                        <a:rPr lang="ru-RU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участниците </a:t>
                      </a:r>
                      <a:r>
                        <a:rPr lang="ru-RU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европейския кръг</a:t>
                      </a:r>
                      <a:endParaRPr lang="bg-BG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21617"/>
                  </a:ext>
                </a:extLst>
              </a:tr>
              <a:tr h="287175">
                <a:tc>
                  <a:txBody>
                    <a:bodyPr/>
                    <a:lstStyle/>
                    <a:p>
                      <a:r>
                        <a:rPr lang="bg-BG" sz="1600" noProof="0" dirty="0" smtClean="0"/>
                        <a:t>4 април -</a:t>
                      </a:r>
                    </a:p>
                    <a:p>
                      <a:r>
                        <a:rPr lang="bg-BG" sz="1600" noProof="0" dirty="0" smtClean="0"/>
                        <a:t> 13 април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Онлайн гласуване и оценяване от жури</a:t>
                      </a:r>
                      <a:endParaRPr lang="bg-BG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119668"/>
                  </a:ext>
                </a:extLst>
              </a:tr>
              <a:tr h="2871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noProof="0" dirty="0" smtClean="0"/>
                        <a:t> 15 април 2022</a:t>
                      </a:r>
                    </a:p>
                    <a:p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Обявяване на резултатите н</a:t>
                      </a: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 Заключителния етап за определяне на участниците в европейския кръг</a:t>
                      </a:r>
                      <a:endParaRPr lang="bg-BG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451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32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AD877-CD25-46D9-B58E-525FA5E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Европейска олимпиада по статистика</a:t>
            </a:r>
            <a:br>
              <a:rPr lang="bg-BG" dirty="0"/>
            </a:br>
            <a:r>
              <a:rPr lang="bg-BG" dirty="0" smtClean="0"/>
              <a:t>(5)</a:t>
            </a: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6B2B-1DF2-45E5-87A8-5B8E2EFE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836" y="642438"/>
            <a:ext cx="6303475" cy="31814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bg-BG" sz="2200" b="1" dirty="0"/>
              <a:t>Важни дати и периоди</a:t>
            </a:r>
            <a:endParaRPr lang="bg-BG" sz="22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0E5EE08-147F-4804-93D8-FC3D8A508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55866"/>
              </p:ext>
            </p:extLst>
          </p:nvPr>
        </p:nvGraphicFramePr>
        <p:xfrm>
          <a:off x="2650836" y="1291504"/>
          <a:ext cx="5975928" cy="2246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6197">
                  <a:extLst>
                    <a:ext uri="{9D8B030D-6E8A-4147-A177-3AD203B41FA5}">
                      <a16:colId xmlns:a16="http://schemas.microsoft.com/office/drawing/2014/main" val="585646689"/>
                    </a:ext>
                  </a:extLst>
                </a:gridCol>
                <a:gridCol w="3429731">
                  <a:extLst>
                    <a:ext uri="{9D8B030D-6E8A-4147-A177-3AD203B41FA5}">
                      <a16:colId xmlns:a16="http://schemas.microsoft.com/office/drawing/2014/main" val="3377532214"/>
                    </a:ext>
                  </a:extLst>
                </a:gridCol>
              </a:tblGrid>
              <a:tr h="319617">
                <a:tc gridSpan="2">
                  <a:txBody>
                    <a:bodyPr/>
                    <a:lstStyle/>
                    <a:p>
                      <a:pPr algn="ctr"/>
                      <a:r>
                        <a:rPr lang="bg-BG" sz="1600" noProof="0" dirty="0"/>
                        <a:t>Европейски кръг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773979"/>
                  </a:ext>
                </a:extLst>
              </a:tr>
              <a:tr h="376304">
                <a:tc>
                  <a:txBody>
                    <a:bodyPr/>
                    <a:lstStyle/>
                    <a:p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април </a:t>
                      </a:r>
                      <a:r>
                        <a:rPr lang="bg-BG" sz="1600" noProof="0" dirty="0" smtClean="0"/>
                        <a:t>2022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Регистрация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6511"/>
                  </a:ext>
                </a:extLst>
              </a:tr>
              <a:tr h="376304">
                <a:tc>
                  <a:txBody>
                    <a:bodyPr/>
                    <a:lstStyle/>
                    <a:p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април </a:t>
                      </a:r>
                      <a:r>
                        <a:rPr lang="bg-BG" sz="16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bg-BG" sz="16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май 2022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Провеждане на кръга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133456"/>
                  </a:ext>
                </a:extLst>
              </a:tr>
              <a:tr h="376304">
                <a:tc>
                  <a:txBody>
                    <a:bodyPr/>
                    <a:lstStyle/>
                    <a:p>
                      <a:r>
                        <a:rPr lang="bg-BG" sz="1600" noProof="0" dirty="0" smtClean="0"/>
                        <a:t>Ще бъде обявено допълнително</a:t>
                      </a:r>
                      <a:endParaRPr lang="bg-BG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/>
                        <a:t>Обявяване на победителите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677924"/>
                  </a:ext>
                </a:extLst>
              </a:tr>
              <a:tr h="552065"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Ще бъде обявено допълнително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noProof="0" dirty="0"/>
                        <a:t>Церемония по награждаването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369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11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AD877-CD25-46D9-B58E-525FA5E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Европейска олимпиада по статистика</a:t>
            </a:r>
            <a:br>
              <a:rPr lang="bg-BG" dirty="0"/>
            </a:br>
            <a:r>
              <a:rPr lang="bg-BG" dirty="0" smtClean="0"/>
              <a:t>(6)</a:t>
            </a: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6B2B-1DF2-45E5-87A8-5B8E2EFE4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837" y="753275"/>
            <a:ext cx="6175922" cy="537966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bg-BG" sz="2400" b="1" dirty="0"/>
              <a:t>Награди</a:t>
            </a:r>
            <a:endParaRPr lang="bg-BG" sz="2400" dirty="0"/>
          </a:p>
          <a:p>
            <a:pPr marL="177800" lvl="1" indent="0">
              <a:buNone/>
            </a:pPr>
            <a:r>
              <a:rPr lang="bg-BG" sz="2400" b="1" i="1" dirty="0">
                <a:solidFill>
                  <a:srgbClr val="F2AD47"/>
                </a:solidFill>
              </a:rPr>
              <a:t>7.1. </a:t>
            </a:r>
            <a:r>
              <a:rPr lang="bg-BG" sz="2400" b="1" i="1" dirty="0">
                <a:solidFill>
                  <a:srgbClr val="595959"/>
                </a:solidFill>
              </a:rPr>
              <a:t>За учениците</a:t>
            </a:r>
          </a:p>
          <a:p>
            <a:pPr marL="177800" lvl="2" indent="0" algn="just">
              <a:buFont typeface="Wingdings" panose="05000000000000000000" pitchFamily="2" charset="2"/>
              <a:buChar char="Ø"/>
            </a:pPr>
            <a:r>
              <a:rPr lang="bg-BG" sz="2000" u="sng" dirty="0">
                <a:solidFill>
                  <a:srgbClr val="595959"/>
                </a:solidFill>
              </a:rPr>
              <a:t>Оценка</a:t>
            </a:r>
            <a:r>
              <a:rPr lang="bg-BG" sz="2000" dirty="0">
                <a:solidFill>
                  <a:srgbClr val="595959"/>
                </a:solidFill>
              </a:rPr>
              <a:t> „отличен“ (6.00) на конкурсен изпит за кандидатстване </a:t>
            </a:r>
            <a:r>
              <a:rPr lang="bg-BG" sz="2000" dirty="0" smtClean="0">
                <a:solidFill>
                  <a:srgbClr val="595959"/>
                </a:solidFill>
              </a:rPr>
              <a:t>в </a:t>
            </a:r>
            <a:r>
              <a:rPr lang="bg-BG" sz="2000" dirty="0">
                <a:solidFill>
                  <a:srgbClr val="595959"/>
                </a:solidFill>
              </a:rPr>
              <a:t>УНСС </a:t>
            </a:r>
            <a:r>
              <a:rPr lang="bg-BG" sz="2000" dirty="0" smtClean="0">
                <a:solidFill>
                  <a:srgbClr val="595959"/>
                </a:solidFill>
              </a:rPr>
              <a:t>за специалности </a:t>
            </a:r>
            <a:r>
              <a:rPr lang="bg-BG" sz="2000" dirty="0">
                <a:solidFill>
                  <a:srgbClr val="595959"/>
                </a:solidFill>
              </a:rPr>
              <a:t>от направление „Икономика“</a:t>
            </a:r>
            <a:r>
              <a:rPr lang="bg-BG" sz="2000" dirty="0" smtClean="0">
                <a:solidFill>
                  <a:srgbClr val="595959"/>
                </a:solidFill>
              </a:rPr>
              <a:t> </a:t>
            </a:r>
            <a:r>
              <a:rPr lang="bg-BG" sz="2000" dirty="0">
                <a:solidFill>
                  <a:srgbClr val="595959"/>
                </a:solidFill>
              </a:rPr>
              <a:t>(за </a:t>
            </a:r>
            <a:r>
              <a:rPr lang="bg-BG" sz="2000" dirty="0" smtClean="0">
                <a:solidFill>
                  <a:srgbClr val="595959"/>
                </a:solidFill>
              </a:rPr>
              <a:t>учебната </a:t>
            </a:r>
            <a:r>
              <a:rPr lang="ru-RU" sz="2000" dirty="0" smtClean="0">
                <a:solidFill>
                  <a:srgbClr val="595959"/>
                </a:solidFill>
              </a:rPr>
              <a:t>2022/2023 </a:t>
            </a:r>
            <a:r>
              <a:rPr lang="ru-RU" sz="2000" dirty="0">
                <a:solidFill>
                  <a:srgbClr val="595959"/>
                </a:solidFill>
              </a:rPr>
              <a:t>г</a:t>
            </a:r>
            <a:r>
              <a:rPr lang="ru-RU" sz="2000" dirty="0" smtClean="0">
                <a:solidFill>
                  <a:srgbClr val="595959"/>
                </a:solidFill>
              </a:rPr>
              <a:t>.)</a:t>
            </a:r>
            <a:endParaRPr lang="en-US" sz="2000" dirty="0" smtClean="0">
              <a:solidFill>
                <a:srgbClr val="595959"/>
              </a:solidFill>
            </a:endParaRPr>
          </a:p>
          <a:p>
            <a:pPr marL="177800" lvl="2" indent="0"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solidFill>
                  <a:srgbClr val="595959"/>
                </a:solidFill>
              </a:rPr>
              <a:t>Прием в ИУ-Варна на участниците, оценени с над 50% от най-високия резултат от Втори кръг;</a:t>
            </a:r>
          </a:p>
          <a:p>
            <a:pPr marL="177800" lvl="2" indent="0" algn="just">
              <a:buFont typeface="Wingdings" panose="05000000000000000000" pitchFamily="2" charset="2"/>
              <a:buChar char="Ø"/>
            </a:pPr>
            <a:r>
              <a:rPr lang="bg-BG" sz="2000" dirty="0">
                <a:solidFill>
                  <a:srgbClr val="595959"/>
                </a:solidFill>
              </a:rPr>
              <a:t>Предимство при </a:t>
            </a:r>
            <a:r>
              <a:rPr lang="bg-BG" sz="2000" dirty="0" smtClean="0">
                <a:solidFill>
                  <a:srgbClr val="595959"/>
                </a:solidFill>
              </a:rPr>
              <a:t>кандидатстване в Тракийски университет за определени специалности </a:t>
            </a:r>
          </a:p>
          <a:p>
            <a:pPr marL="177800" lvl="2" indent="0"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solidFill>
                  <a:srgbClr val="595959"/>
                </a:solidFill>
              </a:rPr>
              <a:t>Предимство при кандидатстване в Висше транспортно училище</a:t>
            </a:r>
            <a:endParaRPr lang="ru-RU" sz="2000" dirty="0">
              <a:solidFill>
                <a:srgbClr val="595959"/>
              </a:solidFill>
            </a:endParaRPr>
          </a:p>
          <a:p>
            <a:pPr marL="177800" lvl="2" indent="0" algn="just">
              <a:buFont typeface="Wingdings" panose="05000000000000000000" pitchFamily="2" charset="2"/>
              <a:buChar char="Ø"/>
            </a:pPr>
            <a:r>
              <a:rPr lang="bg-BG" sz="2000" u="sng" dirty="0">
                <a:solidFill>
                  <a:srgbClr val="595959"/>
                </a:solidFill>
              </a:rPr>
              <a:t>Парична</a:t>
            </a:r>
            <a:r>
              <a:rPr lang="bg-BG" sz="2000" dirty="0">
                <a:solidFill>
                  <a:srgbClr val="595959"/>
                </a:solidFill>
              </a:rPr>
              <a:t> – под формата на ваучер</a:t>
            </a:r>
          </a:p>
          <a:p>
            <a:pPr marL="177800" lvl="2" indent="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595959"/>
                </a:solidFill>
              </a:rPr>
              <a:t> Статистически </a:t>
            </a:r>
            <a:r>
              <a:rPr lang="ru-RU" sz="2000" u="sng" dirty="0">
                <a:solidFill>
                  <a:srgbClr val="595959"/>
                </a:solidFill>
              </a:rPr>
              <a:t>публикации</a:t>
            </a:r>
            <a:r>
              <a:rPr lang="ru-RU" sz="2000" dirty="0">
                <a:solidFill>
                  <a:srgbClr val="595959"/>
                </a:solidFill>
              </a:rPr>
              <a:t> и </a:t>
            </a:r>
            <a:r>
              <a:rPr lang="bg-BG" sz="2000" dirty="0">
                <a:solidFill>
                  <a:srgbClr val="595959"/>
                </a:solidFill>
              </a:rPr>
              <a:t>рекламни</a:t>
            </a:r>
            <a:r>
              <a:rPr lang="ru-RU" sz="2000" dirty="0">
                <a:solidFill>
                  <a:srgbClr val="595959"/>
                </a:solidFill>
              </a:rPr>
              <a:t> </a:t>
            </a:r>
            <a:r>
              <a:rPr lang="bg-BG" sz="2000" u="sng" dirty="0">
                <a:solidFill>
                  <a:srgbClr val="595959"/>
                </a:solidFill>
              </a:rPr>
              <a:t>материали</a:t>
            </a:r>
          </a:p>
          <a:p>
            <a:pPr marL="177800" lvl="2" indent="0" algn="just">
              <a:buFont typeface="Wingdings" panose="05000000000000000000" pitchFamily="2" charset="2"/>
              <a:buChar char="Ø"/>
            </a:pPr>
            <a:r>
              <a:rPr lang="ru-RU" sz="2000" u="sng" dirty="0">
                <a:solidFill>
                  <a:srgbClr val="595959"/>
                </a:solidFill>
              </a:rPr>
              <a:t>Грамота</a:t>
            </a:r>
          </a:p>
          <a:p>
            <a:pPr marL="177800" lvl="2" indent="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7800" lvl="1" indent="0">
              <a:buNone/>
            </a:pPr>
            <a:r>
              <a:rPr lang="ru-RU" sz="2400" b="1" i="1" dirty="0">
                <a:solidFill>
                  <a:srgbClr val="F2AD47"/>
                </a:solidFill>
              </a:rPr>
              <a:t>7.2. </a:t>
            </a:r>
            <a:r>
              <a:rPr lang="ru-RU" sz="2400" b="1" i="1" dirty="0">
                <a:solidFill>
                  <a:srgbClr val="595959"/>
                </a:solidFill>
              </a:rPr>
              <a:t>За </a:t>
            </a:r>
            <a:r>
              <a:rPr lang="bg-BG" sz="2400" b="1" i="1" dirty="0">
                <a:solidFill>
                  <a:srgbClr val="595959"/>
                </a:solidFill>
              </a:rPr>
              <a:t>менторите</a:t>
            </a:r>
          </a:p>
          <a:p>
            <a:pPr marL="177800" lvl="2" indent="0">
              <a:buFont typeface="Wingdings" panose="05000000000000000000" pitchFamily="2" charset="2"/>
              <a:buChar char="Ø"/>
            </a:pPr>
            <a:r>
              <a:rPr lang="bg-BG" sz="2000" u="sng" dirty="0">
                <a:solidFill>
                  <a:srgbClr val="595959"/>
                </a:solidFill>
              </a:rPr>
              <a:t>Парична</a:t>
            </a:r>
            <a:r>
              <a:rPr lang="bg-BG" sz="2000" dirty="0">
                <a:solidFill>
                  <a:srgbClr val="595959"/>
                </a:solidFill>
              </a:rPr>
              <a:t> – парична сума + ваучер</a:t>
            </a:r>
          </a:p>
          <a:p>
            <a:pPr marL="177800" lvl="2" indent="0">
              <a:buFont typeface="Wingdings" panose="05000000000000000000" pitchFamily="2" charset="2"/>
              <a:buChar char="Ø"/>
            </a:pPr>
            <a:r>
              <a:rPr lang="bg-BG" sz="2000" u="sng" dirty="0">
                <a:solidFill>
                  <a:srgbClr val="595959"/>
                </a:solidFill>
              </a:rPr>
              <a:t>Грамота</a:t>
            </a:r>
            <a:r>
              <a:rPr lang="bg-BG" sz="2000" dirty="0">
                <a:solidFill>
                  <a:srgbClr val="595959"/>
                </a:solidFill>
              </a:rPr>
              <a:t> (</a:t>
            </a:r>
            <a:r>
              <a:rPr lang="bg-BG" sz="2000" i="1" dirty="0">
                <a:solidFill>
                  <a:srgbClr val="595959"/>
                </a:solidFill>
              </a:rPr>
              <a:t>бележка</a:t>
            </a:r>
            <a:r>
              <a:rPr lang="bg-BG" sz="2000" dirty="0">
                <a:solidFill>
                  <a:srgbClr val="595959"/>
                </a:solidFill>
              </a:rPr>
              <a:t> - един ментор може да получи </a:t>
            </a:r>
            <a:r>
              <a:rPr lang="bg-BG" sz="2000" i="1" dirty="0">
                <a:solidFill>
                  <a:srgbClr val="595959"/>
                </a:solidFill>
              </a:rPr>
              <a:t>само 1 награда</a:t>
            </a:r>
            <a:r>
              <a:rPr lang="en-US" sz="2000" i="1" dirty="0">
                <a:solidFill>
                  <a:srgbClr val="595959"/>
                </a:solidFill>
              </a:rPr>
              <a:t>)</a:t>
            </a:r>
            <a:endParaRPr lang="bg-BG" sz="20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6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FA68-D2DD-4605-8529-5D1F7DC31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Национален кръг</a:t>
            </a:r>
            <a:br>
              <a:rPr lang="bg-BG" dirty="0"/>
            </a:br>
            <a:r>
              <a:rPr lang="bg-BG" dirty="0"/>
              <a:t/>
            </a:r>
            <a:br>
              <a:rPr lang="bg-BG" dirty="0"/>
            </a:br>
            <a:r>
              <a:rPr lang="en-US" dirty="0"/>
              <a:t>*</a:t>
            </a:r>
            <a:r>
              <a:rPr lang="bg-BG" dirty="0"/>
              <a:t>ПЪРВИ ЕТАП</a:t>
            </a:r>
            <a:r>
              <a:rPr lang="en-US" dirty="0"/>
              <a:t>*</a:t>
            </a:r>
            <a:endParaRPr lang="bg-B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EB208-383E-401B-A40D-4BDDDA0F2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11" y="4969164"/>
            <a:ext cx="5486400" cy="615482"/>
          </a:xfrm>
        </p:spPr>
        <p:txBody>
          <a:bodyPr>
            <a:normAutofit/>
          </a:bodyPr>
          <a:lstStyle/>
          <a:p>
            <a:pPr algn="r"/>
            <a:r>
              <a:rPr lang="bg-BG" sz="3200" dirty="0"/>
              <a:t>Тестови въпроси</a:t>
            </a:r>
          </a:p>
        </p:txBody>
      </p:sp>
    </p:spTree>
    <p:extLst>
      <p:ext uri="{BB962C8B-B14F-4D97-AF65-F5344CB8AC3E}">
        <p14:creationId xmlns:p14="http://schemas.microsoft.com/office/powerpoint/2010/main" val="294071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4911</TotalTime>
  <Words>2158</Words>
  <Application>Microsoft Office PowerPoint</Application>
  <PresentationFormat>On-screen Show (4:3)</PresentationFormat>
  <Paragraphs>313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Cambria</vt:lpstr>
      <vt:lpstr>Cambria Math</vt:lpstr>
      <vt:lpstr>Corbel</vt:lpstr>
      <vt:lpstr>Courier New</vt:lpstr>
      <vt:lpstr>Wingdings</vt:lpstr>
      <vt:lpstr>Wingdings 2</vt:lpstr>
      <vt:lpstr>Frame</vt:lpstr>
      <vt:lpstr>Практически съвети за успешна подготовка на учениците за първи и втори етап на националния кръг на Европейската олимпиада по статистика 2022</vt:lpstr>
      <vt:lpstr>Съдържание</vt:lpstr>
      <vt:lpstr>Европейска олимпиада по статистика (1)</vt:lpstr>
      <vt:lpstr>Европейска олимпиада по статистика (2)</vt:lpstr>
      <vt:lpstr>Европейска олимпиада по статистика (3)</vt:lpstr>
      <vt:lpstr>Европейска олимпиада по статистика (4)</vt:lpstr>
      <vt:lpstr>Европейска олимпиада по статистика (5)</vt:lpstr>
      <vt:lpstr>Европейска олимпиада по статистика (6)</vt:lpstr>
      <vt:lpstr>Национален кръг  *ПЪРВИ ЕТАП*</vt:lpstr>
      <vt:lpstr>Съдържание</vt:lpstr>
      <vt:lpstr>Тест 1</vt:lpstr>
      <vt:lpstr>Тест 2</vt:lpstr>
      <vt:lpstr>Тест 3</vt:lpstr>
      <vt:lpstr>Тест №1 Основни теми</vt:lpstr>
      <vt:lpstr>Източници на информация за подготовка</vt:lpstr>
      <vt:lpstr>Източници на информация за подготовка</vt:lpstr>
      <vt:lpstr>Национален кръг  *ВТОРИ ЕТАП*</vt:lpstr>
      <vt:lpstr>Съдържание</vt:lpstr>
      <vt:lpstr>Изисквания и елементи</vt:lpstr>
      <vt:lpstr>Оценяване (1)</vt:lpstr>
      <vt:lpstr>Оценяване (2)</vt:lpstr>
      <vt:lpstr>Допълнителни съвети (1)</vt:lpstr>
      <vt:lpstr>Допълнителни съвети (2)</vt:lpstr>
      <vt:lpstr>Допълнителни съвети (3)</vt:lpstr>
      <vt:lpstr>Допълнителни съвети (4)</vt:lpstr>
      <vt:lpstr>Национален кръг  Класиране</vt:lpstr>
      <vt:lpstr>Класиране</vt:lpstr>
      <vt:lpstr>Заключителен етап Определяне на участниците в европейския кръг</vt:lpstr>
      <vt:lpstr>Съдържание</vt:lpstr>
      <vt:lpstr>Провеждане</vt:lpstr>
      <vt:lpstr>Европейски кръг</vt:lpstr>
      <vt:lpstr>Условия</vt:lpstr>
      <vt:lpstr>Задача</vt:lpstr>
      <vt:lpstr>Задача (продължение)</vt:lpstr>
      <vt:lpstr>Критерии за оценка</vt:lpstr>
      <vt:lpstr>Награди</vt:lpstr>
      <vt:lpstr>Публикуване</vt:lpstr>
      <vt:lpstr>Допълнителна информация</vt:lpstr>
      <vt:lpstr>Допълнителна информация</vt:lpstr>
      <vt:lpstr>Контакти</vt:lpstr>
      <vt:lpstr>Благодарим Ви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Съвети за успешна подготовка на учениците за първи и втори кръг на Олимпиадата</dc:title>
  <dc:creator>Alexander Naidenov</dc:creator>
  <cp:lastModifiedBy>dmancheva</cp:lastModifiedBy>
  <cp:revision>120</cp:revision>
  <dcterms:created xsi:type="dcterms:W3CDTF">2018-11-05T09:09:10Z</dcterms:created>
  <dcterms:modified xsi:type="dcterms:W3CDTF">2021-12-16T12:53:07Z</dcterms:modified>
</cp:coreProperties>
</file>