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8" r:id="rId3"/>
    <p:sldId id="279" r:id="rId4"/>
    <p:sldId id="269" r:id="rId5"/>
    <p:sldId id="271" r:id="rId6"/>
    <p:sldId id="270" r:id="rId7"/>
    <p:sldId id="272" r:id="rId8"/>
    <p:sldId id="280" r:id="rId9"/>
    <p:sldId id="274" r:id="rId10"/>
    <p:sldId id="275" r:id="rId11"/>
    <p:sldId id="277" r:id="rId12"/>
    <p:sldId id="278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pos="1617" userDrawn="1">
          <p15:clr>
            <a:srgbClr val="A4A3A4"/>
          </p15:clr>
        </p15:guide>
        <p15:guide id="6" pos="2252" userDrawn="1">
          <p15:clr>
            <a:srgbClr val="A4A3A4"/>
          </p15:clr>
        </p15:guide>
        <p15:guide id="7" pos="3500" userDrawn="1">
          <p15:clr>
            <a:srgbClr val="A4A3A4"/>
          </p15:clr>
        </p15:guide>
        <p15:guide id="8" pos="4180" userDrawn="1">
          <p15:clr>
            <a:srgbClr val="A4A3A4"/>
          </p15:clr>
        </p15:guide>
        <p15:guide id="9" pos="5450" userDrawn="1">
          <p15:clr>
            <a:srgbClr val="A4A3A4"/>
          </p15:clr>
        </p15:guide>
        <p15:guide id="10" pos="6108" userDrawn="1">
          <p15:clr>
            <a:srgbClr val="A4A3A4"/>
          </p15:clr>
        </p15:guide>
        <p15:guide id="11" orient="horz" pos="3067" userDrawn="1">
          <p15:clr>
            <a:srgbClr val="A4A3A4"/>
          </p15:clr>
        </p15:guide>
        <p15:guide id="12" orient="horz" pos="618" userDrawn="1">
          <p15:clr>
            <a:srgbClr val="A4A3A4"/>
          </p15:clr>
        </p15:guide>
        <p15:guide id="13" orient="horz" pos="1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C5514"/>
    <a:srgbClr val="C09200"/>
    <a:srgbClr val="20419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15"/>
        <p:guide pos="3840"/>
        <p:guide pos="325"/>
        <p:guide pos="7310"/>
        <p:guide pos="1617"/>
        <p:guide pos="2252"/>
        <p:guide pos="3500"/>
        <p:guide pos="4180"/>
        <p:guide pos="5450"/>
        <p:guide pos="6108"/>
        <p:guide orient="horz" pos="3067"/>
        <p:guide orient="horz" pos="618"/>
        <p:guide orient="horz" pos="1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rant2\2021&#1057;&#1077;&#1084;&#1080;&#1085;&#1072;&#1088;\&#1040;&#1085;&#1072;&#1083;&#1080;&#107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ЕОС 2018 - 2021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ученици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527</c:v>
                </c:pt>
                <c:pt idx="1">
                  <c:v>634</c:v>
                </c:pt>
                <c:pt idx="2">
                  <c:v>1090</c:v>
                </c:pt>
                <c:pt idx="3">
                  <c:v>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9-4B7C-B3DC-82994F625C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отбори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194</c:v>
                </c:pt>
                <c:pt idx="1">
                  <c:v>241</c:v>
                </c:pt>
                <c:pt idx="2">
                  <c:v>412</c:v>
                </c:pt>
                <c:pt idx="3">
                  <c:v>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29-4B7C-B3DC-82994F625C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училища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79</c:v>
                </c:pt>
                <c:pt idx="1">
                  <c:v>82</c:v>
                </c:pt>
                <c:pt idx="2">
                  <c:v>114</c:v>
                </c:pt>
                <c:pt idx="3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29-4B7C-B3DC-82994F625C6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3686032"/>
        <c:axId val="953683952"/>
      </c:lineChart>
      <c:catAx>
        <c:axId val="95368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953683952"/>
        <c:crosses val="autoZero"/>
        <c:auto val="1"/>
        <c:lblAlgn val="ctr"/>
        <c:lblOffset val="100"/>
        <c:noMultiLvlLbl val="0"/>
      </c:catAx>
      <c:valAx>
        <c:axId val="95368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95368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82E7-9991-4C28-A23E-2B0441F1D138}" type="datetimeFigureOut">
              <a:rPr lang="bg-BG" smtClean="0"/>
              <a:t>13.12.2021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E257-F53C-46D0-B6B6-D29F941E4E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748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915F-F83C-447B-B601-876C0C981368}" type="datetime1">
              <a:rPr lang="bg-BG" smtClean="0"/>
              <a:t>13.12.2021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046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7D21-3BAC-45E5-BFB0-6E66990C74DF}" type="datetime1">
              <a:rPr lang="bg-BG" smtClean="0"/>
              <a:t>13.12.2021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730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2052-D688-4641-B028-DD009BC20EE6}" type="datetime1">
              <a:rPr lang="bg-BG" smtClean="0"/>
              <a:t>13.12.2021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868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43B3-AD86-4E08-9554-1E5644307646}" type="datetime1">
              <a:rPr lang="bg-BG" smtClean="0"/>
              <a:t>13.12.2021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792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D25-A27D-4DB8-9EBB-C7DBB5CED7CB}" type="datetime1">
              <a:rPr lang="bg-BG" smtClean="0"/>
              <a:t>13.12.2021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232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F143-4499-4AAA-9863-7C0D2590C556}" type="datetime1">
              <a:rPr lang="bg-BG" smtClean="0"/>
              <a:t>13.12.2021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98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B33-5933-4C62-A1B0-4F51915712DA}" type="datetime1">
              <a:rPr lang="bg-BG" smtClean="0"/>
              <a:t>13.12.2021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251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6FF8-2607-443D-A1A0-B909EB43D44F}" type="datetime1">
              <a:rPr lang="bg-BG" smtClean="0"/>
              <a:t>13.12.2021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981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4B45-0582-42A3-A5F1-6C1CB421CD43}" type="datetime1">
              <a:rPr lang="bg-BG" smtClean="0"/>
              <a:t>13.12.2021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125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537-B5D9-4501-AA84-274FAD77AE6B}" type="datetime1">
              <a:rPr lang="bg-BG" smtClean="0"/>
              <a:t>13.12.2021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053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3476-FD48-4975-A1B0-635ABFA86E98}" type="datetime1">
              <a:rPr lang="bg-BG" smtClean="0"/>
              <a:t>13.12.2021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179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D931-C465-4107-8C6C-2B80737B7DCE}" type="datetime1">
              <a:rPr lang="bg-BG" smtClean="0"/>
              <a:t>13.12.2021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3AD07-BCAE-4FA6-8969-C576999F16D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374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002B-41CF-46E0-9BF7-72AEA662CF35}" type="datetime1">
              <a:rPr lang="bg-BG" smtClean="0"/>
              <a:t>13.12.2021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1</a:t>
            </a:fld>
            <a:endParaRPr lang="bg-BG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763365"/>
            <a:ext cx="5043708" cy="1688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121" y="1474556"/>
            <a:ext cx="1421476" cy="78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5879" y="5567718"/>
            <a:ext cx="1943725" cy="265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9603" y="4057616"/>
            <a:ext cx="1405669" cy="9867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0093" y="4417358"/>
            <a:ext cx="50385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15-17.12.2021, </a:t>
            </a:r>
            <a:r>
              <a:rPr lang="bg-BG" sz="20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гр. Пловдив</a:t>
            </a:r>
          </a:p>
          <a:p>
            <a:r>
              <a:rPr lang="bg-BG" sz="20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Антоанета Илкова</a:t>
            </a:r>
            <a:endParaRPr lang="en-US" sz="2000" dirty="0" smtClean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r>
              <a:rPr lang="bg-BG" sz="20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Десислава Манчева</a:t>
            </a:r>
          </a:p>
          <a:p>
            <a:r>
              <a:rPr lang="bg-BG" sz="20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Национален статистически институт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competition@nsi.bg</a:t>
            </a:r>
            <a:endParaRPr lang="bg-BG" sz="2000" dirty="0" smtClean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60" y="2514464"/>
            <a:ext cx="1337344" cy="13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002B-41CF-46E0-9BF7-72AEA662CF35}" type="datetime1">
              <a:rPr lang="bg-BG" smtClean="0"/>
              <a:t>13.12.2021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10</a:t>
            </a:fld>
            <a:endParaRPr lang="bg-BG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633024" y="1024588"/>
            <a:ext cx="9281440" cy="52248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b="1" dirty="0" smtClean="0">
                <a:solidFill>
                  <a:srgbClr val="0070C0"/>
                </a:solidFill>
              </a:rPr>
              <a:t>3 </a:t>
            </a:r>
            <a:r>
              <a:rPr lang="bg-BG" altLang="en-US" b="1" dirty="0" smtClean="0">
                <a:solidFill>
                  <a:srgbClr val="0070C0"/>
                </a:solidFill>
              </a:rPr>
              <a:t>етап: </a:t>
            </a:r>
            <a:r>
              <a:rPr lang="ru-RU" altLang="en-US" b="1" dirty="0" smtClean="0">
                <a:solidFill>
                  <a:srgbClr val="0070C0"/>
                </a:solidFill>
              </a:rPr>
              <a:t>Публичен </a:t>
            </a:r>
            <a:r>
              <a:rPr lang="ru-RU" altLang="en-US" b="1" dirty="0">
                <a:solidFill>
                  <a:srgbClr val="0070C0"/>
                </a:solidFill>
              </a:rPr>
              <a:t>конкурс за участие в </a:t>
            </a:r>
            <a:r>
              <a:rPr lang="ru-RU" altLang="en-US" b="1" dirty="0" smtClean="0">
                <a:solidFill>
                  <a:srgbClr val="0070C0"/>
                </a:solidFill>
              </a:rPr>
              <a:t>Европейската </a:t>
            </a:r>
            <a:r>
              <a:rPr lang="bg-BG" b="1" dirty="0">
                <a:solidFill>
                  <a:srgbClr val="0070C0"/>
                </a:solidFill>
              </a:rPr>
              <a:t>фаза на статистическата олимпиада</a:t>
            </a:r>
          </a:p>
          <a:p>
            <a:pPr marL="0" indent="0">
              <a:buNone/>
              <a:defRPr/>
            </a:pPr>
            <a:r>
              <a:rPr lang="bg-BG" altLang="en-US" sz="2400" b="1" dirty="0" smtClean="0">
                <a:solidFill>
                  <a:srgbClr val="0070C0"/>
                </a:solidFill>
              </a:rPr>
              <a:t>Две категории –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</a:rPr>
              <a:t>първите </a:t>
            </a:r>
            <a:r>
              <a:rPr lang="ru-RU" sz="2500" b="1" dirty="0">
                <a:solidFill>
                  <a:srgbClr val="0070C0"/>
                </a:solidFill>
              </a:rPr>
              <a:t>пет </a:t>
            </a:r>
            <a:r>
              <a:rPr lang="bg-BG" sz="2500" b="1" dirty="0" smtClean="0">
                <a:solidFill>
                  <a:srgbClr val="0070C0"/>
                </a:solidFill>
              </a:rPr>
              <a:t>класирани</a:t>
            </a:r>
            <a:r>
              <a:rPr lang="ru-RU" sz="2500" b="1" dirty="0" smtClean="0">
                <a:solidFill>
                  <a:srgbClr val="0070C0"/>
                </a:solidFill>
              </a:rPr>
              <a:t> отбора </a:t>
            </a:r>
            <a:r>
              <a:rPr lang="bg-BG" altLang="en-US" sz="2500" b="1" dirty="0" smtClean="0">
                <a:solidFill>
                  <a:srgbClr val="0070C0"/>
                </a:solidFill>
              </a:rPr>
              <a:t>:</a:t>
            </a:r>
            <a:endParaRPr lang="bg-BG" altLang="en-US" sz="25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70C0"/>
                </a:solidFill>
              </a:rPr>
              <a:t> </a:t>
            </a:r>
            <a:r>
              <a:rPr lang="bg-BG" sz="2000" dirty="0" smtClean="0">
                <a:solidFill>
                  <a:srgbClr val="0070C0"/>
                </a:solidFill>
              </a:rPr>
              <a:t>Категория </a:t>
            </a:r>
            <a:r>
              <a:rPr lang="bg-BG" sz="2000" dirty="0">
                <a:solidFill>
                  <a:srgbClr val="0070C0"/>
                </a:solidFill>
              </a:rPr>
              <a:t>А: ученици от Х - ХII </a:t>
            </a:r>
            <a:r>
              <a:rPr lang="bg-BG" sz="2000" dirty="0" smtClean="0">
                <a:solidFill>
                  <a:srgbClr val="0070C0"/>
                </a:solidFill>
              </a:rPr>
              <a:t>клас – 6 отбора с право на участие</a:t>
            </a:r>
            <a:endParaRPr lang="bg-BG" sz="2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bg-BG" sz="2000" dirty="0">
                <a:solidFill>
                  <a:srgbClr val="0070C0"/>
                </a:solidFill>
              </a:rPr>
              <a:t> </a:t>
            </a:r>
            <a:r>
              <a:rPr lang="bg-BG" sz="2000" dirty="0" smtClean="0">
                <a:solidFill>
                  <a:srgbClr val="0070C0"/>
                </a:solidFill>
              </a:rPr>
              <a:t>Категория </a:t>
            </a:r>
            <a:r>
              <a:rPr lang="bg-BG" sz="2000" dirty="0">
                <a:solidFill>
                  <a:srgbClr val="0070C0"/>
                </a:solidFill>
              </a:rPr>
              <a:t>Б: ученици от VIII - IX </a:t>
            </a:r>
            <a:r>
              <a:rPr lang="bg-BG" sz="2000" dirty="0" smtClean="0">
                <a:solidFill>
                  <a:srgbClr val="0070C0"/>
                </a:solidFill>
              </a:rPr>
              <a:t>клас – </a:t>
            </a:r>
            <a:r>
              <a:rPr lang="en-US" sz="2000" dirty="0" smtClean="0">
                <a:solidFill>
                  <a:srgbClr val="0070C0"/>
                </a:solidFill>
              </a:rPr>
              <a:t>6</a:t>
            </a:r>
            <a:r>
              <a:rPr lang="bg-BG" sz="2000" dirty="0" smtClean="0">
                <a:solidFill>
                  <a:srgbClr val="0070C0"/>
                </a:solidFill>
              </a:rPr>
              <a:t> отбора с право на участие</a:t>
            </a:r>
            <a:r>
              <a:rPr lang="bg-BG" altLang="en-US" sz="2000" dirty="0" smtClean="0">
                <a:solidFill>
                  <a:srgbClr val="0070C0"/>
                </a:solidFill>
              </a:rPr>
              <a:t> </a:t>
            </a:r>
          </a:p>
          <a:p>
            <a:pPr marL="0" indent="441325"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10</a:t>
            </a:r>
            <a:r>
              <a:rPr lang="bg-BG" sz="2000" b="1" dirty="0" smtClean="0">
                <a:solidFill>
                  <a:srgbClr val="0070C0"/>
                </a:solidFill>
              </a:rPr>
              <a:t> от 12 отбора участваха</a:t>
            </a:r>
            <a:endParaRPr lang="bg-BG" alt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g-BG" sz="2400" b="1" dirty="0" smtClean="0">
                <a:solidFill>
                  <a:srgbClr val="0070C0"/>
                </a:solidFill>
              </a:rPr>
              <a:t>Задачата</a:t>
            </a:r>
            <a:r>
              <a:rPr lang="ru-RU" sz="2400" b="1" dirty="0" smtClean="0">
                <a:solidFill>
                  <a:srgbClr val="0070C0"/>
                </a:solidFill>
              </a:rPr>
              <a:t>:</a:t>
            </a:r>
            <a:endParaRPr lang="ru-RU" sz="2400" b="1" dirty="0">
              <a:solidFill>
                <a:srgbClr val="0070C0"/>
              </a:solidFill>
            </a:endParaRPr>
          </a:p>
          <a:p>
            <a:pPr marL="447675" indent="0">
              <a:lnSpc>
                <a:spcPct val="110000"/>
              </a:lnSpc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Да </a:t>
            </a:r>
            <a:r>
              <a:rPr lang="ru-RU" sz="1800" dirty="0">
                <a:solidFill>
                  <a:srgbClr val="0070C0"/>
                </a:solidFill>
              </a:rPr>
              <a:t>се </a:t>
            </a:r>
            <a:r>
              <a:rPr lang="bg-BG" sz="1800" dirty="0" smtClean="0">
                <a:solidFill>
                  <a:srgbClr val="0070C0"/>
                </a:solidFill>
              </a:rPr>
              <a:t>подготви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и защити </a:t>
            </a:r>
            <a:r>
              <a:rPr lang="ru-RU" sz="1800" b="1" dirty="0" smtClean="0">
                <a:solidFill>
                  <a:srgbClr val="0070C0"/>
                </a:solidFill>
              </a:rPr>
              <a:t>ИДЕЕН ПРОЕКТ </a:t>
            </a:r>
            <a:r>
              <a:rPr lang="ru-RU" sz="1800" dirty="0" smtClean="0">
                <a:solidFill>
                  <a:srgbClr val="0070C0"/>
                </a:solidFill>
              </a:rPr>
              <a:t>за </a:t>
            </a:r>
            <a:r>
              <a:rPr lang="ru-RU" sz="1800" dirty="0">
                <a:solidFill>
                  <a:srgbClr val="0070C0"/>
                </a:solidFill>
              </a:rPr>
              <a:t>двуминутен видеоклип по </a:t>
            </a:r>
            <a:r>
              <a:rPr lang="bg-BG" sz="1800" dirty="0" smtClean="0">
                <a:solidFill>
                  <a:srgbClr val="0070C0"/>
                </a:solidFill>
              </a:rPr>
              <a:t>темата </a:t>
            </a:r>
            <a:r>
              <a:rPr lang="ru-RU" sz="1800" b="1" dirty="0">
                <a:solidFill>
                  <a:srgbClr val="0070C0"/>
                </a:solidFill>
              </a:rPr>
              <a:t>Информация и дезинформация: официалната статистика в свят, преизпълнен с </a:t>
            </a:r>
            <a:r>
              <a:rPr lang="ru-RU" sz="1800" b="1" dirty="0" smtClean="0">
                <a:solidFill>
                  <a:srgbClr val="0070C0"/>
                </a:solidFill>
              </a:rPr>
              <a:t>данни </a:t>
            </a:r>
            <a:r>
              <a:rPr lang="ru-RU" sz="1800" dirty="0" smtClean="0">
                <a:solidFill>
                  <a:srgbClr val="0070C0"/>
                </a:solidFill>
              </a:rPr>
              <a:t>и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bg-BG" sz="1800" b="1" dirty="0" smtClean="0">
                <a:solidFill>
                  <a:srgbClr val="0070C0"/>
                </a:solidFill>
              </a:rPr>
              <a:t>ПРЕДСТАВЯНЕ</a:t>
            </a:r>
            <a:r>
              <a:rPr lang="ru-RU" sz="1800" b="1" dirty="0" smtClean="0">
                <a:solidFill>
                  <a:srgbClr val="0070C0"/>
                </a:solidFill>
              </a:rPr>
              <a:t> НА ОТБОРА.</a:t>
            </a:r>
            <a:endParaRPr lang="bg-BG" altLang="en-US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g-BG" altLang="en-US" sz="2400" b="1" dirty="0" smtClean="0">
                <a:solidFill>
                  <a:srgbClr val="0070C0"/>
                </a:solidFill>
              </a:rPr>
              <a:t>Два етапа:</a:t>
            </a:r>
            <a:endParaRPr lang="bg-BG" altLang="en-US" sz="24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altLang="en-US" sz="2000" dirty="0">
                <a:solidFill>
                  <a:srgbClr val="0070C0"/>
                </a:solidFill>
              </a:rPr>
              <a:t>Етап 1: </a:t>
            </a:r>
            <a:r>
              <a:rPr lang="bg-BG" sz="2000" dirty="0">
                <a:solidFill>
                  <a:srgbClr val="0070C0"/>
                </a:solidFill>
              </a:rPr>
              <a:t>онлайн </a:t>
            </a:r>
            <a:r>
              <a:rPr lang="bg-BG" sz="2000" dirty="0" smtClean="0">
                <a:solidFill>
                  <a:srgbClr val="0070C0"/>
                </a:solidFill>
              </a:rPr>
              <a:t>гласуване на страницата на НСИ </a:t>
            </a:r>
            <a:r>
              <a:rPr lang="bg-BG" altLang="en-US" sz="2000" dirty="0" smtClean="0">
                <a:solidFill>
                  <a:srgbClr val="0070C0"/>
                </a:solidFill>
              </a:rPr>
              <a:t>- 10 дни - </a:t>
            </a:r>
            <a:r>
              <a:rPr lang="bg-BG" sz="2000" dirty="0">
                <a:solidFill>
                  <a:srgbClr val="0070C0"/>
                </a:solidFill>
              </a:rPr>
              <a:t>13 233 </a:t>
            </a:r>
            <a:r>
              <a:rPr lang="bg-BG" sz="2000" dirty="0" smtClean="0">
                <a:solidFill>
                  <a:srgbClr val="0070C0"/>
                </a:solidFill>
              </a:rPr>
              <a:t>гласували</a:t>
            </a:r>
            <a:endParaRPr lang="bg-BG" altLang="en-US" sz="2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altLang="en-US" sz="2000" dirty="0">
                <a:solidFill>
                  <a:srgbClr val="0070C0"/>
                </a:solidFill>
              </a:rPr>
              <a:t>Етап 2: </a:t>
            </a:r>
            <a:r>
              <a:rPr lang="bg-BG" sz="2000" dirty="0">
                <a:solidFill>
                  <a:srgbClr val="0070C0"/>
                </a:solidFill>
              </a:rPr>
              <a:t>оценяване от </a:t>
            </a:r>
            <a:r>
              <a:rPr lang="bg-BG" sz="2000" dirty="0" smtClean="0">
                <a:solidFill>
                  <a:srgbClr val="0070C0"/>
                </a:solidFill>
              </a:rPr>
              <a:t>6 </a:t>
            </a:r>
            <a:r>
              <a:rPr lang="bg-BG" sz="2000" dirty="0">
                <a:solidFill>
                  <a:srgbClr val="0070C0"/>
                </a:solidFill>
              </a:rPr>
              <a:t>членно жури </a:t>
            </a:r>
            <a:r>
              <a:rPr lang="bg-BG" altLang="en-US" sz="2000" dirty="0" smtClean="0">
                <a:solidFill>
                  <a:srgbClr val="0070C0"/>
                </a:solidFill>
              </a:rPr>
              <a:t>- </a:t>
            </a:r>
            <a:r>
              <a:rPr lang="bg-BG" altLang="en-US" sz="2000" dirty="0">
                <a:solidFill>
                  <a:srgbClr val="0070C0"/>
                </a:solidFill>
              </a:rPr>
              <a:t>10 дни </a:t>
            </a:r>
          </a:p>
          <a:p>
            <a:pPr marL="0" indent="0">
              <a:buNone/>
              <a:defRPr/>
            </a:pP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1" y="4868863"/>
            <a:ext cx="2103263" cy="14874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5" y="1024588"/>
            <a:ext cx="1337344" cy="13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002B-41CF-46E0-9BF7-72AEA662CF35}" type="datetime1">
              <a:rPr lang="bg-BG" smtClean="0"/>
              <a:t>13.12.2021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11</a:t>
            </a:fld>
            <a:endParaRPr lang="bg-BG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566988" y="1160957"/>
            <a:ext cx="9625012" cy="413356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ru-RU" altLang="en-US" sz="3200" b="1" dirty="0" smtClean="0">
                <a:solidFill>
                  <a:srgbClr val="0070C0"/>
                </a:solidFill>
              </a:rPr>
              <a:t>Публичен </a:t>
            </a:r>
            <a:r>
              <a:rPr lang="ru-RU" altLang="en-US" sz="3200" b="1" dirty="0">
                <a:solidFill>
                  <a:srgbClr val="0070C0"/>
                </a:solidFill>
              </a:rPr>
              <a:t>конкурс за участие в </a:t>
            </a:r>
            <a:r>
              <a:rPr lang="ru-RU" altLang="en-US" sz="3200" b="1" dirty="0" err="1" smtClean="0">
                <a:solidFill>
                  <a:srgbClr val="0070C0"/>
                </a:solidFill>
              </a:rPr>
              <a:t>Европейската</a:t>
            </a:r>
            <a:r>
              <a:rPr lang="ru-RU" altLang="en-US" sz="3200" b="1" dirty="0" smtClean="0">
                <a:solidFill>
                  <a:srgbClr val="0070C0"/>
                </a:solidFill>
              </a:rPr>
              <a:t> </a:t>
            </a:r>
            <a:r>
              <a:rPr lang="bg-BG" sz="3200" b="1" dirty="0">
                <a:solidFill>
                  <a:srgbClr val="0070C0"/>
                </a:solidFill>
              </a:rPr>
              <a:t>фаза на статистическата олимпиада</a:t>
            </a:r>
          </a:p>
          <a:p>
            <a:pPr marL="0" indent="0">
              <a:buNone/>
              <a:defRPr/>
            </a:pPr>
            <a:endParaRPr lang="ru-RU" altLang="en-US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bg-BG" altLang="en-US" sz="3200" b="1" dirty="0" smtClean="0">
                <a:solidFill>
                  <a:srgbClr val="0070C0"/>
                </a:solidFill>
              </a:rPr>
              <a:t>Журито:</a:t>
            </a:r>
            <a:r>
              <a:rPr lang="bg-BG" altLang="en-US" sz="24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bg-BG" sz="3300" dirty="0" smtClean="0"/>
              <a:t>Съставено</a:t>
            </a:r>
            <a:r>
              <a:rPr lang="ru-RU" sz="3300" dirty="0" smtClean="0"/>
              <a:t> </a:t>
            </a:r>
            <a:r>
              <a:rPr lang="ru-RU" sz="3300" dirty="0"/>
              <a:t>от </a:t>
            </a:r>
            <a:r>
              <a:rPr lang="bg-BG" sz="3300" dirty="0" smtClean="0"/>
              <a:t>изявени експерти </a:t>
            </a:r>
            <a:r>
              <a:rPr lang="ru-RU" sz="3300" dirty="0" smtClean="0"/>
              <a:t>по </a:t>
            </a:r>
            <a:r>
              <a:rPr lang="ru-RU" sz="3300" dirty="0"/>
              <a:t>статистика, журналистика, </a:t>
            </a:r>
            <a:r>
              <a:rPr lang="bg-BG" sz="3300" dirty="0" smtClean="0"/>
              <a:t>комуникация</a:t>
            </a:r>
            <a:r>
              <a:rPr lang="ru-RU" sz="3300" dirty="0" smtClean="0"/>
              <a:t> </a:t>
            </a:r>
            <a:r>
              <a:rPr lang="ru-RU" sz="3300" dirty="0"/>
              <a:t>и визуализация на </a:t>
            </a:r>
            <a:r>
              <a:rPr lang="bg-BG" sz="3300" dirty="0" smtClean="0"/>
              <a:t>данни</a:t>
            </a:r>
            <a:r>
              <a:rPr lang="ru-RU" sz="33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Диана </a:t>
            </a:r>
            <a:r>
              <a:rPr lang="ru-RU" sz="3200" b="1" dirty="0">
                <a:solidFill>
                  <a:srgbClr val="0070C0"/>
                </a:solidFill>
              </a:rPr>
              <a:t>Янчева </a:t>
            </a:r>
            <a:r>
              <a:rPr lang="ru-RU" dirty="0"/>
              <a:t>- </a:t>
            </a:r>
            <a:r>
              <a:rPr lang="ru-RU" sz="2900" dirty="0">
                <a:solidFill>
                  <a:srgbClr val="0070C0"/>
                </a:solidFill>
              </a:rPr>
              <a:t>зам</a:t>
            </a:r>
            <a:r>
              <a:rPr lang="ru-RU" sz="2900" dirty="0" smtClean="0">
                <a:solidFill>
                  <a:srgbClr val="0070C0"/>
                </a:solidFill>
              </a:rPr>
              <a:t>.-</a:t>
            </a:r>
            <a:r>
              <a:rPr lang="bg-BG" sz="2900" dirty="0" smtClean="0">
                <a:solidFill>
                  <a:srgbClr val="0070C0"/>
                </a:solidFill>
              </a:rPr>
              <a:t>председател на НСИ, и председател на журито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Доц</a:t>
            </a:r>
            <a:r>
              <a:rPr lang="ru-RU" sz="3200" b="1" dirty="0">
                <a:solidFill>
                  <a:srgbClr val="0070C0"/>
                </a:solidFill>
              </a:rPr>
              <a:t>. Александър Найденов </a:t>
            </a:r>
            <a:r>
              <a:rPr lang="ru-RU" sz="2900" dirty="0">
                <a:solidFill>
                  <a:srgbClr val="0070C0"/>
                </a:solidFill>
              </a:rPr>
              <a:t>- </a:t>
            </a:r>
            <a:r>
              <a:rPr lang="bg-BG" sz="2900" dirty="0" smtClean="0">
                <a:solidFill>
                  <a:srgbClr val="0070C0"/>
                </a:solidFill>
              </a:rPr>
              <a:t>преподавател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по статистика в </a:t>
            </a:r>
            <a:r>
              <a:rPr lang="ru-RU" sz="2900" dirty="0" smtClean="0">
                <a:solidFill>
                  <a:srgbClr val="0070C0"/>
                </a:solidFill>
              </a:rPr>
              <a:t>УНСС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70C0"/>
                </a:solidFill>
              </a:rPr>
              <a:t>Доц. д-р Георги Бърдаров </a:t>
            </a:r>
            <a:r>
              <a:rPr lang="ru-RU" sz="2900" dirty="0">
                <a:solidFill>
                  <a:srgbClr val="0070C0"/>
                </a:solidFill>
              </a:rPr>
              <a:t>- преподавател в Геолого-географския факултет на СУ „Св. Климент Охридски“, катедра „Социално-икономическа география“;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Надя </a:t>
            </a:r>
            <a:r>
              <a:rPr lang="ru-RU" sz="3200" b="1" dirty="0">
                <a:solidFill>
                  <a:srgbClr val="0070C0"/>
                </a:solidFill>
              </a:rPr>
              <a:t>Кантарева - Барух </a:t>
            </a:r>
            <a:r>
              <a:rPr lang="ru-RU" sz="2900" dirty="0">
                <a:solidFill>
                  <a:srgbClr val="0070C0"/>
                </a:solidFill>
              </a:rPr>
              <a:t>- директор на „Аз-буки - </a:t>
            </a:r>
            <a:r>
              <a:rPr lang="bg-BG" sz="2900" dirty="0" smtClean="0">
                <a:solidFill>
                  <a:srgbClr val="0070C0"/>
                </a:solidFill>
              </a:rPr>
              <a:t>Национално издателство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за образование и наука“ и </a:t>
            </a:r>
            <a:r>
              <a:rPr lang="bg-BG" sz="2900" dirty="0" smtClean="0">
                <a:solidFill>
                  <a:srgbClr val="0070C0"/>
                </a:solidFill>
              </a:rPr>
              <a:t>издател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на вестник „Аз-буки“, </a:t>
            </a:r>
            <a:r>
              <a:rPr lang="bg-BG" sz="2900" dirty="0" smtClean="0">
                <a:solidFill>
                  <a:srgbClr val="0070C0"/>
                </a:solidFill>
              </a:rPr>
              <a:t>медиен партньор на олимпиадата</a:t>
            </a:r>
            <a:endParaRPr lang="ru-RU" sz="29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rgbClr val="0070C0"/>
                </a:solidFill>
              </a:rPr>
              <a:t>Александър </a:t>
            </a:r>
            <a:r>
              <a:rPr lang="ru-RU" sz="3300" b="1" dirty="0" smtClean="0">
                <a:solidFill>
                  <a:srgbClr val="0070C0"/>
                </a:solidFill>
              </a:rPr>
              <a:t>Лазаров </a:t>
            </a:r>
            <a:r>
              <a:rPr lang="ru-RU" sz="2900" dirty="0">
                <a:solidFill>
                  <a:srgbClr val="0070C0"/>
                </a:solidFill>
              </a:rPr>
              <a:t>- изпълнителен директор на фирма „Мапекс“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0070C0"/>
                </a:solidFill>
              </a:rPr>
              <a:t>Явор </a:t>
            </a:r>
            <a:r>
              <a:rPr lang="ru-RU" sz="3300" b="1" dirty="0">
                <a:solidFill>
                  <a:srgbClr val="0070C0"/>
                </a:solidFill>
              </a:rPr>
              <a:t>Алексиев </a:t>
            </a:r>
            <a:r>
              <a:rPr lang="ru-RU" sz="2900" dirty="0">
                <a:solidFill>
                  <a:srgbClr val="0070C0"/>
                </a:solidFill>
              </a:rPr>
              <a:t>- </a:t>
            </a:r>
            <a:r>
              <a:rPr lang="bg-BG" sz="2900" dirty="0" smtClean="0">
                <a:solidFill>
                  <a:srgbClr val="0070C0"/>
                </a:solidFill>
              </a:rPr>
              <a:t>икономически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и политически анализатор в </a:t>
            </a:r>
            <a:r>
              <a:rPr lang="ru-RU" sz="2900" dirty="0" err="1">
                <a:solidFill>
                  <a:srgbClr val="0070C0"/>
                </a:solidFill>
              </a:rPr>
              <a:t>CEEMarketWatch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bg-BG" sz="2900" dirty="0" smtClean="0">
                <a:solidFill>
                  <a:srgbClr val="0070C0"/>
                </a:solidFill>
              </a:rPr>
              <a:t>основател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и </a:t>
            </a:r>
            <a:r>
              <a:rPr lang="bg-BG" sz="2900" dirty="0" smtClean="0">
                <a:solidFill>
                  <a:srgbClr val="0070C0"/>
                </a:solidFill>
              </a:rPr>
              <a:t>главен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редактор на </a:t>
            </a:r>
            <a:r>
              <a:rPr lang="ru-RU" sz="2900" dirty="0" err="1">
                <a:solidFill>
                  <a:srgbClr val="0070C0"/>
                </a:solidFill>
              </a:rPr>
              <a:t>Инфограф</a:t>
            </a:r>
            <a:r>
              <a:rPr lang="ru-RU" sz="29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altLang="en-US" sz="160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698664" y="5294521"/>
            <a:ext cx="93902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100" dirty="0"/>
              <a:t>Журито беше респектирано от начина, по който отборите представят теоретичното съдържание и предлагат интересни средства и техники за онагледяването му.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5" y="4868863"/>
            <a:ext cx="2103263" cy="14874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0" y="1160957"/>
            <a:ext cx="1337344" cy="13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002B-41CF-46E0-9BF7-72AEA662CF35}" type="datetime1">
              <a:rPr lang="bg-BG" smtClean="0"/>
              <a:t>13.12.2021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12</a:t>
            </a:fld>
            <a:endParaRPr lang="bg-BG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566989" y="1127080"/>
            <a:ext cx="9244012" cy="486976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altLang="en-US" sz="1800" b="1" dirty="0" smtClean="0">
                <a:solidFill>
                  <a:srgbClr val="0070C0"/>
                </a:solidFill>
              </a:rPr>
              <a:t>Публичен </a:t>
            </a:r>
            <a:r>
              <a:rPr lang="ru-RU" altLang="en-US" sz="1800" b="1" dirty="0">
                <a:solidFill>
                  <a:srgbClr val="0070C0"/>
                </a:solidFill>
              </a:rPr>
              <a:t>конкурс за участие в Е</a:t>
            </a:r>
            <a:r>
              <a:rPr lang="ru-RU" altLang="en-US" sz="1800" b="1" dirty="0" smtClean="0">
                <a:solidFill>
                  <a:srgbClr val="0070C0"/>
                </a:solidFill>
              </a:rPr>
              <a:t>вропейската </a:t>
            </a:r>
            <a:r>
              <a:rPr lang="bg-BG" sz="1800" b="1" dirty="0">
                <a:solidFill>
                  <a:srgbClr val="0070C0"/>
                </a:solidFill>
              </a:rPr>
              <a:t>фаза на статистическата </a:t>
            </a:r>
            <a:r>
              <a:rPr lang="bg-BG" sz="1800" b="1" dirty="0" smtClean="0">
                <a:solidFill>
                  <a:srgbClr val="0070C0"/>
                </a:solidFill>
              </a:rPr>
              <a:t>олимпиада</a:t>
            </a:r>
          </a:p>
          <a:p>
            <a:pPr marL="0" indent="0" algn="ctr">
              <a:buNone/>
              <a:defRPr/>
            </a:pPr>
            <a:r>
              <a:rPr lang="bg-BG" altLang="en-US" b="1" dirty="0" smtClean="0">
                <a:solidFill>
                  <a:schemeClr val="accent1">
                    <a:lumMod val="75000"/>
                  </a:schemeClr>
                </a:solidFill>
              </a:rPr>
              <a:t>Победителите</a:t>
            </a:r>
            <a:endParaRPr lang="bg-BG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bg-BG" dirty="0"/>
              <a:t>К</a:t>
            </a:r>
            <a:r>
              <a:rPr lang="bg-BG" dirty="0" smtClean="0"/>
              <a:t>атегория </a:t>
            </a:r>
            <a:r>
              <a:rPr lang="bg-BG" dirty="0"/>
              <a:t>А</a:t>
            </a:r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FELSSTARS</a:t>
            </a:r>
            <a:r>
              <a:rPr lang="ru-RU" dirty="0"/>
              <a:t> от Първа английска езикова гимназия, гр. София</a:t>
            </a:r>
            <a:r>
              <a:rPr lang="ru-RU" dirty="0" smtClean="0"/>
              <a:t>, ментор – Мария Тихова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ВДМ-Варна</a:t>
            </a:r>
            <a:r>
              <a:rPr lang="ru-RU" dirty="0"/>
              <a:t> от Математическа гимназия </a:t>
            </a:r>
            <a:r>
              <a:rPr lang="ru-RU" dirty="0" smtClean="0"/>
              <a:t>„</a:t>
            </a:r>
            <a:r>
              <a:rPr lang="ru-RU" dirty="0"/>
              <a:t>Д-р Петър Берон“, гр. Варна, ментор – Елена </a:t>
            </a:r>
            <a:r>
              <a:rPr lang="ru-RU" dirty="0" smtClean="0"/>
              <a:t>Димитрова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bg-BG" dirty="0"/>
              <a:t>К</a:t>
            </a:r>
            <a:r>
              <a:rPr lang="bg-BG" dirty="0" smtClean="0"/>
              <a:t>атегория </a:t>
            </a:r>
            <a:r>
              <a:rPr lang="bg-BG" dirty="0"/>
              <a:t>Б</a:t>
            </a:r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ПЧМГ2</a:t>
            </a:r>
            <a:r>
              <a:rPr lang="ru-RU" dirty="0" smtClean="0"/>
              <a:t> </a:t>
            </a:r>
            <a:r>
              <a:rPr lang="ru-RU" dirty="0"/>
              <a:t>от Първа частна математическа гимназия, гр. София</a:t>
            </a:r>
            <a:r>
              <a:rPr lang="ru-RU" dirty="0" smtClean="0"/>
              <a:t>, ментор – Добри Данков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GB" altLang="en-US" b="1" dirty="0" smtClean="0">
                <a:solidFill>
                  <a:schemeClr val="accent1">
                    <a:lumMod val="75000"/>
                  </a:schemeClr>
                </a:solidFill>
              </a:rPr>
              <a:t>RACHINSKI1</a:t>
            </a:r>
            <a:r>
              <a:rPr lang="bg-BG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altLang="en-US" dirty="0"/>
              <a:t>от</a:t>
            </a:r>
            <a:r>
              <a:rPr lang="bg-BG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ПГЗ </a:t>
            </a:r>
            <a:r>
              <a:rPr lang="ru-RU" dirty="0"/>
              <a:t>„Тодор Рачински“, </a:t>
            </a:r>
            <a:r>
              <a:rPr lang="ru-RU" dirty="0" smtClean="0"/>
              <a:t>гр. Генерал Тошево,</a:t>
            </a:r>
            <a:r>
              <a:rPr lang="ru-RU" dirty="0"/>
              <a:t> ментор </a:t>
            </a:r>
            <a:r>
              <a:rPr lang="ru-RU"/>
              <a:t>– Севдалина Бонева</a:t>
            </a:r>
            <a:endParaRPr lang="ru-RU" dirty="0" smtClean="0"/>
          </a:p>
          <a:p>
            <a:pPr marL="457200" lvl="1" indent="0">
              <a:buNone/>
              <a:defRPr/>
            </a:pP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5" y="4868863"/>
            <a:ext cx="2103263" cy="14874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7" y="1127080"/>
            <a:ext cx="1337344" cy="13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002B-41CF-46E0-9BF7-72AEA662CF35}" type="datetime1">
              <a:rPr lang="bg-BG" smtClean="0"/>
              <a:t>13.12.2021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2</a:t>
            </a:fld>
            <a:endParaRPr lang="bg-B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86819"/>
            <a:ext cx="1288123" cy="1125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498501" y="1777285"/>
            <a:ext cx="7197950" cy="376817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bg-BG" altLang="en-US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bg-BG" altLang="en-US" sz="2400" b="1" dirty="0" smtClean="0">
                <a:solidFill>
                  <a:srgbClr val="0070C0"/>
                </a:solidFill>
              </a:rPr>
              <a:t>Две </a:t>
            </a:r>
            <a:r>
              <a:rPr lang="bg-BG" altLang="en-US" sz="2400" b="1" dirty="0">
                <a:solidFill>
                  <a:srgbClr val="0070C0"/>
                </a:solidFill>
              </a:rPr>
              <a:t>категории: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bg-BG" sz="1400" dirty="0">
                <a:solidFill>
                  <a:srgbClr val="0070C0"/>
                </a:solidFill>
              </a:rPr>
              <a:t> </a:t>
            </a:r>
            <a:r>
              <a:rPr lang="bg-BG" sz="2100" dirty="0" smtClean="0">
                <a:solidFill>
                  <a:srgbClr val="0070C0"/>
                </a:solidFill>
              </a:rPr>
              <a:t>Категория </a:t>
            </a:r>
            <a:r>
              <a:rPr lang="bg-BG" sz="2100" dirty="0">
                <a:solidFill>
                  <a:srgbClr val="0070C0"/>
                </a:solidFill>
              </a:rPr>
              <a:t>А: ученици от Х - ХII клас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bg-BG" sz="2100" dirty="0">
                <a:solidFill>
                  <a:srgbClr val="0070C0"/>
                </a:solidFill>
              </a:rPr>
              <a:t> </a:t>
            </a:r>
            <a:r>
              <a:rPr lang="bg-BG" sz="2100" dirty="0" smtClean="0">
                <a:solidFill>
                  <a:srgbClr val="0070C0"/>
                </a:solidFill>
              </a:rPr>
              <a:t>Категория </a:t>
            </a:r>
            <a:r>
              <a:rPr lang="bg-BG" sz="2100" dirty="0">
                <a:solidFill>
                  <a:srgbClr val="0070C0"/>
                </a:solidFill>
              </a:rPr>
              <a:t>Б: ученици от VIII - IX клас</a:t>
            </a:r>
            <a:r>
              <a:rPr lang="bg-BG" altLang="en-US" sz="2100" dirty="0">
                <a:solidFill>
                  <a:srgbClr val="0070C0"/>
                </a:solidFill>
              </a:rPr>
              <a:t> </a:t>
            </a:r>
            <a:endParaRPr lang="bg-BG" altLang="en-US" sz="2100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bg-BG" altLang="en-US" sz="2100" dirty="0">
              <a:solidFill>
                <a:srgbClr val="0070C0"/>
              </a:solidFill>
            </a:endParaRPr>
          </a:p>
          <a:p>
            <a:pPr marL="0" lvl="1" indent="0">
              <a:buNone/>
              <a:defRPr/>
            </a:pPr>
            <a:r>
              <a:rPr lang="bg-BG" altLang="en-US" sz="2400" b="1" dirty="0" smtClean="0">
                <a:solidFill>
                  <a:srgbClr val="0070C0"/>
                </a:solidFill>
              </a:rPr>
              <a:t>За да стигнете до европейския кръг - три етапа:</a:t>
            </a:r>
            <a:endParaRPr lang="bg-BG" altLang="en-US" sz="2400" b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altLang="en-US" sz="2000" dirty="0">
                <a:solidFill>
                  <a:srgbClr val="0070C0"/>
                </a:solidFill>
              </a:rPr>
              <a:t>Етап 1: Тест - период на провеждане </a:t>
            </a:r>
            <a:r>
              <a:rPr lang="bg-BG" altLang="en-US" sz="2000" dirty="0" smtClean="0">
                <a:solidFill>
                  <a:srgbClr val="0070C0"/>
                </a:solidFill>
              </a:rPr>
              <a:t>– 18 дни (2 седмици)</a:t>
            </a:r>
            <a:endParaRPr lang="bg-BG" altLang="en-US" sz="20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altLang="en-US" sz="2000" dirty="0">
                <a:solidFill>
                  <a:srgbClr val="0070C0"/>
                </a:solidFill>
              </a:rPr>
              <a:t>Етап 2: Анализ на статистически данни (презентация) - период на провеждане - </a:t>
            </a:r>
            <a:r>
              <a:rPr lang="bg-BG" altLang="en-US" sz="2000" dirty="0" smtClean="0">
                <a:solidFill>
                  <a:srgbClr val="0070C0"/>
                </a:solidFill>
              </a:rPr>
              <a:t>4 седмици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g-BG" altLang="en-US" sz="2000" dirty="0" smtClean="0">
                <a:solidFill>
                  <a:srgbClr val="0070C0"/>
                </a:solidFill>
              </a:rPr>
              <a:t>Етап 3: </a:t>
            </a:r>
            <a:r>
              <a:rPr lang="ru-RU" sz="2100" dirty="0">
                <a:solidFill>
                  <a:srgbClr val="0070C0"/>
                </a:solidFill>
              </a:rPr>
              <a:t>Заключителен етап за определяне на участниците в европейския </a:t>
            </a:r>
            <a:r>
              <a:rPr lang="ru-RU" sz="2100" dirty="0" smtClean="0">
                <a:solidFill>
                  <a:srgbClr val="0070C0"/>
                </a:solidFill>
              </a:rPr>
              <a:t>кръг – 2 седмици</a:t>
            </a:r>
          </a:p>
          <a:p>
            <a:pPr marL="0" indent="0">
              <a:buNone/>
              <a:defRPr/>
            </a:pP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96" y="1186819"/>
            <a:ext cx="1337344" cy="13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002B-41CF-46E0-9BF7-72AEA662CF35}" type="datetime1">
              <a:rPr lang="bg-BG" smtClean="0"/>
              <a:t>13.12.2021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3</a:t>
            </a:fld>
            <a:endParaRPr lang="bg-BG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86819"/>
            <a:ext cx="1288123" cy="1125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566989" y="2019542"/>
            <a:ext cx="7129462" cy="352592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bg-BG" altLang="en-US" sz="24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bg-BG" altLang="en-US" sz="2400" b="1" dirty="0" smtClean="0">
                <a:solidFill>
                  <a:srgbClr val="0070C0"/>
                </a:solidFill>
              </a:rPr>
              <a:t>Праг </a:t>
            </a:r>
            <a:r>
              <a:rPr lang="bg-BG" altLang="en-US" sz="2400" b="1" dirty="0">
                <a:solidFill>
                  <a:srgbClr val="0070C0"/>
                </a:solidFill>
              </a:rPr>
              <a:t>на допускане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bg-BG" altLang="en-US" sz="2400" b="1" dirty="0">
                <a:solidFill>
                  <a:srgbClr val="0070C0"/>
                </a:solidFill>
              </a:rPr>
              <a:t>до втория етап</a:t>
            </a:r>
            <a:endParaRPr lang="en-GB" altLang="en-US" sz="2400" b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altLang="en-US" sz="2000" dirty="0">
                <a:solidFill>
                  <a:srgbClr val="0070C0"/>
                </a:solidFill>
              </a:rPr>
              <a:t>Категория А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bg-BG" altLang="en-US" sz="2000" dirty="0">
                <a:solidFill>
                  <a:srgbClr val="0070C0"/>
                </a:solidFill>
              </a:rPr>
              <a:t>-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bg-BG" altLang="en-US" sz="2000" dirty="0">
                <a:solidFill>
                  <a:srgbClr val="0070C0"/>
                </a:solidFill>
              </a:rPr>
              <a:t>оценка </a:t>
            </a:r>
            <a:r>
              <a:rPr lang="bg-BG" altLang="en-US" sz="2000" dirty="0" smtClean="0">
                <a:solidFill>
                  <a:srgbClr val="0070C0"/>
                </a:solidFill>
              </a:rPr>
              <a:t>3.0 (предишна ЕОС - 2.0)</a:t>
            </a:r>
            <a:endParaRPr lang="en-US" altLang="en-US" sz="20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altLang="en-US" sz="2000" dirty="0">
                <a:solidFill>
                  <a:srgbClr val="0070C0"/>
                </a:solidFill>
              </a:rPr>
              <a:t>Категория Б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bg-BG" altLang="en-US" sz="2000" dirty="0">
                <a:solidFill>
                  <a:srgbClr val="0070C0"/>
                </a:solidFill>
              </a:rPr>
              <a:t>-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bg-BG" altLang="en-US" sz="2000" dirty="0">
                <a:solidFill>
                  <a:srgbClr val="0070C0"/>
                </a:solidFill>
              </a:rPr>
              <a:t>оценка </a:t>
            </a:r>
            <a:r>
              <a:rPr lang="bg-BG" altLang="en-US" sz="2000" dirty="0" smtClean="0">
                <a:solidFill>
                  <a:srgbClr val="0070C0"/>
                </a:solidFill>
              </a:rPr>
              <a:t>2.0 (предишна ЕОС - 1</a:t>
            </a:r>
            <a:r>
              <a:rPr lang="bg-BG" altLang="en-US" sz="2000" dirty="0" smtClean="0"/>
              <a:t>.</a:t>
            </a:r>
            <a:r>
              <a:rPr lang="bg-BG" altLang="en-US" sz="2000" dirty="0" smtClean="0">
                <a:solidFill>
                  <a:srgbClr val="0070C0"/>
                </a:solidFill>
              </a:rPr>
              <a:t>5)</a:t>
            </a:r>
            <a:endParaRPr lang="en-US" altLang="en-US" sz="2000" dirty="0">
              <a:solidFill>
                <a:srgbClr val="0070C0"/>
              </a:solidFill>
            </a:endParaRPr>
          </a:p>
          <a:p>
            <a:pPr marL="457200" indent="0">
              <a:buNone/>
              <a:defRPr/>
            </a:pPr>
            <a:r>
              <a:rPr lang="bg-BG" altLang="en-US" sz="2400" b="1" dirty="0">
                <a:solidFill>
                  <a:srgbClr val="0070C0"/>
                </a:solidFill>
              </a:rPr>
              <a:t>Праг на допускане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bg-BG" altLang="en-US" sz="2400" b="1" dirty="0">
                <a:solidFill>
                  <a:srgbClr val="0070C0"/>
                </a:solidFill>
              </a:rPr>
              <a:t>до </a:t>
            </a:r>
            <a:r>
              <a:rPr lang="bg-BG" altLang="en-US" sz="2400" b="1" dirty="0" smtClean="0">
                <a:solidFill>
                  <a:srgbClr val="0070C0"/>
                </a:solidFill>
              </a:rPr>
              <a:t>третия </a:t>
            </a:r>
            <a:r>
              <a:rPr lang="bg-BG" altLang="en-US" sz="2400" b="1" dirty="0">
                <a:solidFill>
                  <a:srgbClr val="0070C0"/>
                </a:solidFill>
              </a:rPr>
              <a:t>етап</a:t>
            </a:r>
            <a:endParaRPr lang="en-GB" altLang="en-US" sz="2400" b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altLang="en-US" sz="2000" dirty="0">
                <a:solidFill>
                  <a:srgbClr val="0070C0"/>
                </a:solidFill>
              </a:rPr>
              <a:t>Категория А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bg-BG" altLang="en-US" sz="2000" dirty="0" smtClean="0">
                <a:solidFill>
                  <a:srgbClr val="0070C0"/>
                </a:solidFill>
              </a:rPr>
              <a:t>–</a:t>
            </a:r>
            <a:r>
              <a:rPr lang="en-US" altLang="en-US" sz="2000" dirty="0" smtClean="0">
                <a:solidFill>
                  <a:srgbClr val="0070C0"/>
                </a:solidFill>
              </a:rPr>
              <a:t> </a:t>
            </a:r>
            <a:r>
              <a:rPr lang="bg-BG" altLang="en-US" sz="2000" dirty="0" smtClean="0">
                <a:solidFill>
                  <a:srgbClr val="0070C0"/>
                </a:solidFill>
              </a:rPr>
              <a:t>първите 5, но 6 отбора (дублирани 4 място)</a:t>
            </a:r>
            <a:endParaRPr lang="en-US" altLang="en-US" sz="20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g-BG" altLang="en-US" sz="2000" dirty="0">
                <a:solidFill>
                  <a:srgbClr val="0070C0"/>
                </a:solidFill>
              </a:rPr>
              <a:t>Категория Б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bg-BG" altLang="en-US" sz="2000" dirty="0">
                <a:solidFill>
                  <a:srgbClr val="0070C0"/>
                </a:solidFill>
              </a:rPr>
              <a:t>-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bg-BG" altLang="en-US" sz="2000" dirty="0">
                <a:solidFill>
                  <a:srgbClr val="0070C0"/>
                </a:solidFill>
              </a:rPr>
              <a:t>първите 5, но 6 отбора (дублирани 5 място)</a:t>
            </a:r>
            <a:endParaRPr lang="en-US" altLang="en-US" sz="20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96" y="1186819"/>
            <a:ext cx="1337344" cy="13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002B-41CF-46E0-9BF7-72AEA662CF35}" type="datetime1">
              <a:rPr lang="bg-BG" smtClean="0"/>
              <a:t>13.12.2021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4</a:t>
            </a:fld>
            <a:endParaRPr lang="bg-BG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04295" y="877520"/>
            <a:ext cx="8580373" cy="679167"/>
          </a:xfrm>
        </p:spPr>
        <p:txBody>
          <a:bodyPr/>
          <a:lstStyle/>
          <a:p>
            <a:pPr algn="ctr"/>
            <a:r>
              <a:rPr lang="bg-BG" altLang="bg-BG" sz="32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Анализ на резултатите</a:t>
            </a:r>
            <a:endParaRPr lang="en-GB" altLang="bg-BG" sz="3200" b="1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37385" y="2021111"/>
            <a:ext cx="11367240" cy="3564332"/>
          </a:xfrm>
        </p:spPr>
        <p:txBody>
          <a:bodyPr>
            <a:normAutofit fontScale="92500" lnSpcReduction="10000"/>
          </a:bodyPr>
          <a:lstStyle/>
          <a:p>
            <a:pPr marL="182563" indent="0">
              <a:buNone/>
              <a:defRPr/>
            </a:pPr>
            <a:r>
              <a:rPr lang="bg-BG" altLang="en-US" sz="24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Общо</a:t>
            </a:r>
            <a:r>
              <a:rPr lang="bg-BG" altLang="en-US" sz="2400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регистрирани отбори – </a:t>
            </a:r>
            <a:r>
              <a:rPr lang="bg-BG" altLang="en-US" sz="2400" b="1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301</a:t>
            </a:r>
            <a:r>
              <a:rPr lang="en-US" altLang="en-US" sz="2400" b="1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</a:p>
          <a:p>
            <a:pPr marL="0" indent="0">
              <a:spcAft>
                <a:spcPts val="1000"/>
              </a:spcAft>
              <a:buNone/>
              <a:defRPr/>
            </a:pPr>
            <a:r>
              <a:rPr lang="en-US" altLang="en-US" sz="2400" b="1" dirty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	</a:t>
            </a:r>
            <a:r>
              <a:rPr lang="en-US" altLang="en-US" sz="2400" b="1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				</a:t>
            </a:r>
            <a:r>
              <a:rPr lang="bg-BG" altLang="en-US" sz="2400" b="1" dirty="0" smtClean="0">
                <a:solidFill>
                  <a:srgbClr val="20419A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със 111 отбора по-малко спрямо 2020 г.</a:t>
            </a:r>
            <a:r>
              <a:rPr lang="en-US" altLang="en-US" sz="2400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</a:p>
          <a:p>
            <a:pPr marL="182563" indent="0">
              <a:spcAft>
                <a:spcPts val="1000"/>
              </a:spcAft>
              <a:buNone/>
              <a:defRPr/>
            </a:pPr>
            <a:r>
              <a:rPr lang="bg-BG" altLang="en-US" sz="2400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Изпратили </a:t>
            </a:r>
            <a:r>
              <a:rPr lang="bg-BG" altLang="en-US" sz="24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попълнени тестове в първия етап:</a:t>
            </a:r>
            <a:endParaRPr lang="en-US" altLang="en-US" sz="2400" b="1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811213" lvl="1" indent="0">
              <a:buNone/>
              <a:defRPr/>
            </a:pPr>
            <a:r>
              <a:rPr lang="bg-BG" altLang="en-US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Категория А</a:t>
            </a:r>
            <a:r>
              <a:rPr lang="bg-BG" altLang="en-US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- </a:t>
            </a:r>
            <a:r>
              <a:rPr lang="bg-BG" altLang="en-US" b="1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190 </a:t>
            </a:r>
            <a:r>
              <a:rPr lang="bg-BG" altLang="en-US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от 228</a:t>
            </a:r>
            <a:r>
              <a:rPr lang="en-US" altLang="en-US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отбора – </a:t>
            </a:r>
            <a:endParaRPr lang="en-US" altLang="en-US" dirty="0" smtClean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811213" lvl="1" indent="0"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	</a:t>
            </a:r>
            <a:r>
              <a:rPr lang="en-US" altLang="en-US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				</a:t>
            </a:r>
            <a:r>
              <a:rPr lang="bg-BG" altLang="en-US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b="1" dirty="0" smtClean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83.3%</a:t>
            </a:r>
            <a:r>
              <a:rPr lang="bg-BG" altLang="en-US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b="1" dirty="0" smtClean="0">
                <a:solidFill>
                  <a:srgbClr val="20419A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от </a:t>
            </a:r>
            <a:r>
              <a:rPr lang="bg-BG" altLang="en-US" b="1" dirty="0">
                <a:solidFill>
                  <a:srgbClr val="20419A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регистрираните са </a:t>
            </a:r>
            <a:r>
              <a:rPr lang="bg-BG" altLang="en-US" b="1" dirty="0" smtClean="0">
                <a:solidFill>
                  <a:srgbClr val="20419A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участвали </a:t>
            </a:r>
          </a:p>
          <a:p>
            <a:pPr marL="811213" lvl="1" indent="0">
              <a:buNone/>
              <a:defRPr/>
            </a:pPr>
            <a:r>
              <a:rPr lang="bg-BG" altLang="en-US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2020 - 76.1 %</a:t>
            </a:r>
            <a:endParaRPr lang="en-US" altLang="en-US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811213" lvl="1" indent="0">
              <a:buNone/>
              <a:defRPr/>
            </a:pPr>
            <a:r>
              <a:rPr lang="bg-BG" altLang="en-US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Категория Б</a:t>
            </a:r>
            <a:r>
              <a:rPr lang="en-US" altLang="en-US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- </a:t>
            </a:r>
            <a:r>
              <a:rPr lang="bg-BG" altLang="en-US" b="1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52 </a:t>
            </a:r>
            <a:r>
              <a:rPr lang="bg-BG" altLang="en-US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от 73</a:t>
            </a:r>
            <a:r>
              <a:rPr lang="en-US" altLang="en-US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отбора – </a:t>
            </a:r>
            <a:endParaRPr lang="en-US" altLang="en-US" dirty="0" smtClean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457200" lvl="1" indent="0"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	</a:t>
            </a:r>
            <a:r>
              <a:rPr lang="en-US" altLang="en-US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				</a:t>
            </a:r>
            <a:r>
              <a:rPr lang="bg-BG" altLang="en-US" b="1" dirty="0" smtClean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71.2%</a:t>
            </a:r>
            <a:r>
              <a:rPr lang="bg-BG" altLang="en-US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b="1" dirty="0">
                <a:solidFill>
                  <a:srgbClr val="20419A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от регистрираните са </a:t>
            </a:r>
            <a:r>
              <a:rPr lang="bg-BG" altLang="en-US" b="1" dirty="0" smtClean="0">
                <a:solidFill>
                  <a:srgbClr val="20419A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участвали</a:t>
            </a:r>
          </a:p>
          <a:p>
            <a:pPr marL="800100" lvl="1" indent="0">
              <a:buNone/>
              <a:defRPr/>
            </a:pPr>
            <a:r>
              <a:rPr lang="bg-BG" altLang="en-US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	2020 </a:t>
            </a:r>
            <a:r>
              <a:rPr lang="bg-BG" altLang="en-US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- </a:t>
            </a:r>
            <a:r>
              <a:rPr lang="bg-BG" altLang="en-US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71.3 %</a:t>
            </a:r>
            <a:endParaRPr lang="en-US" altLang="en-US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457200" lvl="1" indent="0">
              <a:buNone/>
              <a:defRPr/>
            </a:pPr>
            <a:endParaRPr lang="en-US" altLang="en-US" b="1" dirty="0">
              <a:solidFill>
                <a:srgbClr val="20419A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56260" y="5585444"/>
            <a:ext cx="11238865" cy="7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80.4 % от записалите се за участие </a:t>
            </a:r>
            <a:r>
              <a:rPr lang="bg-BG" sz="22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(</a:t>
            </a:r>
            <a:r>
              <a:rPr lang="bg-BG" altLang="en-US" sz="22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2020 </a:t>
            </a:r>
            <a:r>
              <a:rPr lang="bg-BG" altLang="en-US" sz="22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– 74.8 </a:t>
            </a:r>
            <a:r>
              <a:rPr lang="bg-BG" altLang="en-US" sz="22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%)</a:t>
            </a:r>
            <a:endParaRPr lang="en-US" altLang="en-US" sz="220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0" indent="0" defTabSz="914400"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rgbClr val="2041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					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15" y="1035806"/>
            <a:ext cx="1187094" cy="943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8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002B-41CF-46E0-9BF7-72AEA662CF35}" type="datetime1">
              <a:rPr lang="bg-BG" smtClean="0"/>
              <a:t>13.12.2021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5</a:t>
            </a:fld>
            <a:endParaRPr lang="bg-BG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392427" y="1188875"/>
            <a:ext cx="8580373" cy="679167"/>
          </a:xfrm>
        </p:spPr>
        <p:txBody>
          <a:bodyPr/>
          <a:lstStyle/>
          <a:p>
            <a:pPr algn="ctr"/>
            <a:r>
              <a:rPr lang="bg-BG" altLang="bg-BG" sz="32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Анализ на резултатите</a:t>
            </a:r>
            <a:endParaRPr lang="en-GB" altLang="bg-BG" sz="3200" b="1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73103" y="2188151"/>
            <a:ext cx="11367240" cy="2717224"/>
          </a:xfrm>
        </p:spPr>
        <p:txBody>
          <a:bodyPr>
            <a:normAutofit/>
          </a:bodyPr>
          <a:lstStyle/>
          <a:p>
            <a:pPr marL="628650" indent="0">
              <a:buNone/>
              <a:defRPr/>
            </a:pPr>
            <a:r>
              <a:rPr lang="bg-BG" sz="2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Допуснати до втория етап</a:t>
            </a:r>
          </a:p>
          <a:p>
            <a:pPr marL="1165225" lvl="1" indent="0">
              <a:buNone/>
              <a:defRPr/>
            </a:pP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Категория</a:t>
            </a:r>
            <a:r>
              <a:rPr lang="en-US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A </a:t>
            </a: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-</a:t>
            </a:r>
            <a:r>
              <a:rPr lang="en-US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b="1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190</a:t>
            </a:r>
            <a:r>
              <a:rPr lang="bg-BG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отбора</a:t>
            </a:r>
            <a:endParaRPr lang="en-US" altLang="en-US" sz="2200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1165225" lvl="1" indent="0">
              <a:spcAft>
                <a:spcPts val="1000"/>
              </a:spcAft>
              <a:buNone/>
              <a:defRPr/>
            </a:pP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Категория Б</a:t>
            </a:r>
            <a:r>
              <a:rPr lang="en-US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-</a:t>
            </a:r>
            <a:r>
              <a:rPr lang="en-US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b="1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52</a:t>
            </a:r>
            <a:r>
              <a:rPr lang="bg-BG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отбора</a:t>
            </a:r>
            <a:endParaRPr lang="en-US" altLang="en-US" sz="2200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628650" indent="0">
              <a:buNone/>
              <a:defRPr/>
            </a:pPr>
            <a:r>
              <a:rPr lang="bg-BG" altLang="en-US" sz="2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Участвали във втория етап</a:t>
            </a:r>
          </a:p>
          <a:p>
            <a:pPr marL="1165225" lvl="1" indent="0">
              <a:buNone/>
              <a:defRPr/>
            </a:pP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Категория</a:t>
            </a:r>
            <a:r>
              <a:rPr lang="en-US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A </a:t>
            </a: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-</a:t>
            </a:r>
            <a:r>
              <a:rPr lang="en-US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b="1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168</a:t>
            </a:r>
            <a:r>
              <a:rPr lang="bg-BG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отбора</a:t>
            </a:r>
            <a:r>
              <a:rPr lang="en-US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–</a:t>
            </a:r>
            <a:r>
              <a:rPr lang="en-US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88.4% (81.9</a:t>
            </a:r>
            <a:r>
              <a:rPr lang="en-US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%</a:t>
            </a:r>
            <a:r>
              <a:rPr lang="bg-BG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)</a:t>
            </a:r>
            <a:endParaRPr lang="en-US" altLang="en-US" sz="2200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marL="1165225" lvl="1" indent="0">
              <a:buNone/>
              <a:defRPr/>
            </a:pP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Категория Б</a:t>
            </a:r>
            <a:r>
              <a:rPr lang="en-US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-</a:t>
            </a:r>
            <a:r>
              <a:rPr lang="en-US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b="1" dirty="0" smtClea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48</a:t>
            </a:r>
            <a:r>
              <a:rPr lang="bg-BG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отбора</a:t>
            </a:r>
            <a:r>
              <a:rPr lang="en-US" altLang="en-US" sz="2200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–</a:t>
            </a:r>
            <a:r>
              <a:rPr lang="en-US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bg-BG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92.3% (78.0</a:t>
            </a:r>
            <a:r>
              <a:rPr lang="en-US" altLang="en-US" sz="2200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%</a:t>
            </a:r>
            <a:r>
              <a:rPr lang="bg-BG" altLang="en-US" sz="2200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)</a:t>
            </a:r>
            <a:endParaRPr lang="bg-BG" altLang="en-US" sz="2200" b="1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51656" y="4905375"/>
            <a:ext cx="11088687" cy="48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0">
              <a:buNone/>
              <a:defRPr/>
            </a:pPr>
            <a:r>
              <a:rPr lang="bg-BG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89.2 % </a:t>
            </a:r>
            <a:r>
              <a:rPr lang="bg-BG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от допуснатите до втори етап (80.8</a:t>
            </a:r>
            <a:r>
              <a:rPr lang="bg-BG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%)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defTabSz="914400"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15" y="1035806"/>
            <a:ext cx="1187094" cy="943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5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10327" y="5938982"/>
            <a:ext cx="2493818" cy="230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499886"/>
              </p:ext>
            </p:extLst>
          </p:nvPr>
        </p:nvGraphicFramePr>
        <p:xfrm>
          <a:off x="1200151" y="1264515"/>
          <a:ext cx="9884517" cy="490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3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575050" y="830595"/>
            <a:ext cx="507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ctr"/>
            <a:r>
              <a:rPr lang="bg-BG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Покритие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1" y="830595"/>
            <a:ext cx="6628778" cy="6027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9804" y="2074582"/>
            <a:ext cx="4718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chemeClr val="accent5">
                    <a:lumMod val="50000"/>
                  </a:schemeClr>
                </a:solidFill>
              </a:rPr>
              <a:t>Без участници от 5 области:</a:t>
            </a:r>
          </a:p>
          <a:p>
            <a:endParaRPr lang="bg-BG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chemeClr val="accent5">
                    <a:lumMod val="75000"/>
                  </a:schemeClr>
                </a:solidFill>
              </a:rPr>
              <a:t>Разград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200" b="1" dirty="0" smtClean="0">
                <a:solidFill>
                  <a:schemeClr val="accent5">
                    <a:lumMod val="75000"/>
                  </a:schemeClr>
                </a:solidFill>
              </a:rPr>
              <a:t>Търговище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200" b="1" dirty="0" smtClean="0">
                <a:solidFill>
                  <a:schemeClr val="accent5">
                    <a:lumMod val="75000"/>
                  </a:schemeClr>
                </a:solidFill>
              </a:rPr>
              <a:t>Кърджали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chemeClr val="accent5">
                    <a:lumMod val="75000"/>
                  </a:schemeClr>
                </a:solidFill>
              </a:rPr>
              <a:t>Смолян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200" b="1" dirty="0" smtClean="0">
                <a:solidFill>
                  <a:schemeClr val="accent5">
                    <a:lumMod val="75000"/>
                  </a:schemeClr>
                </a:solidFill>
              </a:rPr>
              <a:t>София област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2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bg-BG" sz="2200" b="1" dirty="0" smtClean="0">
                <a:solidFill>
                  <a:schemeClr val="accent5">
                    <a:lumMod val="75000"/>
                  </a:schemeClr>
                </a:solidFill>
              </a:rPr>
              <a:t>Търговище, Кърджали и София област – 2 години</a:t>
            </a:r>
            <a:endParaRPr lang="bg-BG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575050" y="830595"/>
            <a:ext cx="507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algn="ctr"/>
            <a:r>
              <a:rPr lang="bg-BG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Покритие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26" y="1292260"/>
            <a:ext cx="5994271" cy="5450461"/>
          </a:xfrm>
        </p:spPr>
      </p:pic>
    </p:spTree>
    <p:extLst>
      <p:ext uri="{BB962C8B-B14F-4D97-AF65-F5344CB8AC3E}">
        <p14:creationId xmlns:p14="http://schemas.microsoft.com/office/powerpoint/2010/main" val="14449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6" y="139006"/>
            <a:ext cx="12192000" cy="696318"/>
            <a:chOff x="296" y="139006"/>
            <a:chExt cx="12192000" cy="6963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" y="835324"/>
              <a:ext cx="12192000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68" y="185558"/>
              <a:ext cx="571500" cy="4445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60379" y="147482"/>
              <a:ext cx="3310089" cy="544195"/>
              <a:chOff x="2594017" y="172803"/>
              <a:chExt cx="3310089" cy="544195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2594017" y="172803"/>
                <a:ext cx="3310089" cy="5441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bg-BG" sz="1400" b="1" dirty="0">
                    <a:solidFill>
                      <a:srgbClr val="595959"/>
                    </a:solidFill>
                    <a:latin typeface="Myriad Pro"/>
                    <a:ea typeface="Times New Roman"/>
                  </a:rPr>
                  <a:t>РЕПУБЛИКА БЪЛГАРИЯ</a:t>
                </a:r>
              </a:p>
              <a:p>
                <a:r>
                  <a:rPr lang="bg-BG" sz="1400" dirty="0">
                    <a:solidFill>
                      <a:srgbClr val="595959"/>
                    </a:solidFill>
                    <a:latin typeface="Myriad Pro"/>
                    <a:ea typeface="Calibri"/>
                    <a:cs typeface="Calibri"/>
                  </a:rPr>
                  <a:t>Национален статистически институт</a:t>
                </a:r>
                <a:endParaRPr lang="en-US" sz="1400" dirty="0">
                  <a:solidFill>
                    <a:srgbClr val="595959"/>
                  </a:solidFill>
                  <a:latin typeface="Myriad Pro"/>
                  <a:ea typeface="Calibri"/>
                  <a:cs typeface="Calibri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98908" y="222650"/>
                <a:ext cx="0" cy="4375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39006"/>
              <a:ext cx="432048" cy="543817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002B-41CF-46E0-9BF7-72AEA662CF35}" type="datetime1">
              <a:rPr lang="bg-BG" smtClean="0"/>
              <a:t>13.12.2021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www.nsi.bg</a:t>
            </a:r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AD07-BCAE-4FA6-8969-C576999F16DA}" type="slidenum">
              <a:rPr lang="bg-BG" smtClean="0"/>
              <a:t>9</a:t>
            </a:fld>
            <a:endParaRPr lang="bg-BG"/>
          </a:p>
        </p:txBody>
      </p:sp>
      <p:sp>
        <p:nvSpPr>
          <p:cNvPr id="21" name="TextBox 20"/>
          <p:cNvSpPr txBox="1"/>
          <p:nvPr/>
        </p:nvSpPr>
        <p:spPr>
          <a:xfrm>
            <a:off x="2102675" y="1097782"/>
            <a:ext cx="4584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Победители</a:t>
            </a:r>
            <a:r>
              <a:rPr lang="en-US" sz="2800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2021 </a:t>
            </a:r>
            <a:r>
              <a:rPr lang="bg-BG" sz="2800" b="1" dirty="0" smtClean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г.</a:t>
            </a:r>
            <a:endParaRPr lang="bg-BG" sz="2800" b="1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582" y="1072156"/>
            <a:ext cx="1286286" cy="11331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44792" y="2129680"/>
            <a:ext cx="88090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u="sng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 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V_GIL_ANT </a:t>
            </a:r>
            <a:r>
              <a:rPr lang="ru-RU" dirty="0"/>
              <a:t>- Национална финансово-стопанска гимназия, гр. София - 98.1 точки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FELSSTARS </a:t>
            </a:r>
            <a:r>
              <a:rPr lang="ru-RU" dirty="0"/>
              <a:t>- Първа английска езикова гимназия, гр. София - 97.8 точки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ВДМ-ВАРНА </a:t>
            </a:r>
            <a:r>
              <a:rPr lang="ru-RU" dirty="0"/>
              <a:t>- Математическа гимназия „Д-р Петър Берон“, гр. Варна - 97.0 </a:t>
            </a:r>
            <a:r>
              <a:rPr lang="ru-RU" dirty="0" smtClean="0"/>
              <a:t>точки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590713" y="3892444"/>
            <a:ext cx="86840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u="sng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 Б: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SEARCH </a:t>
            </a:r>
            <a:r>
              <a:rPr lang="ru-RU" dirty="0"/>
              <a:t>- ПМГ „Христо Смирненски“, гр. Перник - 97.0 точки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ПЧМГ2 </a:t>
            </a:r>
            <a:r>
              <a:rPr lang="ru-RU" dirty="0"/>
              <a:t>- Първа частна математическа гимназия, гр. София - 94.8 точки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А-ТЕАМ </a:t>
            </a:r>
            <a:r>
              <a:rPr lang="ru-RU" dirty="0"/>
              <a:t>- Математическа гимназия „Д-р Петър Берон“, гр. Варна - 93.9 точки</a:t>
            </a:r>
          </a:p>
          <a:p>
            <a:endParaRPr lang="bg-BG" sz="1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5" y="1024589"/>
            <a:ext cx="1180205" cy="11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858</Words>
  <Application>Microsoft Office PowerPoint</Application>
  <PresentationFormat>Widescreen</PresentationFormat>
  <Paragraphs>144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Meiryo UI</vt:lpstr>
      <vt:lpstr>Myriad Pro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Анализ на резултатите</vt:lpstr>
      <vt:lpstr>Анализ на резултатите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И ЕТАПИ</dc:title>
  <dc:creator>Desislava Mancheva</dc:creator>
  <cp:lastModifiedBy>Desislava Mancheva</cp:lastModifiedBy>
  <cp:revision>161</cp:revision>
  <dcterms:created xsi:type="dcterms:W3CDTF">2019-10-04T11:04:25Z</dcterms:created>
  <dcterms:modified xsi:type="dcterms:W3CDTF">2021-12-13T14:32:44Z</dcterms:modified>
</cp:coreProperties>
</file>