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A36"/>
    <a:srgbClr val="C9C77F"/>
    <a:srgbClr val="CAC87F"/>
    <a:srgbClr val="C3D6F7"/>
    <a:srgbClr val="ABCCF5"/>
    <a:srgbClr val="FFE1C8"/>
    <a:srgbClr val="FFE3C8"/>
    <a:srgbClr val="B2B0BF"/>
    <a:srgbClr val="38E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4BD767-2E4B-450E-8447-1C5597CC9CB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3783CB-93F2-481C-BDF3-9F9F7C9742B7}">
      <dgm:prSet phldrT="[Text]" custT="1"/>
      <dgm:spPr>
        <a:solidFill>
          <a:srgbClr val="981A3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1600" b="1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Кои сме ние?</a:t>
          </a:r>
          <a:endParaRPr lang="en-US" sz="1600" b="1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0F194E70-095B-4D6E-9BF0-603169FBD97A}" type="parTrans" cxnId="{DC6F678C-B69E-4772-B262-353AC2F3AD90}">
      <dgm:prSet/>
      <dgm:spPr/>
      <dgm:t>
        <a:bodyPr/>
        <a:lstStyle/>
        <a:p>
          <a:endParaRPr lang="en-US" sz="1200" b="1"/>
        </a:p>
      </dgm:t>
    </dgm:pt>
    <dgm:pt modelId="{B4003B08-D62E-47CB-BA91-B1763381332C}" type="sibTrans" cxnId="{DC6F678C-B69E-4772-B262-353AC2F3AD90}">
      <dgm:prSet/>
      <dgm:spPr>
        <a:ln w="28575">
          <a:solidFill>
            <a:srgbClr val="981A36"/>
          </a:solidFill>
        </a:ln>
      </dgm:spPr>
      <dgm:t>
        <a:bodyPr/>
        <a:lstStyle/>
        <a:p>
          <a:endParaRPr lang="en-US" sz="1200" b="1"/>
        </a:p>
      </dgm:t>
    </dgm:pt>
    <dgm:pt modelId="{93203848-88F5-4D84-B532-11750FED6EE2}">
      <dgm:prSet phldrT="[Text]" custT="1"/>
      <dgm:spPr>
        <a:solidFill>
          <a:srgbClr val="981A3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1600" b="1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Защо участваме?</a:t>
          </a:r>
          <a:endParaRPr lang="en-US" sz="1600" b="1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66C940EA-CF9E-43CB-8658-730F81B12840}" type="parTrans" cxnId="{BCA20268-3088-4778-BB38-83E3241CC3A8}">
      <dgm:prSet/>
      <dgm:spPr/>
      <dgm:t>
        <a:bodyPr/>
        <a:lstStyle/>
        <a:p>
          <a:endParaRPr lang="en-US" sz="1200" b="1"/>
        </a:p>
      </dgm:t>
    </dgm:pt>
    <dgm:pt modelId="{9AEF5F5D-38F2-4098-BF5A-CB2EAC8F5CF3}" type="sibTrans" cxnId="{BCA20268-3088-4778-BB38-83E3241CC3A8}">
      <dgm:prSet/>
      <dgm:spPr>
        <a:ln w="28575">
          <a:solidFill>
            <a:srgbClr val="981A36"/>
          </a:solidFill>
        </a:ln>
      </dgm:spPr>
      <dgm:t>
        <a:bodyPr/>
        <a:lstStyle/>
        <a:p>
          <a:endParaRPr lang="en-US" sz="1200" b="1"/>
        </a:p>
      </dgm:t>
    </dgm:pt>
    <dgm:pt modelId="{AF4C00A3-B1BD-4615-9218-65BAF8A9F264}">
      <dgm:prSet phldrT="[Text]" custT="1"/>
      <dgm:spPr>
        <a:solidFill>
          <a:srgbClr val="981A3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1600" b="1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Как подбираме отбора?</a:t>
          </a:r>
          <a:endParaRPr lang="en-US" sz="1600" b="1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85FE53C6-9C91-49F3-9EAE-8ECF33157B30}" type="parTrans" cxnId="{49D516F1-B7AC-4488-84AB-BE144BAA5AEE}">
      <dgm:prSet/>
      <dgm:spPr/>
      <dgm:t>
        <a:bodyPr/>
        <a:lstStyle/>
        <a:p>
          <a:endParaRPr lang="en-US" sz="1200" b="1"/>
        </a:p>
      </dgm:t>
    </dgm:pt>
    <dgm:pt modelId="{1BB20E94-AAAF-4707-B23E-F0554461F5A9}" type="sibTrans" cxnId="{49D516F1-B7AC-4488-84AB-BE144BAA5AEE}">
      <dgm:prSet/>
      <dgm:spPr>
        <a:ln w="28575">
          <a:solidFill>
            <a:srgbClr val="981A36"/>
          </a:solidFill>
        </a:ln>
      </dgm:spPr>
      <dgm:t>
        <a:bodyPr/>
        <a:lstStyle/>
        <a:p>
          <a:endParaRPr lang="en-US" sz="1200" b="1"/>
        </a:p>
      </dgm:t>
    </dgm:pt>
    <dgm:pt modelId="{E0D565FE-E959-4071-9393-C4A0794D3CB0}">
      <dgm:prSet phldrT="[Text]" custT="1"/>
      <dgm:spPr>
        <a:solidFill>
          <a:srgbClr val="981A3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1600" b="1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Как мотивираме учениците?</a:t>
          </a:r>
          <a:endParaRPr lang="en-US" sz="1600" b="1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8B2E1EB9-D411-46A0-8FFA-7D3E08D9A6A1}" type="parTrans" cxnId="{C0192A08-A85D-4009-A788-89EFCED83B8C}">
      <dgm:prSet/>
      <dgm:spPr/>
      <dgm:t>
        <a:bodyPr/>
        <a:lstStyle/>
        <a:p>
          <a:endParaRPr lang="en-US" sz="1200" b="1"/>
        </a:p>
      </dgm:t>
    </dgm:pt>
    <dgm:pt modelId="{4C0111E0-CC51-40A9-8653-DAB6E1E44809}" type="sibTrans" cxnId="{C0192A08-A85D-4009-A788-89EFCED83B8C}">
      <dgm:prSet/>
      <dgm:spPr>
        <a:ln w="28575">
          <a:solidFill>
            <a:srgbClr val="981A36"/>
          </a:solidFill>
        </a:ln>
      </dgm:spPr>
      <dgm:t>
        <a:bodyPr/>
        <a:lstStyle/>
        <a:p>
          <a:endParaRPr lang="en-US" sz="1200" b="1"/>
        </a:p>
      </dgm:t>
    </dgm:pt>
    <dgm:pt modelId="{7801A861-8F90-40D4-8844-CE7A32B691E8}">
      <dgm:prSet phldrT="[Text]" custT="1"/>
      <dgm:spPr>
        <a:solidFill>
          <a:srgbClr val="981A3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1600" b="1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Как създаваме крайния продукт?</a:t>
          </a:r>
          <a:endParaRPr lang="en-US" sz="1600" b="1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7229F4FC-BF98-4BA2-8559-84B82B95ABAC}" type="parTrans" cxnId="{2AD91F2E-AE27-4B40-8C49-8726248A131C}">
      <dgm:prSet/>
      <dgm:spPr/>
      <dgm:t>
        <a:bodyPr/>
        <a:lstStyle/>
        <a:p>
          <a:endParaRPr lang="en-US" sz="1200" b="1"/>
        </a:p>
      </dgm:t>
    </dgm:pt>
    <dgm:pt modelId="{0F6F84A3-CFEC-412E-8FAC-FA79D1F88581}" type="sibTrans" cxnId="{2AD91F2E-AE27-4B40-8C49-8726248A131C}">
      <dgm:prSet/>
      <dgm:spPr>
        <a:ln w="28575">
          <a:solidFill>
            <a:srgbClr val="981A36"/>
          </a:solidFill>
        </a:ln>
      </dgm:spPr>
      <dgm:t>
        <a:bodyPr/>
        <a:lstStyle/>
        <a:p>
          <a:endParaRPr lang="en-US" sz="1200" b="1"/>
        </a:p>
      </dgm:t>
    </dgm:pt>
    <dgm:pt modelId="{6DC7A80D-1819-456B-9333-C11F276833D5}">
      <dgm:prSet phldrT="[Text]" custT="1"/>
      <dgm:spPr>
        <a:solidFill>
          <a:srgbClr val="981A3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1600" b="1" i="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Какви технологии използваме?</a:t>
          </a:r>
          <a:endParaRPr lang="en-US" sz="1600" b="1" i="0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F1E0FEEE-0200-4C22-906F-461452EBD24E}" type="parTrans" cxnId="{DD72AB93-2ABF-40AE-AD16-847E54F22066}">
      <dgm:prSet/>
      <dgm:spPr/>
      <dgm:t>
        <a:bodyPr/>
        <a:lstStyle/>
        <a:p>
          <a:endParaRPr lang="en-US" sz="1200" b="1"/>
        </a:p>
      </dgm:t>
    </dgm:pt>
    <dgm:pt modelId="{07D20273-4322-4AAC-9244-CBCB1A17BB7C}" type="sibTrans" cxnId="{DD72AB93-2ABF-40AE-AD16-847E54F22066}">
      <dgm:prSet/>
      <dgm:spPr>
        <a:ln w="28575">
          <a:solidFill>
            <a:srgbClr val="981A36"/>
          </a:solidFill>
        </a:ln>
      </dgm:spPr>
      <dgm:t>
        <a:bodyPr/>
        <a:lstStyle/>
        <a:p>
          <a:endParaRPr lang="en-US" sz="1200" b="1"/>
        </a:p>
      </dgm:t>
    </dgm:pt>
    <dgm:pt modelId="{E0127E49-2205-4325-93B3-9050B05FF87C}" type="pres">
      <dgm:prSet presAssocID="{864BD767-2E4B-450E-8447-1C5597CC9CB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8A58FE-C872-4063-9691-B061A950E524}" type="pres">
      <dgm:prSet presAssocID="{083783CB-93F2-481C-BDF3-9F9F7C9742B7}" presName="node" presStyleLbl="node1" presStyleIdx="0" presStyleCnt="6" custScaleX="135878" custScaleY="88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35740-7E5E-404F-AA9F-9B1F903E8B8B}" type="pres">
      <dgm:prSet presAssocID="{083783CB-93F2-481C-BDF3-9F9F7C9742B7}" presName="spNode" presStyleCnt="0"/>
      <dgm:spPr/>
    </dgm:pt>
    <dgm:pt modelId="{A65AEA40-6B8A-4937-AAC7-DC9D5B011104}" type="pres">
      <dgm:prSet presAssocID="{B4003B08-D62E-47CB-BA91-B1763381332C}" presName="sibTrans" presStyleLbl="sibTrans1D1" presStyleIdx="0" presStyleCnt="6"/>
      <dgm:spPr/>
      <dgm:t>
        <a:bodyPr/>
        <a:lstStyle/>
        <a:p>
          <a:endParaRPr lang="en-US"/>
        </a:p>
      </dgm:t>
    </dgm:pt>
    <dgm:pt modelId="{2EB200A0-09B3-4DC7-9096-3AD60138C07F}" type="pres">
      <dgm:prSet presAssocID="{93203848-88F5-4D84-B532-11750FED6EE2}" presName="node" presStyleLbl="node1" presStyleIdx="1" presStyleCnt="6" custScaleX="135878" custScaleY="88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A4324-F72D-4EF6-9A74-FDABE4B51937}" type="pres">
      <dgm:prSet presAssocID="{93203848-88F5-4D84-B532-11750FED6EE2}" presName="spNode" presStyleCnt="0"/>
      <dgm:spPr/>
    </dgm:pt>
    <dgm:pt modelId="{530FC29E-A3C0-4BFB-93CA-F9C046CFFDEB}" type="pres">
      <dgm:prSet presAssocID="{9AEF5F5D-38F2-4098-BF5A-CB2EAC8F5CF3}" presName="sibTrans" presStyleLbl="sibTrans1D1" presStyleIdx="1" presStyleCnt="6"/>
      <dgm:spPr/>
      <dgm:t>
        <a:bodyPr/>
        <a:lstStyle/>
        <a:p>
          <a:endParaRPr lang="en-US"/>
        </a:p>
      </dgm:t>
    </dgm:pt>
    <dgm:pt modelId="{94C777BE-CD17-4D58-A0A4-4AE27B496BA5}" type="pres">
      <dgm:prSet presAssocID="{AF4C00A3-B1BD-4615-9218-65BAF8A9F264}" presName="node" presStyleLbl="node1" presStyleIdx="2" presStyleCnt="6" custScaleX="135878" custScaleY="88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FA7CF-8F12-4267-BF10-0C8385A15F17}" type="pres">
      <dgm:prSet presAssocID="{AF4C00A3-B1BD-4615-9218-65BAF8A9F264}" presName="spNode" presStyleCnt="0"/>
      <dgm:spPr/>
    </dgm:pt>
    <dgm:pt modelId="{E501E621-2CCE-410D-8D9D-E4E07ECEE029}" type="pres">
      <dgm:prSet presAssocID="{1BB20E94-AAAF-4707-B23E-F0554461F5A9}" presName="sibTrans" presStyleLbl="sibTrans1D1" presStyleIdx="2" presStyleCnt="6"/>
      <dgm:spPr/>
      <dgm:t>
        <a:bodyPr/>
        <a:lstStyle/>
        <a:p>
          <a:endParaRPr lang="en-US"/>
        </a:p>
      </dgm:t>
    </dgm:pt>
    <dgm:pt modelId="{D4174E04-5BC2-4878-BE5E-65064A3E8DEE}" type="pres">
      <dgm:prSet presAssocID="{E0D565FE-E959-4071-9393-C4A0794D3CB0}" presName="node" presStyleLbl="node1" presStyleIdx="3" presStyleCnt="6" custScaleX="135878" custScaleY="88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13D97E-2CEE-4E4A-896C-073310EB5A49}" type="pres">
      <dgm:prSet presAssocID="{E0D565FE-E959-4071-9393-C4A0794D3CB0}" presName="spNode" presStyleCnt="0"/>
      <dgm:spPr/>
    </dgm:pt>
    <dgm:pt modelId="{EC6FC605-A079-465F-B140-6BB82AC1FACA}" type="pres">
      <dgm:prSet presAssocID="{4C0111E0-CC51-40A9-8653-DAB6E1E44809}" presName="sibTrans" presStyleLbl="sibTrans1D1" presStyleIdx="3" presStyleCnt="6"/>
      <dgm:spPr/>
      <dgm:t>
        <a:bodyPr/>
        <a:lstStyle/>
        <a:p>
          <a:endParaRPr lang="en-US"/>
        </a:p>
      </dgm:t>
    </dgm:pt>
    <dgm:pt modelId="{8C9ED6E1-E31C-4CD5-AC56-FF25F005294B}" type="pres">
      <dgm:prSet presAssocID="{7801A861-8F90-40D4-8844-CE7A32B691E8}" presName="node" presStyleLbl="node1" presStyleIdx="4" presStyleCnt="6" custScaleX="135878" custScaleY="88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C2F608-3E60-43ED-AD4E-B71C6D5A5CF8}" type="pres">
      <dgm:prSet presAssocID="{7801A861-8F90-40D4-8844-CE7A32B691E8}" presName="spNode" presStyleCnt="0"/>
      <dgm:spPr/>
    </dgm:pt>
    <dgm:pt modelId="{EEF8C843-AF0B-4870-9639-C894CB691DFD}" type="pres">
      <dgm:prSet presAssocID="{0F6F84A3-CFEC-412E-8FAC-FA79D1F88581}" presName="sibTrans" presStyleLbl="sibTrans1D1" presStyleIdx="4" presStyleCnt="6"/>
      <dgm:spPr/>
      <dgm:t>
        <a:bodyPr/>
        <a:lstStyle/>
        <a:p>
          <a:endParaRPr lang="en-US"/>
        </a:p>
      </dgm:t>
    </dgm:pt>
    <dgm:pt modelId="{3B8B68F9-6CB9-4860-846D-B1F770DE3DD9}" type="pres">
      <dgm:prSet presAssocID="{6DC7A80D-1819-456B-9333-C11F276833D5}" presName="node" presStyleLbl="node1" presStyleIdx="5" presStyleCnt="6" custScaleX="135878" custScaleY="88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852EBE-E554-48E7-9DDD-8BAA27C34D2C}" type="pres">
      <dgm:prSet presAssocID="{6DC7A80D-1819-456B-9333-C11F276833D5}" presName="spNode" presStyleCnt="0"/>
      <dgm:spPr/>
    </dgm:pt>
    <dgm:pt modelId="{8A415579-87F3-4E73-9917-8941BA223A81}" type="pres">
      <dgm:prSet presAssocID="{07D20273-4322-4AAC-9244-CBCB1A17BB7C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2AD91F2E-AE27-4B40-8C49-8726248A131C}" srcId="{864BD767-2E4B-450E-8447-1C5597CC9CBD}" destId="{7801A861-8F90-40D4-8844-CE7A32B691E8}" srcOrd="4" destOrd="0" parTransId="{7229F4FC-BF98-4BA2-8559-84B82B95ABAC}" sibTransId="{0F6F84A3-CFEC-412E-8FAC-FA79D1F88581}"/>
    <dgm:cxn modelId="{0D6A8DDE-3622-4414-8596-A86080923FA4}" type="presOf" srcId="{9AEF5F5D-38F2-4098-BF5A-CB2EAC8F5CF3}" destId="{530FC29E-A3C0-4BFB-93CA-F9C046CFFDEB}" srcOrd="0" destOrd="0" presId="urn:microsoft.com/office/officeart/2005/8/layout/cycle5"/>
    <dgm:cxn modelId="{2EE2F256-2A71-4377-B72A-B6A69ED32FD2}" type="presOf" srcId="{93203848-88F5-4D84-B532-11750FED6EE2}" destId="{2EB200A0-09B3-4DC7-9096-3AD60138C07F}" srcOrd="0" destOrd="0" presId="urn:microsoft.com/office/officeart/2005/8/layout/cycle5"/>
    <dgm:cxn modelId="{1D20EEA0-DF6B-4D9B-93C9-83A2DB031D06}" type="presOf" srcId="{B4003B08-D62E-47CB-BA91-B1763381332C}" destId="{A65AEA40-6B8A-4937-AAC7-DC9D5B011104}" srcOrd="0" destOrd="0" presId="urn:microsoft.com/office/officeart/2005/8/layout/cycle5"/>
    <dgm:cxn modelId="{782A56CA-C440-4FEF-9B75-0B7BC2B27CFB}" type="presOf" srcId="{0F6F84A3-CFEC-412E-8FAC-FA79D1F88581}" destId="{EEF8C843-AF0B-4870-9639-C894CB691DFD}" srcOrd="0" destOrd="0" presId="urn:microsoft.com/office/officeart/2005/8/layout/cycle5"/>
    <dgm:cxn modelId="{1F681189-8219-4CF0-B2FE-B11BBFF815B3}" type="presOf" srcId="{1BB20E94-AAAF-4707-B23E-F0554461F5A9}" destId="{E501E621-2CCE-410D-8D9D-E4E07ECEE029}" srcOrd="0" destOrd="0" presId="urn:microsoft.com/office/officeart/2005/8/layout/cycle5"/>
    <dgm:cxn modelId="{5FA35BDC-50B0-4920-A7A1-C00DB6F1DC07}" type="presOf" srcId="{864BD767-2E4B-450E-8447-1C5597CC9CBD}" destId="{E0127E49-2205-4325-93B3-9050B05FF87C}" srcOrd="0" destOrd="0" presId="urn:microsoft.com/office/officeart/2005/8/layout/cycle5"/>
    <dgm:cxn modelId="{BCA20268-3088-4778-BB38-83E3241CC3A8}" srcId="{864BD767-2E4B-450E-8447-1C5597CC9CBD}" destId="{93203848-88F5-4D84-B532-11750FED6EE2}" srcOrd="1" destOrd="0" parTransId="{66C940EA-CF9E-43CB-8658-730F81B12840}" sibTransId="{9AEF5F5D-38F2-4098-BF5A-CB2EAC8F5CF3}"/>
    <dgm:cxn modelId="{3BF00CCF-C10D-40AC-9AA3-0EC2063BB417}" type="presOf" srcId="{AF4C00A3-B1BD-4615-9218-65BAF8A9F264}" destId="{94C777BE-CD17-4D58-A0A4-4AE27B496BA5}" srcOrd="0" destOrd="0" presId="urn:microsoft.com/office/officeart/2005/8/layout/cycle5"/>
    <dgm:cxn modelId="{40C47D8A-CBD3-4BB0-891A-DB4D0FDEC002}" type="presOf" srcId="{7801A861-8F90-40D4-8844-CE7A32B691E8}" destId="{8C9ED6E1-E31C-4CD5-AC56-FF25F005294B}" srcOrd="0" destOrd="0" presId="urn:microsoft.com/office/officeart/2005/8/layout/cycle5"/>
    <dgm:cxn modelId="{81568B37-1537-400E-966F-2C7BB482F7D6}" type="presOf" srcId="{4C0111E0-CC51-40A9-8653-DAB6E1E44809}" destId="{EC6FC605-A079-465F-B140-6BB82AC1FACA}" srcOrd="0" destOrd="0" presId="urn:microsoft.com/office/officeart/2005/8/layout/cycle5"/>
    <dgm:cxn modelId="{49D516F1-B7AC-4488-84AB-BE144BAA5AEE}" srcId="{864BD767-2E4B-450E-8447-1C5597CC9CBD}" destId="{AF4C00A3-B1BD-4615-9218-65BAF8A9F264}" srcOrd="2" destOrd="0" parTransId="{85FE53C6-9C91-49F3-9EAE-8ECF33157B30}" sibTransId="{1BB20E94-AAAF-4707-B23E-F0554461F5A9}"/>
    <dgm:cxn modelId="{C0192A08-A85D-4009-A788-89EFCED83B8C}" srcId="{864BD767-2E4B-450E-8447-1C5597CC9CBD}" destId="{E0D565FE-E959-4071-9393-C4A0794D3CB0}" srcOrd="3" destOrd="0" parTransId="{8B2E1EB9-D411-46A0-8FFA-7D3E08D9A6A1}" sibTransId="{4C0111E0-CC51-40A9-8653-DAB6E1E44809}"/>
    <dgm:cxn modelId="{DC6F678C-B69E-4772-B262-353AC2F3AD90}" srcId="{864BD767-2E4B-450E-8447-1C5597CC9CBD}" destId="{083783CB-93F2-481C-BDF3-9F9F7C9742B7}" srcOrd="0" destOrd="0" parTransId="{0F194E70-095B-4D6E-9BF0-603169FBD97A}" sibTransId="{B4003B08-D62E-47CB-BA91-B1763381332C}"/>
    <dgm:cxn modelId="{32DA68CD-5BD9-400D-92F1-101DB169671A}" type="presOf" srcId="{6DC7A80D-1819-456B-9333-C11F276833D5}" destId="{3B8B68F9-6CB9-4860-846D-B1F770DE3DD9}" srcOrd="0" destOrd="0" presId="urn:microsoft.com/office/officeart/2005/8/layout/cycle5"/>
    <dgm:cxn modelId="{FAA2B4F7-C991-4579-AF2B-4776B3EA9903}" type="presOf" srcId="{083783CB-93F2-481C-BDF3-9F9F7C9742B7}" destId="{2A8A58FE-C872-4063-9691-B061A950E524}" srcOrd="0" destOrd="0" presId="urn:microsoft.com/office/officeart/2005/8/layout/cycle5"/>
    <dgm:cxn modelId="{65BE5831-A902-428D-BBBB-574BB5B69BC4}" type="presOf" srcId="{07D20273-4322-4AAC-9244-CBCB1A17BB7C}" destId="{8A415579-87F3-4E73-9917-8941BA223A81}" srcOrd="0" destOrd="0" presId="urn:microsoft.com/office/officeart/2005/8/layout/cycle5"/>
    <dgm:cxn modelId="{4779AD54-F8DC-4601-8BA9-43B1815C41EE}" type="presOf" srcId="{E0D565FE-E959-4071-9393-C4A0794D3CB0}" destId="{D4174E04-5BC2-4878-BE5E-65064A3E8DEE}" srcOrd="0" destOrd="0" presId="urn:microsoft.com/office/officeart/2005/8/layout/cycle5"/>
    <dgm:cxn modelId="{DD72AB93-2ABF-40AE-AD16-847E54F22066}" srcId="{864BD767-2E4B-450E-8447-1C5597CC9CBD}" destId="{6DC7A80D-1819-456B-9333-C11F276833D5}" srcOrd="5" destOrd="0" parTransId="{F1E0FEEE-0200-4C22-906F-461452EBD24E}" sibTransId="{07D20273-4322-4AAC-9244-CBCB1A17BB7C}"/>
    <dgm:cxn modelId="{FD2D8DC6-CEFA-4A1E-ABA5-BC984BD10631}" type="presParOf" srcId="{E0127E49-2205-4325-93B3-9050B05FF87C}" destId="{2A8A58FE-C872-4063-9691-B061A950E524}" srcOrd="0" destOrd="0" presId="urn:microsoft.com/office/officeart/2005/8/layout/cycle5"/>
    <dgm:cxn modelId="{F23DFF47-CB1B-473E-B359-4783F5E64F3A}" type="presParOf" srcId="{E0127E49-2205-4325-93B3-9050B05FF87C}" destId="{4AE35740-7E5E-404F-AA9F-9B1F903E8B8B}" srcOrd="1" destOrd="0" presId="urn:microsoft.com/office/officeart/2005/8/layout/cycle5"/>
    <dgm:cxn modelId="{17AD1906-9CCA-4A6E-AE19-0E0EF361311C}" type="presParOf" srcId="{E0127E49-2205-4325-93B3-9050B05FF87C}" destId="{A65AEA40-6B8A-4937-AAC7-DC9D5B011104}" srcOrd="2" destOrd="0" presId="urn:microsoft.com/office/officeart/2005/8/layout/cycle5"/>
    <dgm:cxn modelId="{9364F319-F84D-4168-9231-0B7A15480BDF}" type="presParOf" srcId="{E0127E49-2205-4325-93B3-9050B05FF87C}" destId="{2EB200A0-09B3-4DC7-9096-3AD60138C07F}" srcOrd="3" destOrd="0" presId="urn:microsoft.com/office/officeart/2005/8/layout/cycle5"/>
    <dgm:cxn modelId="{10895969-3461-4A2B-9572-C983D190CDD9}" type="presParOf" srcId="{E0127E49-2205-4325-93B3-9050B05FF87C}" destId="{D0EA4324-F72D-4EF6-9A74-FDABE4B51937}" srcOrd="4" destOrd="0" presId="urn:microsoft.com/office/officeart/2005/8/layout/cycle5"/>
    <dgm:cxn modelId="{2C3E8244-ED56-4977-B884-2E70129A314E}" type="presParOf" srcId="{E0127E49-2205-4325-93B3-9050B05FF87C}" destId="{530FC29E-A3C0-4BFB-93CA-F9C046CFFDEB}" srcOrd="5" destOrd="0" presId="urn:microsoft.com/office/officeart/2005/8/layout/cycle5"/>
    <dgm:cxn modelId="{BAF02898-7582-4668-B9BC-2F6C8875CA65}" type="presParOf" srcId="{E0127E49-2205-4325-93B3-9050B05FF87C}" destId="{94C777BE-CD17-4D58-A0A4-4AE27B496BA5}" srcOrd="6" destOrd="0" presId="urn:microsoft.com/office/officeart/2005/8/layout/cycle5"/>
    <dgm:cxn modelId="{CF75AB8C-3C13-4269-B2EE-5BE5CD8A8B51}" type="presParOf" srcId="{E0127E49-2205-4325-93B3-9050B05FF87C}" destId="{FD6FA7CF-8F12-4267-BF10-0C8385A15F17}" srcOrd="7" destOrd="0" presId="urn:microsoft.com/office/officeart/2005/8/layout/cycle5"/>
    <dgm:cxn modelId="{0724F3E7-276C-4E37-842D-272A52DAB9B8}" type="presParOf" srcId="{E0127E49-2205-4325-93B3-9050B05FF87C}" destId="{E501E621-2CCE-410D-8D9D-E4E07ECEE029}" srcOrd="8" destOrd="0" presId="urn:microsoft.com/office/officeart/2005/8/layout/cycle5"/>
    <dgm:cxn modelId="{E16E9175-E6ED-471F-A547-BAF0407CD1BC}" type="presParOf" srcId="{E0127E49-2205-4325-93B3-9050B05FF87C}" destId="{D4174E04-5BC2-4878-BE5E-65064A3E8DEE}" srcOrd="9" destOrd="0" presId="urn:microsoft.com/office/officeart/2005/8/layout/cycle5"/>
    <dgm:cxn modelId="{316BFAFB-E433-4FAE-B185-4B9DA2469E50}" type="presParOf" srcId="{E0127E49-2205-4325-93B3-9050B05FF87C}" destId="{1413D97E-2CEE-4E4A-896C-073310EB5A49}" srcOrd="10" destOrd="0" presId="urn:microsoft.com/office/officeart/2005/8/layout/cycle5"/>
    <dgm:cxn modelId="{B382EEB1-75C4-42EC-B4AB-A818A5B90FD2}" type="presParOf" srcId="{E0127E49-2205-4325-93B3-9050B05FF87C}" destId="{EC6FC605-A079-465F-B140-6BB82AC1FACA}" srcOrd="11" destOrd="0" presId="urn:microsoft.com/office/officeart/2005/8/layout/cycle5"/>
    <dgm:cxn modelId="{C0BC0A91-B4CC-405F-AECD-0C7776029B81}" type="presParOf" srcId="{E0127E49-2205-4325-93B3-9050B05FF87C}" destId="{8C9ED6E1-E31C-4CD5-AC56-FF25F005294B}" srcOrd="12" destOrd="0" presId="urn:microsoft.com/office/officeart/2005/8/layout/cycle5"/>
    <dgm:cxn modelId="{D92C208F-87ED-4321-A94B-725F1F2DA992}" type="presParOf" srcId="{E0127E49-2205-4325-93B3-9050B05FF87C}" destId="{5EC2F608-3E60-43ED-AD4E-B71C6D5A5CF8}" srcOrd="13" destOrd="0" presId="urn:microsoft.com/office/officeart/2005/8/layout/cycle5"/>
    <dgm:cxn modelId="{EC16ED54-D6C2-4C28-8720-AE65B6E4272C}" type="presParOf" srcId="{E0127E49-2205-4325-93B3-9050B05FF87C}" destId="{EEF8C843-AF0B-4870-9639-C894CB691DFD}" srcOrd="14" destOrd="0" presId="urn:microsoft.com/office/officeart/2005/8/layout/cycle5"/>
    <dgm:cxn modelId="{F1718346-38DE-4935-A801-6A222BD3927A}" type="presParOf" srcId="{E0127E49-2205-4325-93B3-9050B05FF87C}" destId="{3B8B68F9-6CB9-4860-846D-B1F770DE3DD9}" srcOrd="15" destOrd="0" presId="urn:microsoft.com/office/officeart/2005/8/layout/cycle5"/>
    <dgm:cxn modelId="{FFAC078E-D4A2-44E4-96C1-2E3C987F7107}" type="presParOf" srcId="{E0127E49-2205-4325-93B3-9050B05FF87C}" destId="{BF852EBE-E554-48E7-9DDD-8BAA27C34D2C}" srcOrd="16" destOrd="0" presId="urn:microsoft.com/office/officeart/2005/8/layout/cycle5"/>
    <dgm:cxn modelId="{EA131808-A08A-4487-88EA-6FC5B2EDF81B}" type="presParOf" srcId="{E0127E49-2205-4325-93B3-9050B05FF87C}" destId="{8A415579-87F3-4E73-9917-8941BA223A81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A58FE-C872-4063-9691-B061A950E524}">
      <dsp:nvSpPr>
        <dsp:cNvPr id="0" name=""/>
        <dsp:cNvSpPr/>
      </dsp:nvSpPr>
      <dsp:spPr>
        <a:xfrm>
          <a:off x="2037237" y="54813"/>
          <a:ext cx="1846258" cy="777724"/>
        </a:xfrm>
        <a:prstGeom prst="roundRect">
          <a:avLst/>
        </a:prstGeom>
        <a:solidFill>
          <a:srgbClr val="981A36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Кои сме ние?</a:t>
          </a:r>
          <a:endParaRPr lang="en-US" sz="1600" b="1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2075202" y="92778"/>
        <a:ext cx="1770328" cy="701794"/>
      </dsp:txXfrm>
    </dsp:sp>
    <dsp:sp modelId="{A65AEA40-6B8A-4937-AAC7-DC9D5B011104}">
      <dsp:nvSpPr>
        <dsp:cNvPr id="0" name=""/>
        <dsp:cNvSpPr/>
      </dsp:nvSpPr>
      <dsp:spPr>
        <a:xfrm>
          <a:off x="879474" y="443675"/>
          <a:ext cx="4161785" cy="4161785"/>
        </a:xfrm>
        <a:custGeom>
          <a:avLst/>
          <a:gdLst/>
          <a:ahLst/>
          <a:cxnLst/>
          <a:rect l="0" t="0" r="0" b="0"/>
          <a:pathLst>
            <a:path>
              <a:moveTo>
                <a:pt x="3132967" y="285550"/>
              </a:moveTo>
              <a:arcTo wR="2080892" hR="2080892" stAng="18022224" swAng="732680"/>
            </a:path>
          </a:pathLst>
        </a:custGeom>
        <a:noFill/>
        <a:ln w="28575" cap="flat" cmpd="sng" algn="ctr">
          <a:solidFill>
            <a:srgbClr val="981A3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200A0-09B3-4DC7-9096-3AD60138C07F}">
      <dsp:nvSpPr>
        <dsp:cNvPr id="0" name=""/>
        <dsp:cNvSpPr/>
      </dsp:nvSpPr>
      <dsp:spPr>
        <a:xfrm>
          <a:off x="3839343" y="1095259"/>
          <a:ext cx="1846258" cy="777724"/>
        </a:xfrm>
        <a:prstGeom prst="roundRect">
          <a:avLst/>
        </a:prstGeom>
        <a:solidFill>
          <a:srgbClr val="981A36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Защо участваме?</a:t>
          </a:r>
          <a:endParaRPr lang="en-US" sz="1600" b="1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3877308" y="1133224"/>
        <a:ext cx="1770328" cy="701794"/>
      </dsp:txXfrm>
    </dsp:sp>
    <dsp:sp modelId="{530FC29E-A3C0-4BFB-93CA-F9C046CFFDEB}">
      <dsp:nvSpPr>
        <dsp:cNvPr id="0" name=""/>
        <dsp:cNvSpPr/>
      </dsp:nvSpPr>
      <dsp:spPr>
        <a:xfrm>
          <a:off x="879474" y="443675"/>
          <a:ext cx="4161785" cy="4161785"/>
        </a:xfrm>
        <a:custGeom>
          <a:avLst/>
          <a:gdLst/>
          <a:ahLst/>
          <a:cxnLst/>
          <a:rect l="0" t="0" r="0" b="0"/>
          <a:pathLst>
            <a:path>
              <a:moveTo>
                <a:pt x="4123057" y="1681292"/>
              </a:moveTo>
              <a:arcTo wR="2080892" hR="2080892" stAng="20935713" swAng="1328574"/>
            </a:path>
          </a:pathLst>
        </a:custGeom>
        <a:noFill/>
        <a:ln w="28575" cap="flat" cmpd="sng" algn="ctr">
          <a:solidFill>
            <a:srgbClr val="981A3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777BE-CD17-4D58-A0A4-4AE27B496BA5}">
      <dsp:nvSpPr>
        <dsp:cNvPr id="0" name=""/>
        <dsp:cNvSpPr/>
      </dsp:nvSpPr>
      <dsp:spPr>
        <a:xfrm>
          <a:off x="3839343" y="3176152"/>
          <a:ext cx="1846258" cy="777724"/>
        </a:xfrm>
        <a:prstGeom prst="roundRect">
          <a:avLst/>
        </a:prstGeom>
        <a:solidFill>
          <a:srgbClr val="981A36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Как подбираме отбора?</a:t>
          </a:r>
          <a:endParaRPr lang="en-US" sz="1600" b="1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3877308" y="3214117"/>
        <a:ext cx="1770328" cy="701794"/>
      </dsp:txXfrm>
    </dsp:sp>
    <dsp:sp modelId="{E501E621-2CCE-410D-8D9D-E4E07ECEE029}">
      <dsp:nvSpPr>
        <dsp:cNvPr id="0" name=""/>
        <dsp:cNvSpPr/>
      </dsp:nvSpPr>
      <dsp:spPr>
        <a:xfrm>
          <a:off x="879474" y="443675"/>
          <a:ext cx="4161785" cy="4161785"/>
        </a:xfrm>
        <a:custGeom>
          <a:avLst/>
          <a:gdLst/>
          <a:ahLst/>
          <a:cxnLst/>
          <a:rect l="0" t="0" r="0" b="0"/>
          <a:pathLst>
            <a:path>
              <a:moveTo>
                <a:pt x="3488910" y="3613080"/>
              </a:moveTo>
              <a:arcTo wR="2080892" hR="2080892" stAng="2845096" swAng="732680"/>
            </a:path>
          </a:pathLst>
        </a:custGeom>
        <a:noFill/>
        <a:ln w="28575" cap="flat" cmpd="sng" algn="ctr">
          <a:solidFill>
            <a:srgbClr val="981A3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174E04-5BC2-4878-BE5E-65064A3E8DEE}">
      <dsp:nvSpPr>
        <dsp:cNvPr id="0" name=""/>
        <dsp:cNvSpPr/>
      </dsp:nvSpPr>
      <dsp:spPr>
        <a:xfrm>
          <a:off x="2037237" y="4216599"/>
          <a:ext cx="1846258" cy="777724"/>
        </a:xfrm>
        <a:prstGeom prst="roundRect">
          <a:avLst/>
        </a:prstGeom>
        <a:solidFill>
          <a:srgbClr val="981A36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Как мотивираме учениците?</a:t>
          </a:r>
          <a:endParaRPr lang="en-US" sz="1600" b="1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2075202" y="4254564"/>
        <a:ext cx="1770328" cy="701794"/>
      </dsp:txXfrm>
    </dsp:sp>
    <dsp:sp modelId="{EC6FC605-A079-465F-B140-6BB82AC1FACA}">
      <dsp:nvSpPr>
        <dsp:cNvPr id="0" name=""/>
        <dsp:cNvSpPr/>
      </dsp:nvSpPr>
      <dsp:spPr>
        <a:xfrm>
          <a:off x="879474" y="443675"/>
          <a:ext cx="4161785" cy="4161785"/>
        </a:xfrm>
        <a:custGeom>
          <a:avLst/>
          <a:gdLst/>
          <a:ahLst/>
          <a:cxnLst/>
          <a:rect l="0" t="0" r="0" b="0"/>
          <a:pathLst>
            <a:path>
              <a:moveTo>
                <a:pt x="1028818" y="3876235"/>
              </a:moveTo>
              <a:arcTo wR="2080892" hR="2080892" stAng="7222224" swAng="732680"/>
            </a:path>
          </a:pathLst>
        </a:custGeom>
        <a:noFill/>
        <a:ln w="28575" cap="flat" cmpd="sng" algn="ctr">
          <a:solidFill>
            <a:srgbClr val="981A3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ED6E1-E31C-4CD5-AC56-FF25F005294B}">
      <dsp:nvSpPr>
        <dsp:cNvPr id="0" name=""/>
        <dsp:cNvSpPr/>
      </dsp:nvSpPr>
      <dsp:spPr>
        <a:xfrm>
          <a:off x="235131" y="3176152"/>
          <a:ext cx="1846258" cy="777724"/>
        </a:xfrm>
        <a:prstGeom prst="roundRect">
          <a:avLst/>
        </a:prstGeom>
        <a:solidFill>
          <a:srgbClr val="981A36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Как създаваме крайния продукт?</a:t>
          </a:r>
          <a:endParaRPr lang="en-US" sz="1600" b="1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273096" y="3214117"/>
        <a:ext cx="1770328" cy="701794"/>
      </dsp:txXfrm>
    </dsp:sp>
    <dsp:sp modelId="{EEF8C843-AF0B-4870-9639-C894CB691DFD}">
      <dsp:nvSpPr>
        <dsp:cNvPr id="0" name=""/>
        <dsp:cNvSpPr/>
      </dsp:nvSpPr>
      <dsp:spPr>
        <a:xfrm>
          <a:off x="879474" y="443675"/>
          <a:ext cx="4161785" cy="4161785"/>
        </a:xfrm>
        <a:custGeom>
          <a:avLst/>
          <a:gdLst/>
          <a:ahLst/>
          <a:cxnLst/>
          <a:rect l="0" t="0" r="0" b="0"/>
          <a:pathLst>
            <a:path>
              <a:moveTo>
                <a:pt x="38728" y="2480492"/>
              </a:moveTo>
              <a:arcTo wR="2080892" hR="2080892" stAng="10135713" swAng="1328574"/>
            </a:path>
          </a:pathLst>
        </a:custGeom>
        <a:noFill/>
        <a:ln w="28575" cap="flat" cmpd="sng" algn="ctr">
          <a:solidFill>
            <a:srgbClr val="981A3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B68F9-6CB9-4860-846D-B1F770DE3DD9}">
      <dsp:nvSpPr>
        <dsp:cNvPr id="0" name=""/>
        <dsp:cNvSpPr/>
      </dsp:nvSpPr>
      <dsp:spPr>
        <a:xfrm>
          <a:off x="235131" y="1095259"/>
          <a:ext cx="1846258" cy="777724"/>
        </a:xfrm>
        <a:prstGeom prst="roundRect">
          <a:avLst/>
        </a:prstGeom>
        <a:solidFill>
          <a:srgbClr val="981A36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i="0" kern="12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Какви технологии използваме?</a:t>
          </a:r>
          <a:endParaRPr lang="en-US" sz="1600" b="1" i="0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273096" y="1133224"/>
        <a:ext cx="1770328" cy="701794"/>
      </dsp:txXfrm>
    </dsp:sp>
    <dsp:sp modelId="{8A415579-87F3-4E73-9917-8941BA223A81}">
      <dsp:nvSpPr>
        <dsp:cNvPr id="0" name=""/>
        <dsp:cNvSpPr/>
      </dsp:nvSpPr>
      <dsp:spPr>
        <a:xfrm>
          <a:off x="879474" y="443675"/>
          <a:ext cx="4161785" cy="4161785"/>
        </a:xfrm>
        <a:custGeom>
          <a:avLst/>
          <a:gdLst/>
          <a:ahLst/>
          <a:cxnLst/>
          <a:rect l="0" t="0" r="0" b="0"/>
          <a:pathLst>
            <a:path>
              <a:moveTo>
                <a:pt x="672874" y="548704"/>
              </a:moveTo>
              <a:arcTo wR="2080892" hR="2080892" stAng="13645096" swAng="732680"/>
            </a:path>
          </a:pathLst>
        </a:custGeom>
        <a:noFill/>
        <a:ln w="28575" cap="flat" cmpd="sng" algn="ctr">
          <a:solidFill>
            <a:srgbClr val="981A3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2DA9C-251C-4C4D-961F-D9BB8B7EEE0C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6EDEC-9F85-41D4-B67A-ECCBBB7C22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760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5706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41475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244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99549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358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3710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4914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5174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5920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41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EDEC-9F85-41D4-B67A-ECCBBB7C225C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015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6355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5316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26831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7857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225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4729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5123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6155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7679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9817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38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32D7B-CDAB-4B16-9C32-16B4ECDD85D8}" type="datetimeFigureOut">
              <a:rPr lang="bg-BG" smtClean="0"/>
              <a:t>13.12.2021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F4F86-0ECC-4404-8B97-57CC551CC23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370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jpeg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Успоредник 12"/>
          <p:cNvSpPr/>
          <p:nvPr/>
        </p:nvSpPr>
        <p:spPr>
          <a:xfrm>
            <a:off x="981776" y="592929"/>
            <a:ext cx="10171889" cy="1511166"/>
          </a:xfrm>
          <a:prstGeom prst="parallelogram">
            <a:avLst>
              <a:gd name="adj" fmla="val 37738"/>
            </a:avLst>
          </a:prstGeom>
          <a:solidFill>
            <a:srgbClr val="981A36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026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94" y="5102189"/>
            <a:ext cx="2029288" cy="1293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08" y="5102189"/>
            <a:ext cx="2218444" cy="1293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918572" y="625237"/>
            <a:ext cx="10545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МЕЖДУНАРОДНО СЪСТЕЗАНИЕ</a:t>
            </a:r>
          </a:p>
          <a:p>
            <a:pPr algn="ctr"/>
            <a:r>
              <a:rPr lang="bg-BG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СТАТИСТИЧЕСКИ ПЛАКАТ</a:t>
            </a:r>
            <a:endParaRPr lang="bg-BG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578" y="5099679"/>
            <a:ext cx="1285975" cy="1296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4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Текстово поле 7"/>
          <p:cNvSpPr txBox="1"/>
          <p:nvPr/>
        </p:nvSpPr>
        <p:spPr>
          <a:xfrm>
            <a:off x="753291" y="224466"/>
            <a:ext cx="620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bg1"/>
                </a:solidFill>
              </a:rPr>
              <a:t>КАК СЪЗДАВАМЕ КРАЙНИЯ ПРОДУКТ?</a:t>
            </a:r>
            <a:endParaRPr lang="bg-BG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  <p:sp>
        <p:nvSpPr>
          <p:cNvPr id="35" name="Успоредник 3"/>
          <p:cNvSpPr/>
          <p:nvPr/>
        </p:nvSpPr>
        <p:spPr>
          <a:xfrm>
            <a:off x="1359456" y="1745892"/>
            <a:ext cx="9644742" cy="1044029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Текстово поле 2"/>
          <p:cNvSpPr txBox="1"/>
          <p:nvPr/>
        </p:nvSpPr>
        <p:spPr>
          <a:xfrm>
            <a:off x="3000269" y="2006296"/>
            <a:ext cx="63631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chemeClr val="bg1"/>
                </a:solidFill>
              </a:rPr>
              <a:t>СТРУКТУРИРАНЕ В ГРАФИЧЕН ВИД</a:t>
            </a:r>
            <a:endParaRPr lang="bg-BG" sz="2800" b="1" dirty="0">
              <a:solidFill>
                <a:schemeClr val="bg1"/>
              </a:solidFill>
            </a:endParaRPr>
          </a:p>
        </p:txBody>
      </p:sp>
      <p:sp>
        <p:nvSpPr>
          <p:cNvPr id="36" name="Успоредник 3"/>
          <p:cNvSpPr/>
          <p:nvPr/>
        </p:nvSpPr>
        <p:spPr>
          <a:xfrm>
            <a:off x="2129246" y="3078915"/>
            <a:ext cx="7933508" cy="1323439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Текстово поле 2"/>
          <p:cNvSpPr txBox="1"/>
          <p:nvPr/>
        </p:nvSpPr>
        <p:spPr>
          <a:xfrm>
            <a:off x="2169002" y="3109692"/>
            <a:ext cx="80256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>
                    <a:lumMod val="95000"/>
                  </a:schemeClr>
                </a:solidFill>
              </a:rPr>
              <a:t>Последната и най-важна стъпка е </a:t>
            </a:r>
            <a:r>
              <a:rPr lang="bg-BG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структурирането на цялата информация в графичен вид.</a:t>
            </a:r>
          </a:p>
          <a:p>
            <a:pPr algn="ctr"/>
            <a:endParaRPr lang="bg-BG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bg-BG" sz="2000" dirty="0" smtClean="0">
                <a:solidFill>
                  <a:schemeClr val="bg1">
                    <a:lumMod val="95000"/>
                  </a:schemeClr>
                </a:solidFill>
              </a:rPr>
              <a:t>Задачата бе разделена на множество подточки между учениците:</a:t>
            </a:r>
          </a:p>
        </p:txBody>
      </p:sp>
      <p:sp>
        <p:nvSpPr>
          <p:cNvPr id="23" name="Успоредник 3"/>
          <p:cNvSpPr/>
          <p:nvPr/>
        </p:nvSpPr>
        <p:spPr>
          <a:xfrm>
            <a:off x="3000269" y="4722125"/>
            <a:ext cx="1568464" cy="581645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Rectangle 1"/>
          <p:cNvSpPr/>
          <p:nvPr/>
        </p:nvSpPr>
        <p:spPr>
          <a:xfrm>
            <a:off x="2874456" y="4827700"/>
            <a:ext cx="1820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Графики</a:t>
            </a:r>
            <a:endParaRPr lang="bg-BG" b="1" dirty="0">
              <a:solidFill>
                <a:schemeClr val="bg1"/>
              </a:solidFill>
            </a:endParaRPr>
          </a:p>
        </p:txBody>
      </p:sp>
      <p:sp>
        <p:nvSpPr>
          <p:cNvPr id="24" name="Успоредник 3"/>
          <p:cNvSpPr/>
          <p:nvPr/>
        </p:nvSpPr>
        <p:spPr>
          <a:xfrm>
            <a:off x="5460535" y="4722125"/>
            <a:ext cx="1568464" cy="581645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Успоредник 3"/>
          <p:cNvSpPr/>
          <p:nvPr/>
        </p:nvSpPr>
        <p:spPr>
          <a:xfrm>
            <a:off x="7794920" y="4722125"/>
            <a:ext cx="1568464" cy="581645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Rectangle 2"/>
          <p:cNvSpPr/>
          <p:nvPr/>
        </p:nvSpPr>
        <p:spPr>
          <a:xfrm>
            <a:off x="5650407" y="4824546"/>
            <a:ext cx="1188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</a:rPr>
              <a:t>Текст</a:t>
            </a:r>
            <a:endParaRPr lang="bg-BG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22135" y="4828281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b="1" dirty="0">
                <a:solidFill>
                  <a:schemeClr val="bg1"/>
                </a:solidFill>
              </a:rPr>
              <a:t>Основа</a:t>
            </a:r>
          </a:p>
        </p:txBody>
      </p:sp>
      <p:sp>
        <p:nvSpPr>
          <p:cNvPr id="26" name="Текстово поле 2"/>
          <p:cNvSpPr txBox="1"/>
          <p:nvPr/>
        </p:nvSpPr>
        <p:spPr>
          <a:xfrm>
            <a:off x="2231943" y="5811483"/>
            <a:ext cx="802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/>
              <a:t>Статистическият плакат бе създаден на </a:t>
            </a:r>
            <a:r>
              <a:rPr lang="en-US" sz="2000" dirty="0" smtClean="0"/>
              <a:t>Microsoft Publisher</a:t>
            </a:r>
            <a:endParaRPr lang="bg-BG" sz="2000" dirty="0" smtClean="0"/>
          </a:p>
        </p:txBody>
      </p:sp>
    </p:spTree>
    <p:extLst>
      <p:ext uri="{BB962C8B-B14F-4D97-AF65-F5344CB8AC3E}">
        <p14:creationId xmlns:p14="http://schemas.microsoft.com/office/powerpoint/2010/main" val="155786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35" name="Успоредник 3"/>
          <p:cNvSpPr/>
          <p:nvPr/>
        </p:nvSpPr>
        <p:spPr>
          <a:xfrm>
            <a:off x="2500964" y="841120"/>
            <a:ext cx="7421078" cy="1044029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Текстово поле 2"/>
          <p:cNvSpPr txBox="1"/>
          <p:nvPr/>
        </p:nvSpPr>
        <p:spPr>
          <a:xfrm>
            <a:off x="3291234" y="1101524"/>
            <a:ext cx="584053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ВНИМАНИЕТО!</a:t>
            </a:r>
            <a:endParaRPr lang="bg-BG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Картина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372" y="2453562"/>
            <a:ext cx="2109255" cy="206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36" y="5200445"/>
            <a:ext cx="2029288" cy="1293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50" y="5200445"/>
            <a:ext cx="2218444" cy="1293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20" y="5197935"/>
            <a:ext cx="1285975" cy="1296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0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525149" y="3091790"/>
            <a:ext cx="5042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/>
              <a:t>Участието в едно състезание, без значение национално или международно, е съвкупност от вземане на комплексни решения, от които зависи доброто ни </a:t>
            </a:r>
            <a:r>
              <a:rPr lang="bg-BG" sz="2000" dirty="0" smtClean="0"/>
              <a:t>представяне. Отговаряме </a:t>
            </a:r>
            <a:r>
              <a:rPr lang="bg-BG" sz="2000" dirty="0"/>
              <a:t>на въпросите</a:t>
            </a:r>
            <a:r>
              <a:rPr lang="bg-BG" sz="2000" dirty="0" smtClean="0"/>
              <a:t>:</a:t>
            </a:r>
            <a:endParaRPr lang="en-US" sz="2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04434437"/>
              </p:ext>
            </p:extLst>
          </p:nvPr>
        </p:nvGraphicFramePr>
        <p:xfrm>
          <a:off x="6000205" y="1382829"/>
          <a:ext cx="5920734" cy="504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Успоредник 3"/>
          <p:cNvSpPr/>
          <p:nvPr/>
        </p:nvSpPr>
        <p:spPr>
          <a:xfrm>
            <a:off x="753291" y="3561133"/>
            <a:ext cx="5216434" cy="1015663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840379" y="2335746"/>
            <a:ext cx="5042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/>
              <a:t>Ние не сме обикновена професионална гимназия. Нашето училище е хъб на дигитализацията и новите технологии. </a:t>
            </a:r>
            <a:endParaRPr lang="en-US" sz="2000" dirty="0"/>
          </a:p>
        </p:txBody>
      </p:sp>
      <p:sp>
        <p:nvSpPr>
          <p:cNvPr id="6" name="Текстово поле 7"/>
          <p:cNvSpPr txBox="1"/>
          <p:nvPr/>
        </p:nvSpPr>
        <p:spPr>
          <a:xfrm>
            <a:off x="753291" y="224466"/>
            <a:ext cx="336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bg1"/>
                </a:solidFill>
              </a:rPr>
              <a:t>КОИ СМЕ НИЕ?</a:t>
            </a:r>
            <a:endParaRPr lang="bg-BG" sz="2800" b="1" dirty="0">
              <a:solidFill>
                <a:schemeClr val="bg1"/>
              </a:solidFill>
            </a:endParaRPr>
          </a:p>
        </p:txBody>
      </p:sp>
      <p:sp>
        <p:nvSpPr>
          <p:cNvPr id="8" name="Текстово поле 2"/>
          <p:cNvSpPr txBox="1"/>
          <p:nvPr/>
        </p:nvSpPr>
        <p:spPr>
          <a:xfrm>
            <a:off x="840378" y="3561133"/>
            <a:ext cx="5042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Девизът на нашето училище не е просто едно клише. Той е нашият компас, винаги показващ правилната посока.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Текстово поле 2"/>
          <p:cNvSpPr txBox="1"/>
          <p:nvPr/>
        </p:nvSpPr>
        <p:spPr>
          <a:xfrm>
            <a:off x="840377" y="4786520"/>
            <a:ext cx="504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/>
              <a:t>Ние сме гимназия, която цени професионализма, знанията и уменията.</a:t>
            </a:r>
            <a:endParaRPr lang="en-US" sz="2000" dirty="0"/>
          </a:p>
        </p:txBody>
      </p:sp>
      <p:sp>
        <p:nvSpPr>
          <p:cNvPr id="2" name="Pentagon 1"/>
          <p:cNvSpPr/>
          <p:nvPr/>
        </p:nvSpPr>
        <p:spPr>
          <a:xfrm rot="5400000">
            <a:off x="6839525" y="2235054"/>
            <a:ext cx="4920096" cy="2993386"/>
          </a:xfrm>
          <a:prstGeom prst="homePlate">
            <a:avLst/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27972" y="1567833"/>
            <a:ext cx="2743200" cy="2743200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Текстово поле 2"/>
          <p:cNvSpPr txBox="1"/>
          <p:nvPr/>
        </p:nvSpPr>
        <p:spPr>
          <a:xfrm>
            <a:off x="7645803" y="1700813"/>
            <a:ext cx="3307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ЛИДЕРИ В </a:t>
            </a:r>
          </a:p>
          <a:p>
            <a:pPr algn="ctr"/>
            <a:r>
              <a:rPr lang="bg-BG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УЧИЛИЩЕ,</a:t>
            </a:r>
          </a:p>
          <a:p>
            <a:pPr algn="ctr"/>
            <a:endParaRPr lang="bg-BG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bg-BG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ЛИДЕРИ НА </a:t>
            </a:r>
          </a:p>
          <a:p>
            <a:pPr algn="ctr"/>
            <a:r>
              <a:rPr lang="bg-BG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ЕВРОПЕЙСКОТО</a:t>
            </a:r>
          </a:p>
          <a:p>
            <a:pPr algn="ctr"/>
            <a:r>
              <a:rPr lang="bg-BG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РАБОТНО МЯСТО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1" name="Group 10"/>
          <p:cNvGrpSpPr/>
          <p:nvPr/>
        </p:nvGrpSpPr>
        <p:grpSpPr>
          <a:xfrm>
            <a:off x="2299060" y="1967638"/>
            <a:ext cx="7593877" cy="3933709"/>
            <a:chOff x="3243941" y="1731913"/>
            <a:chExt cx="7593877" cy="3933709"/>
          </a:xfrm>
        </p:grpSpPr>
        <p:sp>
          <p:nvSpPr>
            <p:cNvPr id="16" name="Pentagon 15"/>
            <p:cNvSpPr/>
            <p:nvPr/>
          </p:nvSpPr>
          <p:spPr>
            <a:xfrm>
              <a:off x="3243941" y="1731913"/>
              <a:ext cx="7593875" cy="678269"/>
            </a:xfrm>
            <a:prstGeom prst="homePlate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entagon 17"/>
            <p:cNvSpPr/>
            <p:nvPr/>
          </p:nvSpPr>
          <p:spPr>
            <a:xfrm>
              <a:off x="3243943" y="3903481"/>
              <a:ext cx="7593875" cy="678269"/>
            </a:xfrm>
            <a:prstGeom prst="homePlate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entagon 18"/>
            <p:cNvSpPr/>
            <p:nvPr/>
          </p:nvSpPr>
          <p:spPr>
            <a:xfrm>
              <a:off x="3243941" y="4987353"/>
              <a:ext cx="7593875" cy="678269"/>
            </a:xfrm>
            <a:prstGeom prst="homePlate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entagon 16"/>
            <p:cNvSpPr/>
            <p:nvPr/>
          </p:nvSpPr>
          <p:spPr>
            <a:xfrm>
              <a:off x="3243942" y="2819609"/>
              <a:ext cx="7593875" cy="678269"/>
            </a:xfrm>
            <a:prstGeom prst="homePlate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Текстово поле 2"/>
            <p:cNvSpPr txBox="1"/>
            <p:nvPr/>
          </p:nvSpPr>
          <p:spPr>
            <a:xfrm>
              <a:off x="3315789" y="1804537"/>
              <a:ext cx="698862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400" b="1" dirty="0">
                  <a:solidFill>
                    <a:schemeClr val="bg1"/>
                  </a:solidFill>
                </a:rPr>
                <a:t>В</a:t>
              </a:r>
              <a:r>
                <a:rPr lang="bg-BG" sz="2400" b="1" dirty="0" smtClean="0">
                  <a:solidFill>
                    <a:schemeClr val="bg1"/>
                  </a:solidFill>
                </a:rPr>
                <a:t>земаме всяко едно състезание на сериозно.</a:t>
              </a:r>
            </a:p>
            <a:p>
              <a:endParaRPr lang="bg-BG" sz="2400" dirty="0" smtClean="0"/>
            </a:p>
            <a:p>
              <a:endParaRPr lang="bg-BG" sz="2400" dirty="0" smtClean="0"/>
            </a:p>
            <a:p>
              <a:r>
                <a:rPr lang="bg-BG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Не </a:t>
              </a:r>
              <a:r>
                <a:rPr lang="bg-BG" sz="2400" b="1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участваме само </a:t>
              </a:r>
              <a:r>
                <a:rPr lang="bg-BG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за да участваме.</a:t>
              </a:r>
            </a:p>
            <a:p>
              <a:endParaRPr lang="bg-BG" sz="2400" b="1" dirty="0" smtClean="0">
                <a:solidFill>
                  <a:schemeClr val="bg1"/>
                </a:solidFill>
              </a:endParaRPr>
            </a:p>
            <a:p>
              <a:endParaRPr lang="bg-BG" sz="2400" b="1" dirty="0" smtClean="0">
                <a:solidFill>
                  <a:schemeClr val="bg1"/>
                </a:solidFill>
              </a:endParaRPr>
            </a:p>
            <a:p>
              <a:r>
                <a:rPr lang="bg-BG" sz="2400" b="1" dirty="0" smtClean="0">
                  <a:solidFill>
                    <a:schemeClr val="bg1"/>
                  </a:solidFill>
                </a:rPr>
                <a:t>Участваме, за да покажем какво можем.</a:t>
              </a:r>
            </a:p>
            <a:p>
              <a:endParaRPr lang="bg-BG" sz="2400" b="1" dirty="0" smtClean="0">
                <a:solidFill>
                  <a:schemeClr val="bg1"/>
                </a:solidFill>
              </a:endParaRPr>
            </a:p>
            <a:p>
              <a:endParaRPr lang="bg-BG" sz="2400" b="1" dirty="0" smtClean="0">
                <a:solidFill>
                  <a:schemeClr val="bg1"/>
                </a:solidFill>
              </a:endParaRPr>
            </a:p>
            <a:p>
              <a:r>
                <a:rPr lang="bg-BG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Участваме, за да си св</a:t>
              </a:r>
              <a:r>
                <a:rPr lang="bg-BG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е</a:t>
              </a:r>
              <a:r>
                <a:rPr lang="bg-BG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рим часовниците.</a:t>
              </a:r>
              <a:endPara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4" name="Текстово поле 7"/>
          <p:cNvSpPr txBox="1"/>
          <p:nvPr/>
        </p:nvSpPr>
        <p:spPr>
          <a:xfrm>
            <a:off x="753291" y="224466"/>
            <a:ext cx="336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bg1"/>
                </a:solidFill>
              </a:rPr>
              <a:t>ЗАЩО УЧАСТВАМЕ?</a:t>
            </a:r>
            <a:endParaRPr lang="bg-BG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Текстово поле 7"/>
          <p:cNvSpPr txBox="1"/>
          <p:nvPr/>
        </p:nvSpPr>
        <p:spPr>
          <a:xfrm>
            <a:off x="753291" y="224466"/>
            <a:ext cx="469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bg1"/>
                </a:solidFill>
              </a:rPr>
              <a:t>КАК ПОДБИРАМЕ ОТБОРА?</a:t>
            </a:r>
            <a:endParaRPr lang="bg-BG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споредник 3"/>
          <p:cNvSpPr/>
          <p:nvPr/>
        </p:nvSpPr>
        <p:spPr>
          <a:xfrm>
            <a:off x="620269" y="2791691"/>
            <a:ext cx="5688215" cy="1074915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  <p:sp>
        <p:nvSpPr>
          <p:cNvPr id="15" name="Текстово поле 2"/>
          <p:cNvSpPr txBox="1"/>
          <p:nvPr/>
        </p:nvSpPr>
        <p:spPr>
          <a:xfrm>
            <a:off x="665230" y="2791691"/>
            <a:ext cx="55982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>
                    <a:lumMod val="95000"/>
                  </a:schemeClr>
                </a:solidFill>
              </a:rPr>
              <a:t>Отборът ни е сформиран от ученици, изучаващи специалност „Икономист-информатик“ с разширено изучаване на Английски език.</a:t>
            </a:r>
          </a:p>
          <a:p>
            <a:pPr algn="ctr"/>
            <a:endParaRPr lang="bg-BG" sz="2000" dirty="0"/>
          </a:p>
          <a:p>
            <a:pPr algn="ctr"/>
            <a:r>
              <a:rPr lang="bg-BG" sz="2000" dirty="0" smtClean="0"/>
              <a:t>Учениците имат афинитет към графичния дизайн, рекламата, както и уменията за анализиране на данни.</a:t>
            </a:r>
            <a:endParaRPr lang="bg-BG" sz="2000" dirty="0"/>
          </a:p>
        </p:txBody>
      </p:sp>
      <p:pic>
        <p:nvPicPr>
          <p:cNvPr id="1028" name="Picture 4" descr="https://cdn3.vectorstock.com/i/1000x1000/90/37/teamwork-concept-people-connecting-puzzle-vector-2895903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8440" r="23526" b="18079"/>
          <a:stretch/>
        </p:blipFill>
        <p:spPr bwMode="auto">
          <a:xfrm>
            <a:off x="6991350" y="1543050"/>
            <a:ext cx="4257675" cy="4619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Текстово поле 7"/>
          <p:cNvSpPr txBox="1"/>
          <p:nvPr/>
        </p:nvSpPr>
        <p:spPr>
          <a:xfrm>
            <a:off x="753291" y="224466"/>
            <a:ext cx="541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bg1"/>
                </a:solidFill>
              </a:rPr>
              <a:t>КАК МОТИВИРАМЕ УЧЕНИЦИТЕ?</a:t>
            </a:r>
            <a:endParaRPr lang="bg-BG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споредник 3"/>
          <p:cNvSpPr/>
          <p:nvPr/>
        </p:nvSpPr>
        <p:spPr>
          <a:xfrm>
            <a:off x="1838683" y="1784895"/>
            <a:ext cx="8803597" cy="595491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Успоредник 3"/>
          <p:cNvSpPr/>
          <p:nvPr/>
        </p:nvSpPr>
        <p:spPr>
          <a:xfrm>
            <a:off x="1838687" y="2713556"/>
            <a:ext cx="8803597" cy="595491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Успоредник 3"/>
          <p:cNvSpPr/>
          <p:nvPr/>
        </p:nvSpPr>
        <p:spPr>
          <a:xfrm>
            <a:off x="1838685" y="3623019"/>
            <a:ext cx="8803597" cy="595491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Успоредник 3"/>
          <p:cNvSpPr/>
          <p:nvPr/>
        </p:nvSpPr>
        <p:spPr>
          <a:xfrm>
            <a:off x="1809956" y="4545204"/>
            <a:ext cx="8803597" cy="595491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Успоредник 3"/>
          <p:cNvSpPr/>
          <p:nvPr/>
        </p:nvSpPr>
        <p:spPr>
          <a:xfrm>
            <a:off x="1809956" y="5449765"/>
            <a:ext cx="8803597" cy="595491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  <p:sp>
        <p:nvSpPr>
          <p:cNvPr id="15" name="Текстово поле 2"/>
          <p:cNvSpPr txBox="1"/>
          <p:nvPr/>
        </p:nvSpPr>
        <p:spPr>
          <a:xfrm>
            <a:off x="1854916" y="1892174"/>
            <a:ext cx="87873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chemeClr val="bg1"/>
                </a:solidFill>
              </a:rPr>
              <a:t>Мотивиращ фактор - състезанието </a:t>
            </a:r>
            <a:r>
              <a:rPr lang="bg-BG" sz="2000" dirty="0">
                <a:solidFill>
                  <a:schemeClr val="bg1"/>
                </a:solidFill>
              </a:rPr>
              <a:t>е </a:t>
            </a:r>
            <a:r>
              <a:rPr lang="bg-BG" sz="2000" dirty="0" smtClean="0">
                <a:solidFill>
                  <a:schemeClr val="bg1"/>
                </a:solidFill>
              </a:rPr>
              <a:t>международно;</a:t>
            </a:r>
          </a:p>
          <a:p>
            <a:endParaRPr lang="bg-BG" sz="2000" dirty="0">
              <a:solidFill>
                <a:schemeClr val="bg1"/>
              </a:solidFill>
            </a:endParaRPr>
          </a:p>
          <a:p>
            <a:endParaRPr lang="bg-BG" sz="2000" dirty="0" smtClean="0">
              <a:solidFill>
                <a:schemeClr val="bg1"/>
              </a:solidFill>
            </a:endParaRPr>
          </a:p>
          <a:p>
            <a:r>
              <a:rPr lang="bg-BG" sz="2000" dirty="0" smtClean="0">
                <a:solidFill>
                  <a:schemeClr val="bg1"/>
                </a:solidFill>
              </a:rPr>
              <a:t>Мотивиращ </a:t>
            </a:r>
            <a:r>
              <a:rPr lang="bg-BG" sz="2000" dirty="0">
                <a:solidFill>
                  <a:schemeClr val="bg1"/>
                </a:solidFill>
              </a:rPr>
              <a:t>фактор </a:t>
            </a:r>
            <a:r>
              <a:rPr lang="bg-BG" sz="2000" dirty="0" smtClean="0">
                <a:solidFill>
                  <a:schemeClr val="bg1"/>
                </a:solidFill>
              </a:rPr>
              <a:t>- възможност за изява на умения;</a:t>
            </a:r>
            <a:endParaRPr lang="bg-BG" sz="2000" dirty="0">
              <a:solidFill>
                <a:schemeClr val="bg1"/>
              </a:solidFill>
            </a:endParaRPr>
          </a:p>
          <a:p>
            <a:endParaRPr lang="bg-BG" sz="2000" dirty="0">
              <a:solidFill>
                <a:schemeClr val="bg1"/>
              </a:solidFill>
            </a:endParaRPr>
          </a:p>
          <a:p>
            <a:endParaRPr lang="bg-BG" sz="2000" dirty="0" smtClean="0">
              <a:solidFill>
                <a:schemeClr val="bg1"/>
              </a:solidFill>
            </a:endParaRPr>
          </a:p>
          <a:p>
            <a:r>
              <a:rPr lang="bg-BG" sz="2000" dirty="0" smtClean="0">
                <a:solidFill>
                  <a:schemeClr val="bg1"/>
                </a:solidFill>
              </a:rPr>
              <a:t>Мотивиращ </a:t>
            </a:r>
            <a:r>
              <a:rPr lang="bg-BG" sz="2000" dirty="0">
                <a:solidFill>
                  <a:schemeClr val="bg1"/>
                </a:solidFill>
              </a:rPr>
              <a:t>фактор </a:t>
            </a:r>
            <a:r>
              <a:rPr lang="bg-BG" sz="2000" dirty="0" smtClean="0">
                <a:solidFill>
                  <a:schemeClr val="bg1"/>
                </a:solidFill>
              </a:rPr>
              <a:t>- подобряване на предходни постижения;</a:t>
            </a:r>
          </a:p>
          <a:p>
            <a:endParaRPr lang="bg-BG" sz="2000" dirty="0">
              <a:solidFill>
                <a:schemeClr val="bg1"/>
              </a:solidFill>
            </a:endParaRPr>
          </a:p>
          <a:p>
            <a:endParaRPr lang="bg-BG" sz="2000" dirty="0" smtClean="0">
              <a:solidFill>
                <a:schemeClr val="bg1"/>
              </a:solidFill>
            </a:endParaRPr>
          </a:p>
          <a:p>
            <a:r>
              <a:rPr lang="bg-BG" sz="2000" dirty="0" smtClean="0">
                <a:solidFill>
                  <a:schemeClr val="bg1"/>
                </a:solidFill>
              </a:rPr>
              <a:t>Мотивиращ фактор - придобиване на нови практически и приложими умения;</a:t>
            </a:r>
          </a:p>
          <a:p>
            <a:endParaRPr lang="bg-BG" sz="2000" dirty="0">
              <a:solidFill>
                <a:schemeClr val="bg1"/>
              </a:solidFill>
            </a:endParaRPr>
          </a:p>
          <a:p>
            <a:endParaRPr lang="bg-BG" sz="2000" dirty="0" smtClean="0">
              <a:solidFill>
                <a:schemeClr val="bg1"/>
              </a:solidFill>
            </a:endParaRPr>
          </a:p>
          <a:p>
            <a:r>
              <a:rPr lang="bg-BG" sz="2000" dirty="0" smtClean="0">
                <a:solidFill>
                  <a:schemeClr val="bg1"/>
                </a:solidFill>
              </a:rPr>
              <a:t>Мотивиращ фактор - награден фонд;</a:t>
            </a:r>
            <a:endParaRPr lang="bg-BG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Текстово поле 7"/>
          <p:cNvSpPr txBox="1"/>
          <p:nvPr/>
        </p:nvSpPr>
        <p:spPr>
          <a:xfrm>
            <a:off x="753291" y="224466"/>
            <a:ext cx="620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bg1"/>
                </a:solidFill>
              </a:rPr>
              <a:t>КАК СЪЗДАВАМЕ КРАЙНИЯ ПРОДУКТ?</a:t>
            </a:r>
            <a:endParaRPr lang="bg-BG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споредник 3"/>
          <p:cNvSpPr/>
          <p:nvPr/>
        </p:nvSpPr>
        <p:spPr>
          <a:xfrm>
            <a:off x="269967" y="4221792"/>
            <a:ext cx="3818501" cy="1062481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Успоредник 3"/>
          <p:cNvSpPr/>
          <p:nvPr/>
        </p:nvSpPr>
        <p:spPr>
          <a:xfrm>
            <a:off x="267893" y="3021839"/>
            <a:ext cx="3818501" cy="1062481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Успоредник 3"/>
          <p:cNvSpPr/>
          <p:nvPr/>
        </p:nvSpPr>
        <p:spPr>
          <a:xfrm>
            <a:off x="267893" y="5450860"/>
            <a:ext cx="3818501" cy="410009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  <p:sp>
        <p:nvSpPr>
          <p:cNvPr id="15" name="Текстово поле 2"/>
          <p:cNvSpPr txBox="1"/>
          <p:nvPr/>
        </p:nvSpPr>
        <p:spPr>
          <a:xfrm>
            <a:off x="232033" y="2105874"/>
            <a:ext cx="38902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Отборът стриктно спазва стъпките и насоките, предоставени от:</a:t>
            </a:r>
          </a:p>
          <a:p>
            <a:endParaRPr lang="ru-RU" sz="2000" dirty="0" smtClean="0"/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Международната асоциация за статистическо образование (IASE</a:t>
            </a:r>
            <a:r>
              <a:rPr lang="ru-RU" sz="2000" dirty="0" smtClean="0">
                <a:solidFill>
                  <a:schemeClr val="bg1"/>
                </a:solidFill>
              </a:rPr>
              <a:t>);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Образователната </a:t>
            </a:r>
            <a:r>
              <a:rPr lang="ru-RU" sz="2000" dirty="0">
                <a:solidFill>
                  <a:schemeClr val="bg1"/>
                </a:solidFill>
              </a:rPr>
              <a:t>секция на Международния статистически институт (ISI</a:t>
            </a:r>
            <a:r>
              <a:rPr lang="ru-RU" sz="2000" dirty="0" smtClean="0">
                <a:solidFill>
                  <a:schemeClr val="bg1"/>
                </a:solidFill>
              </a:rPr>
              <a:t>);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НСИ;</a:t>
            </a:r>
            <a:endParaRPr lang="ru-RU" sz="2000" dirty="0">
              <a:solidFill>
                <a:schemeClr val="bg1"/>
              </a:solidFill>
            </a:endParaRPr>
          </a:p>
          <a:p>
            <a:endParaRPr lang="bg-BG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86" y="1182970"/>
            <a:ext cx="7563256" cy="5342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0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Текстово поле 7"/>
          <p:cNvSpPr txBox="1"/>
          <p:nvPr/>
        </p:nvSpPr>
        <p:spPr>
          <a:xfrm>
            <a:off x="753291" y="224466"/>
            <a:ext cx="6138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bg1"/>
                </a:solidFill>
              </a:rPr>
              <a:t>КАК СЪЗДАВАМЕ КРАЙНИЯ ПРОДУКТ?</a:t>
            </a:r>
            <a:endParaRPr lang="bg-BG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  <p:sp>
        <p:nvSpPr>
          <p:cNvPr id="15" name="Текстово поле 2"/>
          <p:cNvSpPr txBox="1"/>
          <p:nvPr/>
        </p:nvSpPr>
        <p:spPr>
          <a:xfrm>
            <a:off x="584615" y="3099468"/>
            <a:ext cx="6307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/>
              <a:t>Преди да създадем краен продукт, започнахме с базова концепция. </a:t>
            </a:r>
          </a:p>
          <a:p>
            <a:pPr algn="ctr"/>
            <a:endParaRPr lang="bg-BG" sz="2000" dirty="0"/>
          </a:p>
          <a:p>
            <a:pPr algn="ctr"/>
            <a:r>
              <a:rPr lang="bg-BG" sz="2000" dirty="0" smtClean="0"/>
              <a:t>Организирахме </a:t>
            </a:r>
            <a:r>
              <a:rPr lang="bg-BG" sz="2000" dirty="0"/>
              <a:t>работата си в последователност от стъпки: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03968" y="1363517"/>
            <a:ext cx="2822523" cy="5103117"/>
            <a:chOff x="7703966" y="1112802"/>
            <a:chExt cx="2822523" cy="5103117"/>
          </a:xfrm>
        </p:grpSpPr>
        <p:sp>
          <p:nvSpPr>
            <p:cNvPr id="23" name="Успоредник 3"/>
            <p:cNvSpPr/>
            <p:nvPr/>
          </p:nvSpPr>
          <p:spPr>
            <a:xfrm>
              <a:off x="7703970" y="1112802"/>
              <a:ext cx="2822519" cy="537407"/>
            </a:xfrm>
            <a:prstGeom prst="parallelogram">
              <a:avLst>
                <a:gd name="adj" fmla="val 0"/>
              </a:avLst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1600" dirty="0" smtClean="0"/>
                <a:t>Създаване на анкета</a:t>
              </a:r>
              <a:endParaRPr lang="bg-BG" sz="1600" dirty="0"/>
            </a:p>
          </p:txBody>
        </p:sp>
        <p:sp>
          <p:nvSpPr>
            <p:cNvPr id="24" name="Успоредник 3"/>
            <p:cNvSpPr/>
            <p:nvPr/>
          </p:nvSpPr>
          <p:spPr>
            <a:xfrm>
              <a:off x="7703967" y="2025944"/>
              <a:ext cx="2822519" cy="537407"/>
            </a:xfrm>
            <a:prstGeom prst="parallelogram">
              <a:avLst>
                <a:gd name="adj" fmla="val 0"/>
              </a:avLst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1600" dirty="0" smtClean="0"/>
                <a:t>Разпространяване на анкета</a:t>
              </a:r>
              <a:endParaRPr lang="bg-BG" sz="1600" dirty="0"/>
            </a:p>
          </p:txBody>
        </p:sp>
        <p:sp>
          <p:nvSpPr>
            <p:cNvPr id="25" name="Успоредник 3"/>
            <p:cNvSpPr/>
            <p:nvPr/>
          </p:nvSpPr>
          <p:spPr>
            <a:xfrm>
              <a:off x="7703966" y="2939086"/>
              <a:ext cx="2822519" cy="537407"/>
            </a:xfrm>
            <a:prstGeom prst="parallelogram">
              <a:avLst>
                <a:gd name="adj" fmla="val 0"/>
              </a:avLst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1600" dirty="0" smtClean="0"/>
                <a:t>Събиране и обработка на информацията</a:t>
              </a:r>
              <a:endParaRPr lang="bg-BG" sz="1600" dirty="0"/>
            </a:p>
          </p:txBody>
        </p:sp>
        <p:sp>
          <p:nvSpPr>
            <p:cNvPr id="26" name="Успоредник 3"/>
            <p:cNvSpPr/>
            <p:nvPr/>
          </p:nvSpPr>
          <p:spPr>
            <a:xfrm>
              <a:off x="7703966" y="3852228"/>
              <a:ext cx="2822519" cy="537407"/>
            </a:xfrm>
            <a:prstGeom prst="parallelogram">
              <a:avLst>
                <a:gd name="adj" fmla="val 0"/>
              </a:avLst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1600" dirty="0" smtClean="0"/>
                <a:t>Анализ на информацията</a:t>
              </a:r>
              <a:endParaRPr lang="bg-BG" sz="1600" dirty="0"/>
            </a:p>
          </p:txBody>
        </p:sp>
        <p:sp>
          <p:nvSpPr>
            <p:cNvPr id="27" name="Успоредник 3"/>
            <p:cNvSpPr/>
            <p:nvPr/>
          </p:nvSpPr>
          <p:spPr>
            <a:xfrm>
              <a:off x="7703966" y="4765370"/>
              <a:ext cx="2822519" cy="537407"/>
            </a:xfrm>
            <a:prstGeom prst="parallelogram">
              <a:avLst>
                <a:gd name="adj" fmla="val 0"/>
              </a:avLst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1600" dirty="0" smtClean="0"/>
                <a:t>Превод на Английски език</a:t>
              </a:r>
              <a:endParaRPr lang="bg-BG" sz="1600" dirty="0"/>
            </a:p>
          </p:txBody>
        </p:sp>
        <p:sp>
          <p:nvSpPr>
            <p:cNvPr id="28" name="Успоредник 3"/>
            <p:cNvSpPr/>
            <p:nvPr/>
          </p:nvSpPr>
          <p:spPr>
            <a:xfrm>
              <a:off x="7703966" y="5678512"/>
              <a:ext cx="2822519" cy="537407"/>
            </a:xfrm>
            <a:prstGeom prst="parallelogram">
              <a:avLst>
                <a:gd name="adj" fmla="val 0"/>
              </a:avLst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g-BG" sz="1600" dirty="0" smtClean="0"/>
                <a:t>Структуриране в графичен вид</a:t>
              </a:r>
              <a:endParaRPr lang="bg-BG" sz="1600" dirty="0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9018224" y="1691233"/>
              <a:ext cx="194002" cy="293687"/>
            </a:xfrm>
            <a:prstGeom prst="downArrow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9018224" y="2604375"/>
              <a:ext cx="194002" cy="293687"/>
            </a:xfrm>
            <a:prstGeom prst="downArrow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9018224" y="3516883"/>
              <a:ext cx="194002" cy="293687"/>
            </a:xfrm>
            <a:prstGeom prst="downArrow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9018224" y="4430659"/>
              <a:ext cx="194002" cy="293687"/>
            </a:xfrm>
            <a:prstGeom prst="downArrow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9018224" y="5343801"/>
              <a:ext cx="194002" cy="293687"/>
            </a:xfrm>
            <a:prstGeom prst="downArrow">
              <a:avLst/>
            </a:prstGeom>
            <a:solidFill>
              <a:srgbClr val="981A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20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3648"/>
            <a:ext cx="12192000" cy="6844352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20559" b="-343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Успоредник 3"/>
          <p:cNvSpPr/>
          <p:nvPr/>
        </p:nvSpPr>
        <p:spPr>
          <a:xfrm>
            <a:off x="0" y="0"/>
            <a:ext cx="12192000" cy="972152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Текстово поле 7"/>
          <p:cNvSpPr txBox="1"/>
          <p:nvPr/>
        </p:nvSpPr>
        <p:spPr>
          <a:xfrm>
            <a:off x="753291" y="224466"/>
            <a:ext cx="620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bg1"/>
                </a:solidFill>
              </a:rPr>
              <a:t>КАК СЪЗДАВАМЕ КРАЙНИЯ ПРОДУКТ?</a:t>
            </a:r>
            <a:endParaRPr lang="bg-BG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iase-web.org/islp/pictures/poster_comp_logo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0" y="154298"/>
            <a:ext cx="1015500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nsi.bg/sites/default/files/files/images/___NSI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41" y="154299"/>
            <a:ext cx="1110157" cy="6473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59" y="154298"/>
            <a:ext cx="642283" cy="647381"/>
          </a:xfrm>
          <a:prstGeom prst="rect">
            <a:avLst/>
          </a:prstGeom>
        </p:spPr>
      </p:pic>
      <p:sp>
        <p:nvSpPr>
          <p:cNvPr id="35" name="Успоредник 3"/>
          <p:cNvSpPr/>
          <p:nvPr/>
        </p:nvSpPr>
        <p:spPr>
          <a:xfrm>
            <a:off x="1359456" y="1441081"/>
            <a:ext cx="9644742" cy="1044029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Текстово поле 2"/>
          <p:cNvSpPr txBox="1"/>
          <p:nvPr/>
        </p:nvSpPr>
        <p:spPr>
          <a:xfrm>
            <a:off x="1507042" y="1455263"/>
            <a:ext cx="934956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Епидемичната обстановка </a:t>
            </a:r>
            <a:r>
              <a:rPr lang="bg-BG" sz="2000" dirty="0">
                <a:solidFill>
                  <a:schemeClr val="bg1"/>
                </a:solidFill>
              </a:rPr>
              <a:t>и работата в ОРЕС не ни </a:t>
            </a:r>
            <a:r>
              <a:rPr lang="bg-BG" sz="2000" dirty="0" smtClean="0">
                <a:solidFill>
                  <a:schemeClr val="bg1"/>
                </a:solidFill>
              </a:rPr>
              <a:t>демотивираха. С учениците впрегнахме пълната мощ на съвременните информационни и комуникационни технологии, за да заобиколим пречките.</a:t>
            </a:r>
            <a:endParaRPr lang="bg-BG" sz="2000" dirty="0">
              <a:solidFill>
                <a:schemeClr val="bg1"/>
              </a:solidFill>
            </a:endParaRPr>
          </a:p>
        </p:txBody>
      </p:sp>
      <p:sp>
        <p:nvSpPr>
          <p:cNvPr id="36" name="Успоредник 3"/>
          <p:cNvSpPr/>
          <p:nvPr/>
        </p:nvSpPr>
        <p:spPr>
          <a:xfrm>
            <a:off x="753291" y="2954036"/>
            <a:ext cx="4663263" cy="1323439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3" name="Текстово поле 2"/>
          <p:cNvSpPr txBox="1"/>
          <p:nvPr/>
        </p:nvSpPr>
        <p:spPr>
          <a:xfrm>
            <a:off x="753291" y="2967684"/>
            <a:ext cx="4663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Анкетата </a:t>
            </a:r>
            <a:r>
              <a:rPr lang="bg-BG" sz="2000" dirty="0">
                <a:solidFill>
                  <a:schemeClr val="bg1"/>
                </a:solidFill>
              </a:rPr>
              <a:t>бе създадена и разпространена изцяло онлайн </a:t>
            </a:r>
            <a:r>
              <a:rPr lang="bg-BG" sz="2000" dirty="0" smtClean="0">
                <a:solidFill>
                  <a:schemeClr val="bg1"/>
                </a:solidFill>
              </a:rPr>
              <a:t>с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Google </a:t>
            </a:r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Forms</a:t>
            </a:r>
            <a:r>
              <a:rPr lang="bg-BG" sz="2000" dirty="0" smtClean="0">
                <a:solidFill>
                  <a:schemeClr val="bg1"/>
                </a:solidFill>
              </a:rPr>
              <a:t>, за </a:t>
            </a:r>
            <a:r>
              <a:rPr lang="bg-BG" sz="2000" dirty="0">
                <a:solidFill>
                  <a:schemeClr val="bg1"/>
                </a:solidFill>
              </a:rPr>
              <a:t>да бъдат спазени всички противоепидемични мерки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endParaRPr lang="bg-BG" sz="2000" dirty="0">
              <a:solidFill>
                <a:schemeClr val="bg1"/>
              </a:solidFill>
            </a:endParaRPr>
          </a:p>
        </p:txBody>
      </p:sp>
      <p:sp>
        <p:nvSpPr>
          <p:cNvPr id="37" name="Успоредник 3"/>
          <p:cNvSpPr/>
          <p:nvPr/>
        </p:nvSpPr>
        <p:spPr>
          <a:xfrm>
            <a:off x="6863449" y="2954035"/>
            <a:ext cx="4663263" cy="1323439"/>
          </a:xfrm>
          <a:prstGeom prst="parallelogram">
            <a:avLst>
              <a:gd name="adj" fmla="val 0"/>
            </a:avLst>
          </a:prstGeom>
          <a:solidFill>
            <a:srgbClr val="981A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4" name="Текстово поле 2"/>
          <p:cNvSpPr txBox="1"/>
          <p:nvPr/>
        </p:nvSpPr>
        <p:spPr>
          <a:xfrm>
            <a:off x="6863449" y="2954034"/>
            <a:ext cx="4663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Анализирането </a:t>
            </a:r>
            <a:r>
              <a:rPr lang="bg-BG" sz="2000" dirty="0">
                <a:solidFill>
                  <a:schemeClr val="bg1"/>
                </a:solidFill>
              </a:rPr>
              <a:t>на данните от респондентите се извърши онлайн в специално създадена за целта класна стая в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Google </a:t>
            </a:r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Meet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endParaRPr lang="bg-BG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orkforceedtech.org/wp-content/uploads/2019/03/google-forms-log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24229" r="18296" b="25384"/>
          <a:stretch/>
        </p:blipFill>
        <p:spPr bwMode="auto">
          <a:xfrm>
            <a:off x="1820930" y="4649874"/>
            <a:ext cx="2527983" cy="2015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h1.redbubble.net/image.1798080131.4902/flat,750x,075,f-pad,750x1000,f8f8f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t="27093" r="19892" b="27589"/>
          <a:stretch/>
        </p:blipFill>
        <p:spPr bwMode="auto">
          <a:xfrm>
            <a:off x="8124629" y="4745064"/>
            <a:ext cx="1981201" cy="2016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445</Words>
  <Application>Microsoft Office PowerPoint</Application>
  <PresentationFormat>Широк екран</PresentationFormat>
  <Paragraphs>91</Paragraphs>
  <Slides>11</Slides>
  <Notes>11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Teacher_5</dc:creator>
  <cp:lastModifiedBy>Teacher_5</cp:lastModifiedBy>
  <cp:revision>66</cp:revision>
  <dcterms:created xsi:type="dcterms:W3CDTF">2021-12-09T07:01:29Z</dcterms:created>
  <dcterms:modified xsi:type="dcterms:W3CDTF">2021-12-13T11:10:31Z</dcterms:modified>
</cp:coreProperties>
</file>