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8" r:id="rId3"/>
    <p:sldId id="261" r:id="rId4"/>
    <p:sldId id="262" r:id="rId5"/>
    <p:sldId id="263" r:id="rId6"/>
    <p:sldId id="266" r:id="rId7"/>
    <p:sldId id="265" r:id="rId8"/>
    <p:sldId id="267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997300"/>
    <a:srgbClr val="9E480E"/>
    <a:srgbClr val="70AD47"/>
    <a:srgbClr val="FFC000"/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9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4724d3d9f1da5ed/&#1089;&#1090;&#1072;&#1090;&#1080;&#1089;&#1090;&#1080;&#1082;&#1072;&#1088;&#1077;&#1072;&#1083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48578159178866"/>
          <c:y val="0.10754475583025237"/>
          <c:w val="0.77462112288967411"/>
          <c:h val="0.81202080922680364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val>
            <c:numRef>
              <c:f>[2]Използвана_вода!$C$13:$G$13</c:f>
              <c:numCache>
                <c:formatCode>General</c:formatCode>
                <c:ptCount val="5"/>
                <c:pt idx="0">
                  <c:v>87.571428571428569</c:v>
                </c:pt>
                <c:pt idx="1">
                  <c:v>92.714285714285708</c:v>
                </c:pt>
                <c:pt idx="2">
                  <c:v>93</c:v>
                </c:pt>
                <c:pt idx="3">
                  <c:v>94</c:v>
                </c:pt>
                <c:pt idx="4">
                  <c:v>91.571428571428569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Sheet2!$G$73</c:f>
              <c:strCache>
                <c:ptCount val="1"/>
                <c:pt idx="0">
                  <c:v>Видин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Sheet2!$H$72:$I$72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Sheet2!$H$73:$I$73</c:f>
              <c:numCache>
                <c:formatCode>0.0</c:formatCode>
                <c:ptCount val="2"/>
                <c:pt idx="0">
                  <c:v>56.81</c:v>
                </c:pt>
                <c:pt idx="1">
                  <c:v>57.17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0611520"/>
        <c:axId val="400606424"/>
      </c:barChart>
      <c:catAx>
        <c:axId val="400611520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dk1"/>
              </a:solidFill>
              <a:prstDash val="solid"/>
              <a:miter lim="800000"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6424"/>
        <c:crosses val="autoZero"/>
        <c:auto val="1"/>
        <c:lblAlgn val="ctr"/>
        <c:lblOffset val="100"/>
        <c:noMultiLvlLbl val="0"/>
      </c:catAx>
      <c:valAx>
        <c:axId val="40060642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0061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Sheet2!$K$73</c:f>
              <c:strCache>
                <c:ptCount val="1"/>
                <c:pt idx="0">
                  <c:v>Сливен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Sheet2!$L$72:$M$72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Sheet2!$L$73:$M$73</c:f>
              <c:numCache>
                <c:formatCode>0.0</c:formatCode>
                <c:ptCount val="2"/>
                <c:pt idx="0">
                  <c:v>7.65</c:v>
                </c:pt>
                <c:pt idx="1">
                  <c:v>7.93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0608384"/>
        <c:axId val="400611912"/>
      </c:barChart>
      <c:catAx>
        <c:axId val="40060838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dk1"/>
              </a:solidFill>
              <a:prstDash val="solid"/>
              <a:miter lim="800000"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11912"/>
        <c:crosses val="autoZero"/>
        <c:auto val="1"/>
        <c:lblAlgn val="ctr"/>
        <c:lblOffset val="100"/>
        <c:noMultiLvlLbl val="0"/>
      </c:catAx>
      <c:valAx>
        <c:axId val="40061191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0060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Sheet2!$H$81:$H$84</c:f>
              <c:strCache>
                <c:ptCount val="4"/>
                <c:pt idx="0">
                  <c:v>Население, свързано с обществена канализация без пречистване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Sheet2!$G$85:$G$89</c:f>
              <c:strCache>
                <c:ptCount val="5"/>
                <c:pt idx="0">
                  <c:v>Видин</c:v>
                </c:pt>
                <c:pt idx="1">
                  <c:v>Силистра</c:v>
                </c:pt>
                <c:pt idx="2">
                  <c:v>Смолян</c:v>
                </c:pt>
                <c:pt idx="3">
                  <c:v>Ямбол</c:v>
                </c:pt>
                <c:pt idx="4">
                  <c:v>Перник</c:v>
                </c:pt>
              </c:strCache>
            </c:strRef>
          </c:cat>
          <c:val>
            <c:numRef>
              <c:f>Sheet2!$H$85:$H$89</c:f>
              <c:numCache>
                <c:formatCode>0.0</c:formatCode>
                <c:ptCount val="5"/>
                <c:pt idx="0">
                  <c:v>57.17</c:v>
                </c:pt>
                <c:pt idx="1">
                  <c:v>7.1</c:v>
                </c:pt>
                <c:pt idx="2">
                  <c:v>29.75</c:v>
                </c:pt>
                <c:pt idx="3">
                  <c:v>67.06</c:v>
                </c:pt>
                <c:pt idx="4">
                  <c:v>5.16</c:v>
                </c:pt>
              </c:numCache>
            </c:numRef>
          </c:val>
        </c:ser>
        <c:ser>
          <c:idx val="1"/>
          <c:order val="1"/>
          <c:tx>
            <c:strRef>
              <c:f>Sheet2!$I$81:$I$84</c:f>
              <c:strCache>
                <c:ptCount val="4"/>
                <c:pt idx="0">
                  <c:v>Население свързано с пречиствателни станции за отпадъчни води, общо 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Sheet2!$G$85:$G$89</c:f>
              <c:strCache>
                <c:ptCount val="5"/>
                <c:pt idx="0">
                  <c:v>Видин</c:v>
                </c:pt>
                <c:pt idx="1">
                  <c:v>Силистра</c:v>
                </c:pt>
                <c:pt idx="2">
                  <c:v>Смолян</c:v>
                </c:pt>
                <c:pt idx="3">
                  <c:v>Ямбол</c:v>
                </c:pt>
                <c:pt idx="4">
                  <c:v>Перник</c:v>
                </c:pt>
              </c:strCache>
            </c:strRef>
          </c:cat>
          <c:val>
            <c:numRef>
              <c:f>Sheet2!$I$85:$I$89</c:f>
              <c:numCache>
                <c:formatCode>0.0</c:formatCode>
                <c:ptCount val="5"/>
                <c:pt idx="0">
                  <c:v>0.46</c:v>
                </c:pt>
                <c:pt idx="1">
                  <c:v>44.41</c:v>
                </c:pt>
                <c:pt idx="2">
                  <c:v>43.13</c:v>
                </c:pt>
                <c:pt idx="3">
                  <c:v>4.75</c:v>
                </c:pt>
                <c:pt idx="4">
                  <c:v>74.209999999999994</c:v>
                </c:pt>
              </c:numCache>
            </c:numRef>
          </c:val>
        </c:ser>
        <c:ser>
          <c:idx val="2"/>
          <c:order val="2"/>
          <c:tx>
            <c:strRef>
              <c:f>Sheet2!$J$81:$J$84</c:f>
              <c:strCache>
                <c:ptCount val="4"/>
                <c:pt idx="0">
                  <c:v>Население, несвързано с обществена канализация 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Sheet2!$G$85:$G$89</c:f>
              <c:strCache>
                <c:ptCount val="5"/>
                <c:pt idx="0">
                  <c:v>Видин</c:v>
                </c:pt>
                <c:pt idx="1">
                  <c:v>Силистра</c:v>
                </c:pt>
                <c:pt idx="2">
                  <c:v>Смолян</c:v>
                </c:pt>
                <c:pt idx="3">
                  <c:v>Ямбол</c:v>
                </c:pt>
                <c:pt idx="4">
                  <c:v>Перник</c:v>
                </c:pt>
              </c:strCache>
            </c:strRef>
          </c:cat>
          <c:val>
            <c:numRef>
              <c:f>Sheet2!$J$85:$J$89</c:f>
              <c:numCache>
                <c:formatCode>0.0</c:formatCode>
                <c:ptCount val="5"/>
                <c:pt idx="0">
                  <c:v>42.37</c:v>
                </c:pt>
                <c:pt idx="1">
                  <c:v>48.490000000000009</c:v>
                </c:pt>
                <c:pt idx="2">
                  <c:v>27.119999999999997</c:v>
                </c:pt>
                <c:pt idx="3">
                  <c:v>28.189999999999998</c:v>
                </c:pt>
                <c:pt idx="4">
                  <c:v>20.63000000000001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0608776"/>
        <c:axId val="400606816"/>
      </c:barChart>
      <c:catAx>
        <c:axId val="40060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6816"/>
        <c:crosses val="autoZero"/>
        <c:auto val="1"/>
        <c:lblAlgn val="ctr"/>
        <c:lblOffset val="100"/>
        <c:noMultiLvlLbl val="0"/>
      </c:catAx>
      <c:valAx>
        <c:axId val="40060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8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Sheet2!$L$81:$L$84</c:f>
              <c:strCache>
                <c:ptCount val="4"/>
                <c:pt idx="0">
                  <c:v>Население, свързано с обществена канализация без пречистване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Sheet2!$K$85:$K$89</c:f>
              <c:strCache>
                <c:ptCount val="5"/>
                <c:pt idx="0">
                  <c:v>София</c:v>
                </c:pt>
                <c:pt idx="1">
                  <c:v>Пловдив</c:v>
                </c:pt>
                <c:pt idx="2">
                  <c:v>Варна</c:v>
                </c:pt>
                <c:pt idx="3">
                  <c:v>Бургас</c:v>
                </c:pt>
                <c:pt idx="4">
                  <c:v>Велико Търново</c:v>
                </c:pt>
              </c:strCache>
            </c:strRef>
          </c:cat>
          <c:val>
            <c:numRef>
              <c:f>Sheet2!$L$85:$L$89</c:f>
              <c:numCache>
                <c:formatCode>0.0</c:formatCode>
                <c:ptCount val="5"/>
                <c:pt idx="0">
                  <c:v>34.049999999999997</c:v>
                </c:pt>
                <c:pt idx="1">
                  <c:v>14.77</c:v>
                </c:pt>
                <c:pt idx="2">
                  <c:v>0</c:v>
                </c:pt>
                <c:pt idx="3">
                  <c:v>13.75</c:v>
                </c:pt>
                <c:pt idx="4">
                  <c:v>8.1999999999999993</c:v>
                </c:pt>
              </c:numCache>
            </c:numRef>
          </c:val>
        </c:ser>
        <c:ser>
          <c:idx val="1"/>
          <c:order val="1"/>
          <c:tx>
            <c:strRef>
              <c:f>Sheet2!$M$81:$M$84</c:f>
              <c:strCache>
                <c:ptCount val="4"/>
                <c:pt idx="0">
                  <c:v>Население свързано с пречиствателни станции за отпадъчни води, общо 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Sheet2!$K$85:$K$89</c:f>
              <c:strCache>
                <c:ptCount val="5"/>
                <c:pt idx="0">
                  <c:v>София</c:v>
                </c:pt>
                <c:pt idx="1">
                  <c:v>Пловдив</c:v>
                </c:pt>
                <c:pt idx="2">
                  <c:v>Варна</c:v>
                </c:pt>
                <c:pt idx="3">
                  <c:v>Бургас</c:v>
                </c:pt>
                <c:pt idx="4">
                  <c:v>Велико Търново</c:v>
                </c:pt>
              </c:strCache>
            </c:strRef>
          </c:cat>
          <c:val>
            <c:numRef>
              <c:f>Sheet2!$M$85:$M$89</c:f>
              <c:numCache>
                <c:formatCode>0.0</c:formatCode>
                <c:ptCount val="5"/>
                <c:pt idx="0">
                  <c:v>43.15</c:v>
                </c:pt>
                <c:pt idx="1">
                  <c:v>66.81</c:v>
                </c:pt>
                <c:pt idx="2">
                  <c:v>86.38</c:v>
                </c:pt>
                <c:pt idx="3">
                  <c:v>65.930000000000007</c:v>
                </c:pt>
                <c:pt idx="4">
                  <c:v>60.21</c:v>
                </c:pt>
              </c:numCache>
            </c:numRef>
          </c:val>
        </c:ser>
        <c:ser>
          <c:idx val="2"/>
          <c:order val="2"/>
          <c:tx>
            <c:strRef>
              <c:f>Sheet2!$N$81:$N$84</c:f>
              <c:strCache>
                <c:ptCount val="4"/>
                <c:pt idx="0">
                  <c:v>Население, несвързано с обществена канализация 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Sheet2!$K$85:$K$89</c:f>
              <c:strCache>
                <c:ptCount val="5"/>
                <c:pt idx="0">
                  <c:v>София</c:v>
                </c:pt>
                <c:pt idx="1">
                  <c:v>Пловдив</c:v>
                </c:pt>
                <c:pt idx="2">
                  <c:v>Варна</c:v>
                </c:pt>
                <c:pt idx="3">
                  <c:v>Бургас</c:v>
                </c:pt>
                <c:pt idx="4">
                  <c:v>Велико Търново</c:v>
                </c:pt>
              </c:strCache>
            </c:strRef>
          </c:cat>
          <c:val>
            <c:numRef>
              <c:f>Sheet2!$N$85:$N$89</c:f>
              <c:numCache>
                <c:formatCode>0.0</c:formatCode>
                <c:ptCount val="5"/>
                <c:pt idx="0">
                  <c:v>22.800000000000004</c:v>
                </c:pt>
                <c:pt idx="1">
                  <c:v>18.419999999999998</c:v>
                </c:pt>
                <c:pt idx="2">
                  <c:v>13.620000000000005</c:v>
                </c:pt>
                <c:pt idx="3">
                  <c:v>20.319999999999993</c:v>
                </c:pt>
                <c:pt idx="4">
                  <c:v>31.59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77916512"/>
        <c:axId val="400941608"/>
      </c:barChart>
      <c:catAx>
        <c:axId val="2779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941608"/>
        <c:crosses val="autoZero"/>
        <c:auto val="1"/>
        <c:lblAlgn val="ctr"/>
        <c:lblOffset val="100"/>
        <c:noMultiLvlLbl val="0"/>
      </c:catAx>
      <c:valAx>
        <c:axId val="400941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91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Sheet1!$C$21:$G$21</c:f>
              <c:numCache>
                <c:formatCode>0</c:formatCode>
                <c:ptCount val="5"/>
                <c:pt idx="0">
                  <c:v>80.142857142857139</c:v>
                </c:pt>
                <c:pt idx="1">
                  <c:v>83.428571428571431</c:v>
                </c:pt>
                <c:pt idx="2">
                  <c:v>84.428571428571431</c:v>
                </c:pt>
                <c:pt idx="3">
                  <c:v>83.714285714285708</c:v>
                </c:pt>
                <c:pt idx="4">
                  <c:v>83.428571428571431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65235648910459E-2"/>
          <c:y val="0"/>
          <c:w val="0.60138888888888886"/>
          <c:h val="1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Sheet1!$C$26:$G$26</c:f>
              <c:numCache>
                <c:formatCode>0</c:formatCode>
                <c:ptCount val="5"/>
                <c:pt idx="0">
                  <c:v>86</c:v>
                </c:pt>
                <c:pt idx="1">
                  <c:v>88</c:v>
                </c:pt>
                <c:pt idx="2">
                  <c:v>89.75</c:v>
                </c:pt>
                <c:pt idx="3">
                  <c:v>90.5</c:v>
                </c:pt>
                <c:pt idx="4">
                  <c:v>90.25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645818943684676"/>
          <c:y val="3.3981124699838054E-3"/>
          <c:w val="0.4607093521204586"/>
          <c:h val="0.74497682470542248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Sheet1!$C$32:$G$32</c:f>
              <c:numCache>
                <c:formatCode>0</c:formatCode>
                <c:ptCount val="5"/>
                <c:pt idx="0">
                  <c:v>103.2</c:v>
                </c:pt>
                <c:pt idx="1">
                  <c:v>106.8</c:v>
                </c:pt>
                <c:pt idx="2">
                  <c:v>107.6</c:v>
                </c:pt>
                <c:pt idx="3">
                  <c:v>108.2</c:v>
                </c:pt>
                <c:pt idx="4">
                  <c:v>107.8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19711043155838"/>
          <c:y val="0.24438805195270191"/>
          <c:w val="0.38074826843574566"/>
          <c:h val="0.74995211113796467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Sheet1!$C$38:$G$38</c:f>
              <c:numCache>
                <c:formatCode>0</c:formatCode>
                <c:ptCount val="5"/>
                <c:pt idx="0">
                  <c:v>82.4</c:v>
                </c:pt>
                <c:pt idx="1">
                  <c:v>87.6</c:v>
                </c:pt>
                <c:pt idx="2">
                  <c:v>88.6</c:v>
                </c:pt>
                <c:pt idx="3">
                  <c:v>85</c:v>
                </c:pt>
                <c:pt idx="4">
                  <c:v>85.2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906435284437954"/>
          <c:y val="5.0685819904406565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924152655797048E-2"/>
          <c:y val="0.2665664825125228"/>
          <c:w val="0.59156127319710461"/>
          <c:h val="0.65923820138578582"/>
        </c:manualLayout>
      </c:layout>
      <c:pieChart>
        <c:varyColors val="1"/>
        <c:ser>
          <c:idx val="0"/>
          <c:order val="0"/>
          <c:tx>
            <c:strRef>
              <c:f>Sheet1!$P$10</c:f>
              <c:strCache>
                <c:ptCount val="1"/>
                <c:pt idx="0">
                  <c:v>области(бр.)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B4CA6C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9B06D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rgbClr val="FF4F25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5555555555555608E-2"/>
                  <c:y val="8.33333333333333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7777777777777779E-2"/>
                  <c:y val="4.629629629629629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999999999999997E-2"/>
                  <c:y val="-5.55555555555555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2777777777777778E-2"/>
                  <c:y val="4.62962962962962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Sheet1!$Q$9:$T$9</c:f>
              <c:strCache>
                <c:ptCount val="4"/>
                <c:pt idx="0">
                  <c:v> Δ  до 3 л/ден</c:v>
                </c:pt>
                <c:pt idx="1">
                  <c:v>Δ от 3 до 5 л/ден</c:v>
                </c:pt>
                <c:pt idx="2">
                  <c:v>Δ от 5 до 9 л/ден</c:v>
                </c:pt>
                <c:pt idx="3">
                  <c:v>Δ от 9 до 17 л/ден</c:v>
                </c:pt>
              </c:strCache>
            </c:strRef>
          </c:cat>
          <c:val>
            <c:numRef>
              <c:f>Sheet1!$Q$10:$T$10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11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4957036207531941E-2"/>
          <c:y val="8.6198113961226258E-2"/>
          <c:w val="0.6353664741891687"/>
          <c:h val="0.119655891617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600"/>
              <a:t>области(%)</a:t>
            </a:r>
          </a:p>
        </c:rich>
      </c:tx>
      <c:layout>
        <c:manualLayout>
          <c:xMode val="edge"/>
          <c:yMode val="edge"/>
          <c:x val="0.12068120131282759"/>
          <c:y val="0.14993842123615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34784205223612125"/>
          <c:w val="0.52547572178477686"/>
          <c:h val="0.87579286964129488"/>
        </c:manualLayout>
      </c:layout>
      <c:pieChart>
        <c:varyColors val="1"/>
        <c:ser>
          <c:idx val="0"/>
          <c:order val="0"/>
          <c:tx>
            <c:strRef>
              <c:f>Sheet1!$P$15</c:f>
              <c:strCache>
                <c:ptCount val="1"/>
                <c:pt idx="0">
                  <c:v>области(бр.)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B4CA6C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FFBA67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rgbClr val="FF4F25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Sheet1!$Q$14:$S$14</c:f>
              <c:strCache>
                <c:ptCount val="3"/>
                <c:pt idx="0">
                  <c:v>под 80 л/ден</c:v>
                </c:pt>
                <c:pt idx="1">
                  <c:v>между 90 и 80 л/ден</c:v>
                </c:pt>
                <c:pt idx="2">
                  <c:v> над 90 л/ден</c:v>
                </c:pt>
              </c:strCache>
            </c:strRef>
          </c:cat>
          <c:val>
            <c:numRef>
              <c:f>Sheet1!$Q$15:$S$15</c:f>
              <c:numCache>
                <c:formatCode>General</c:formatCode>
                <c:ptCount val="3"/>
                <c:pt idx="0">
                  <c:v>8</c:v>
                </c:pt>
                <c:pt idx="1">
                  <c:v>5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093921243910924E-3"/>
          <c:y val="0.19854718776952038"/>
          <c:w val="0.54744101336180961"/>
          <c:h val="0.15446622099915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Sheet2!$G$69</c:f>
              <c:strCache>
                <c:ptCount val="1"/>
                <c:pt idx="0">
                  <c:v>Силистра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Sheet2!$H$68:$I$68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Sheet2!$H$69:$I$69</c:f>
              <c:numCache>
                <c:formatCode>0.0</c:formatCode>
                <c:ptCount val="2"/>
                <c:pt idx="0">
                  <c:v>45.26</c:v>
                </c:pt>
                <c:pt idx="1">
                  <c:v>7.1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0611128"/>
        <c:axId val="400612696"/>
      </c:barChart>
      <c:catAx>
        <c:axId val="400611128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dk1"/>
              </a:solidFill>
              <a:prstDash val="solid"/>
              <a:miter lim="800000"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12696"/>
        <c:crosses val="autoZero"/>
        <c:auto val="1"/>
        <c:lblAlgn val="ctr"/>
        <c:lblOffset val="100"/>
        <c:noMultiLvlLbl val="0"/>
      </c:catAx>
      <c:valAx>
        <c:axId val="40061269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00611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Sheet2!$K$69</c:f>
              <c:strCache>
                <c:ptCount val="1"/>
                <c:pt idx="0">
                  <c:v>Кърджали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Sheet2!$L$68:$M$68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Sheet2!$L$69:$M$69</c:f>
              <c:numCache>
                <c:formatCode>0.0</c:formatCode>
                <c:ptCount val="2"/>
                <c:pt idx="0">
                  <c:v>40.11</c:v>
                </c:pt>
                <c:pt idx="1">
                  <c:v>6.72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0610736"/>
        <c:axId val="400607992"/>
      </c:barChart>
      <c:catAx>
        <c:axId val="400610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7992"/>
        <c:crosses val="autoZero"/>
        <c:auto val="1"/>
        <c:lblAlgn val="ctr"/>
        <c:lblOffset val="100"/>
        <c:noMultiLvlLbl val="0"/>
      </c:catAx>
      <c:valAx>
        <c:axId val="40060799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0061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9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6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1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2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4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9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1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9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8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A4D2-8E55-4D84-810B-F7DCEB6C25C9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4E249-9178-4C13-8A2B-91296C6D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6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5943600" y="0"/>
            <a:ext cx="3038688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63" name="Rectangle 62"/>
          <p:cNvSpPr/>
          <p:nvPr/>
        </p:nvSpPr>
        <p:spPr>
          <a:xfrm>
            <a:off x="6867312" y="0"/>
            <a:ext cx="303868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94" name="Rectangle 93"/>
          <p:cNvSpPr/>
          <p:nvPr/>
        </p:nvSpPr>
        <p:spPr>
          <a:xfrm>
            <a:off x="8043077" y="-15264"/>
            <a:ext cx="175260" cy="68478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9053945" y="-5070"/>
            <a:ext cx="873288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56" name="Rectangle 55"/>
          <p:cNvSpPr/>
          <p:nvPr/>
        </p:nvSpPr>
        <p:spPr>
          <a:xfrm>
            <a:off x="1872" y="675491"/>
            <a:ext cx="9939526" cy="10980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7" name="Rectangle 36"/>
          <p:cNvSpPr/>
          <p:nvPr/>
        </p:nvSpPr>
        <p:spPr>
          <a:xfrm>
            <a:off x="474832" y="-1"/>
            <a:ext cx="2035200" cy="67697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38" name="Rectangle 37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57" name="Rectangle 56"/>
          <p:cNvSpPr/>
          <p:nvPr/>
        </p:nvSpPr>
        <p:spPr>
          <a:xfrm>
            <a:off x="31402" y="378264"/>
            <a:ext cx="9909996" cy="1255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93" name="Rectangle 92"/>
          <p:cNvSpPr/>
          <p:nvPr/>
        </p:nvSpPr>
        <p:spPr>
          <a:xfrm>
            <a:off x="20680" y="1037404"/>
            <a:ext cx="3909054" cy="1513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4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bg-BG" sz="1400" dirty="0" smtClean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      С ментор – Мария Гергова</a:t>
            </a:r>
            <a:endParaRPr lang="en-US" sz="14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12136" y="398299"/>
            <a:ext cx="5928681" cy="10156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Ползването на питейна вода и състоянието на канализацията в различните области на страната като белег за качеството на живот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075" name="Picture 3" descr="https://lh5.googleusercontent.com/R5Gh1KaUtqqsgQBeY1zM7K1RikGVzAEuLIyWyIt3K3kFHqODWe9XXYntZOJFgFE41eDBo-tXbyGJP_wL9DILOhUtJzQsLtMjLOpeSoiI4yw7V68Ug0qscJojmgt2S53qj732WWdRsBo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33"/>
          <a:stretch/>
        </p:blipFill>
        <p:spPr bwMode="auto">
          <a:xfrm>
            <a:off x="298282" y="1271189"/>
            <a:ext cx="1638209" cy="1744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lh3.googleusercontent.com/7SM87eJ4qdtHedsbWQGUJihg-mPl4Z564sE_vJX36k9mI39oYDlJV4k4V58va_2CVNnsTcsEVwhrRXF_nfr1BweH7j69tssMK-qXhMnhh5ZVhsjQsSTQSoGnp3QQZBWXrbczSCpnAnc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6" t="9358" r="-1" b="313"/>
          <a:stretch/>
        </p:blipFill>
        <p:spPr bwMode="auto">
          <a:xfrm>
            <a:off x="1936490" y="3123303"/>
            <a:ext cx="1626274" cy="1758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h3.googleusercontent.com/z_2E472XphLkDSLf09narlYVr8523zXL8WWvsAsSINNaxxyZyn7_cP25Mm9pTR6wWLypTB9mvG98Gsvxlv_2tqFkI0kVS0tQtu8iKpBPgP3fkL_v0oYOUZzG4qAShtLtkwmYFJ-nKw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2" r="34061"/>
          <a:stretch/>
        </p:blipFill>
        <p:spPr bwMode="auto">
          <a:xfrm>
            <a:off x="298280" y="4994953"/>
            <a:ext cx="1638209" cy="17393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2050626" y="1945622"/>
            <a:ext cx="1501140" cy="646331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Красимира </a:t>
            </a:r>
          </a:p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Дочева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0785" y="3518457"/>
            <a:ext cx="1273200" cy="646331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Ива</a:t>
            </a:r>
          </a:p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Кацарска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98202" y="5541440"/>
            <a:ext cx="1363980" cy="646331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Атина </a:t>
            </a:r>
          </a:p>
          <a:p>
            <a:pPr algn="ctr"/>
            <a:r>
              <a:rPr lang="bg-BG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Генчева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3942936" y="2104781"/>
            <a:ext cx="6009460" cy="1285619"/>
            <a:chOff x="3907538" y="1516380"/>
            <a:chExt cx="6009460" cy="1285619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3953934" y="1845227"/>
              <a:ext cx="596306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3907538" y="2063335"/>
              <a:ext cx="5604924" cy="738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Да </a:t>
              </a: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се анализират предоставените данни за ползването на питейна вода и канализация 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за </a:t>
              </a: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периода 2014-2018 по области в 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страната;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Д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а </a:t>
              </a: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се установят тенденциите и 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закономерности</a:t>
              </a:r>
              <a:r>
                <a:rPr lang="bg-BG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;</a:t>
              </a:r>
              <a:endParaRPr lang="ru-RU" sz="1400" b="0" dirty="0" smtClean="0">
                <a:effectLst/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64" name="Pentagon 63"/>
            <p:cNvSpPr/>
            <p:nvPr/>
          </p:nvSpPr>
          <p:spPr>
            <a:xfrm>
              <a:off x="3931304" y="1516380"/>
              <a:ext cx="975976" cy="429242"/>
            </a:xfrm>
            <a:prstGeom prst="homePlat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bg-BG" b="1" dirty="0" smtClean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ЦЕЛ: </a:t>
              </a:r>
              <a:endParaRPr lang="en-US" b="1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3942936" y="1945622"/>
              <a:ext cx="5963064" cy="0"/>
            </a:xfrm>
            <a:prstGeom prst="line">
              <a:avLst/>
            </a:prstGeom>
            <a:ln w="5715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>
            <a:off x="3953934" y="3953950"/>
            <a:ext cx="596306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Pentagon 71"/>
          <p:cNvSpPr/>
          <p:nvPr/>
        </p:nvSpPr>
        <p:spPr>
          <a:xfrm>
            <a:off x="3931304" y="3627001"/>
            <a:ext cx="3071476" cy="429242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b="1" dirty="0" smtClean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ИЗПОЛЗВАНИ МЕТОДИ: </a:t>
            </a:r>
            <a:endParaRPr lang="en-US" b="1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3942936" y="4056243"/>
            <a:ext cx="5963064" cy="0"/>
          </a:xfrm>
          <a:prstGeom prst="line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3929734" y="4218743"/>
            <a:ext cx="6011664" cy="2246769"/>
            <a:chOff x="3942936" y="4200512"/>
            <a:chExt cx="6011664" cy="2246769"/>
          </a:xfrm>
        </p:grpSpPr>
        <p:sp>
          <p:nvSpPr>
            <p:cNvPr id="71" name="Rectangle 70"/>
            <p:cNvSpPr/>
            <p:nvPr/>
          </p:nvSpPr>
          <p:spPr>
            <a:xfrm>
              <a:off x="3953934" y="4200512"/>
              <a:ext cx="5479626" cy="224676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изследване на 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процесите;</a:t>
              </a:r>
            </a:p>
            <a:p>
              <a:endParaRPr lang="ru-RU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endPara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сравнителен </a:t>
              </a: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анализ по наблюдаваните 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показатели;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endPara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териториални сравнения;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ru-RU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endPara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графично </a:t>
              </a:r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представяне на резултатите</a:t>
              </a:r>
              <a:r>
                <a:rPr lang="ru-RU" sz="1400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;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3953934" y="4617352"/>
              <a:ext cx="5986501" cy="0"/>
            </a:xfrm>
            <a:prstGeom prst="line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942936" y="5325827"/>
              <a:ext cx="6011664" cy="0"/>
            </a:xfrm>
            <a:prstGeom prst="line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942936" y="6000036"/>
              <a:ext cx="5997499" cy="0"/>
            </a:xfrm>
            <a:prstGeom prst="line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8" name="Picture 6" descr="Математическа гимназия &quot;Д-р Петър Берон&quot;, гр. Варна – Сайт на Математическа  гимназия &quot;Доктор Петър Берон&quot; град Варна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05"/>
          <a:stretch/>
        </p:blipFill>
        <p:spPr bwMode="auto">
          <a:xfrm>
            <a:off x="1978918" y="4399306"/>
            <a:ext cx="809842" cy="47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Математическа гимназия &quot;Д-р Петър Берон&quot;, гр. Варна – Сайт на Математическа  гимназия &quot;Доктор Петър Берон&quot; град Варна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05"/>
          <a:stretch/>
        </p:blipFill>
        <p:spPr bwMode="auto">
          <a:xfrm>
            <a:off x="1149960" y="2526175"/>
            <a:ext cx="809842" cy="47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Математическа гимназия &quot;Д-р Петър Берон&quot;, гр. Варна – Сайт на Математическа  гимназия &quot;Доктор Петър Берон&quot; град Варна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05"/>
          <a:stretch/>
        </p:blipFill>
        <p:spPr bwMode="auto">
          <a:xfrm>
            <a:off x="1165365" y="6258570"/>
            <a:ext cx="809842" cy="47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TextBox 86"/>
          <p:cNvSpPr txBox="1"/>
          <p:nvPr/>
        </p:nvSpPr>
        <p:spPr>
          <a:xfrm>
            <a:off x="614148" y="478708"/>
            <a:ext cx="2710105" cy="52322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28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ОТБОР А-</a:t>
            </a:r>
            <a:r>
              <a:rPr lang="en-US" sz="28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TEAM</a:t>
            </a:r>
            <a:endParaRPr lang="en-US" sz="28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665220" y="0"/>
            <a:ext cx="175260" cy="6847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-1" y="1217692"/>
            <a:ext cx="2394174" cy="1580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5" name="Rectangle 34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4" name="Rectangle 33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3" name="Rectangle 32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9" name="Rectangle 18"/>
          <p:cNvSpPr/>
          <p:nvPr/>
        </p:nvSpPr>
        <p:spPr>
          <a:xfrm>
            <a:off x="4632960" y="0"/>
            <a:ext cx="527304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60" name="Equal 59"/>
          <p:cNvSpPr/>
          <p:nvPr/>
        </p:nvSpPr>
        <p:spPr>
          <a:xfrm>
            <a:off x="-1794969" y="30149"/>
            <a:ext cx="13492085" cy="1001607"/>
          </a:xfrm>
          <a:prstGeom prst="mathEqual">
            <a:avLst>
              <a:gd name="adj1" fmla="val 23520"/>
              <a:gd name="adj2" fmla="val 13958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91086" y="-187272"/>
            <a:ext cx="8232926" cy="5748763"/>
            <a:chOff x="0" y="0"/>
            <a:chExt cx="12813278" cy="932674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501" y="0"/>
              <a:ext cx="11434777" cy="9326743"/>
            </a:xfrm>
            <a:prstGeom prst="rect">
              <a:avLst/>
            </a:prstGeom>
          </p:spPr>
        </p:pic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8373848"/>
                </p:ext>
              </p:extLst>
            </p:nvPr>
          </p:nvGraphicFramePr>
          <p:xfrm>
            <a:off x="5891971" y="2164528"/>
            <a:ext cx="2215519" cy="21333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" name="Chart 4"/>
            <p:cNvGraphicFramePr/>
            <p:nvPr>
              <p:extLst>
                <p:ext uri="{D42A27DB-BD31-4B8C-83A1-F6EECF244321}">
                  <p14:modId xmlns:p14="http://schemas.microsoft.com/office/powerpoint/2010/main" val="4130299638"/>
                </p:ext>
              </p:extLst>
            </p:nvPr>
          </p:nvGraphicFramePr>
          <p:xfrm>
            <a:off x="8756631" y="1713033"/>
            <a:ext cx="2911881" cy="26375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6" name="Chart 5"/>
            <p:cNvGraphicFramePr/>
            <p:nvPr>
              <p:extLst>
                <p:ext uri="{D42A27DB-BD31-4B8C-83A1-F6EECF244321}">
                  <p14:modId xmlns:p14="http://schemas.microsoft.com/office/powerpoint/2010/main" val="2179244465"/>
                </p:ext>
              </p:extLst>
            </p:nvPr>
          </p:nvGraphicFramePr>
          <p:xfrm>
            <a:off x="8648287" y="4842378"/>
            <a:ext cx="3687834" cy="17788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7" name="Chart 6"/>
            <p:cNvGraphicFramePr/>
            <p:nvPr>
              <p:extLst>
                <p:ext uri="{D42A27DB-BD31-4B8C-83A1-F6EECF244321}">
                  <p14:modId xmlns:p14="http://schemas.microsoft.com/office/powerpoint/2010/main" val="2870788696"/>
                </p:ext>
              </p:extLst>
            </p:nvPr>
          </p:nvGraphicFramePr>
          <p:xfrm>
            <a:off x="0" y="4649244"/>
            <a:ext cx="3844787" cy="24211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8" name="Chart 7"/>
            <p:cNvGraphicFramePr/>
            <p:nvPr>
              <p:extLst>
                <p:ext uri="{D42A27DB-BD31-4B8C-83A1-F6EECF244321}">
                  <p14:modId xmlns:p14="http://schemas.microsoft.com/office/powerpoint/2010/main" val="2920711619"/>
                </p:ext>
              </p:extLst>
            </p:nvPr>
          </p:nvGraphicFramePr>
          <p:xfrm>
            <a:off x="3586006" y="3590775"/>
            <a:ext cx="4414439" cy="22884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9" name="Oval 8"/>
            <p:cNvSpPr/>
            <p:nvPr/>
          </p:nvSpPr>
          <p:spPr>
            <a:xfrm>
              <a:off x="2559894" y="5137635"/>
              <a:ext cx="756541" cy="837132"/>
            </a:xfrm>
            <a:prstGeom prst="ellipse">
              <a:avLst/>
            </a:prstGeom>
            <a:solidFill>
              <a:srgbClr val="85E7AD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820" b="1" dirty="0">
                  <a:solidFill>
                    <a:schemeClr val="bg1"/>
                  </a:solidFill>
                </a:rPr>
                <a:t>107</a:t>
              </a:r>
              <a:endParaRPr lang="en-US" sz="82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371357" y="4579089"/>
              <a:ext cx="770625" cy="81704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156" b="1" dirty="0">
                  <a:solidFill>
                    <a:schemeClr val="bg1"/>
                  </a:solidFill>
                </a:rPr>
                <a:t>86</a:t>
              </a:r>
              <a:endParaRPr lang="en-US" sz="1156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9636760" y="5277626"/>
              <a:ext cx="797396" cy="884841"/>
            </a:xfrm>
            <a:prstGeom prst="ellipse">
              <a:avLst/>
            </a:prstGeom>
            <a:solidFill>
              <a:srgbClr val="B4CA6C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156" b="1">
                  <a:solidFill>
                    <a:schemeClr val="bg1"/>
                  </a:solidFill>
                </a:rPr>
                <a:t>89</a:t>
              </a:r>
              <a:endParaRPr lang="en-US" sz="1156" b="1">
                <a:solidFill>
                  <a:schemeClr val="bg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651281" y="2881010"/>
              <a:ext cx="726850" cy="769577"/>
            </a:xfrm>
            <a:prstGeom prst="ellipse">
              <a:avLst/>
            </a:prstGeom>
            <a:solidFill>
              <a:srgbClr val="ED6F6F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b="1" dirty="0">
                  <a:solidFill>
                    <a:schemeClr val="bg1"/>
                  </a:solidFill>
                </a:rPr>
                <a:t>92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824959" y="2613012"/>
              <a:ext cx="778423" cy="85754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56" b="1" dirty="0">
                  <a:solidFill>
                    <a:schemeClr val="bg1"/>
                  </a:solidFill>
                </a:rPr>
                <a:t>83</a:t>
              </a: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559"/>
              </p:ext>
            </p:extLst>
          </p:nvPr>
        </p:nvGraphicFramePr>
        <p:xfrm>
          <a:off x="5479544" y="4011354"/>
          <a:ext cx="4402665" cy="62135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80533"/>
                <a:gridCol w="880533"/>
                <a:gridCol w="880533"/>
                <a:gridCol w="880533"/>
                <a:gridCol w="880533"/>
              </a:tblGrid>
              <a:tr h="39656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bg-BG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ЛЕГЕНДА(данните</a:t>
                      </a:r>
                      <a:r>
                        <a:rPr lang="bg-BG" sz="12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са в л./ден; средната стойност е средноаритметична стойност на петте години)</a:t>
                      </a:r>
                      <a:r>
                        <a:rPr lang="bg-BG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bg-BG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48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7300"/>
                    </a:solidFill>
                  </a:tcPr>
                </a:tc>
              </a:tr>
            </a:tbl>
          </a:graphicData>
        </a:graphic>
      </p:graphicFrame>
      <p:sp>
        <p:nvSpPr>
          <p:cNvPr id="21" name="Equal 20"/>
          <p:cNvSpPr/>
          <p:nvPr/>
        </p:nvSpPr>
        <p:spPr>
          <a:xfrm>
            <a:off x="-1791998" y="4449378"/>
            <a:ext cx="13492085" cy="1001607"/>
          </a:xfrm>
          <a:prstGeom prst="mathEqual">
            <a:avLst>
              <a:gd name="adj1" fmla="val 23520"/>
              <a:gd name="adj2" fmla="val 13958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>
              <a:blipFill>
                <a:blip r:embed="rId8"/>
                <a:tile tx="0" ty="0" sx="100000" sy="100000" flip="none" algn="tl"/>
              </a:blip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903094" y="5192564"/>
            <a:ext cx="3457792" cy="15281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61512" y="4950181"/>
            <a:ext cx="3419419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Данните са сравнително близки в цифрово отношение, като единствено Югозападен се отличава с най- много използвана питейна вода дневно. На фона на Югозападния контрастира Североизточния район с най-малко употребявана питейна вода. 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9529" y="920464"/>
            <a:ext cx="2303718" cy="1636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6" name="TextBox 35"/>
          <p:cNvSpPr txBox="1"/>
          <p:nvPr/>
        </p:nvSpPr>
        <p:spPr>
          <a:xfrm>
            <a:off x="304799" y="940499"/>
            <a:ext cx="2028447" cy="163121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Сравнение по райони на използвана питейна вода от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домакинствата</a:t>
            </a:r>
            <a:endParaRPr lang="en-US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04799" y="4744528"/>
            <a:ext cx="3783047" cy="19981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05652" y="4342462"/>
            <a:ext cx="3760399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Анализът на данните от таблицата показват, че българинът използва средно 90.7 литра вода дневно. Както става ясно от картата и създадените диаграми, обхващащи периода от 2014 до 2018 г., средно използваната питейна вода по райони дневно е: Североизточен - 83 л, Северозападен - 92 л., Югозападен - 107 л., Южен централен - 86 л. и Югоизточен район - 89 л.. 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74" name="Google Shape;3605;p40"/>
          <p:cNvGrpSpPr/>
          <p:nvPr/>
        </p:nvGrpSpPr>
        <p:grpSpPr>
          <a:xfrm rot="844660">
            <a:off x="391797" y="536977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75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6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77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04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9" name="Rectangle 38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0" name="Rectangle 39"/>
          <p:cNvSpPr/>
          <p:nvPr/>
        </p:nvSpPr>
        <p:spPr>
          <a:xfrm>
            <a:off x="4608398" y="-65420"/>
            <a:ext cx="5297602" cy="69234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7" name="Rectangle 46"/>
          <p:cNvSpPr/>
          <p:nvPr/>
        </p:nvSpPr>
        <p:spPr>
          <a:xfrm flipV="1">
            <a:off x="-1" y="1468969"/>
            <a:ext cx="9915562" cy="2041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-1" y="1217692"/>
            <a:ext cx="2394174" cy="13056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1" name="Rectangle 40"/>
          <p:cNvSpPr/>
          <p:nvPr/>
        </p:nvSpPr>
        <p:spPr>
          <a:xfrm>
            <a:off x="-1" y="920464"/>
            <a:ext cx="2333247" cy="1378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8" name="Rectangle 37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1538"/>
              </p:ext>
            </p:extLst>
          </p:nvPr>
        </p:nvGraphicFramePr>
        <p:xfrm>
          <a:off x="6995127" y="1704717"/>
          <a:ext cx="4001817" cy="409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03195" y="949856"/>
            <a:ext cx="2028447" cy="132343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Изменение в ползването на питейна вода през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годините</a:t>
            </a:r>
            <a:endParaRPr lang="ru-RU" sz="2000" b="1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1" name="Equal 50"/>
          <p:cNvSpPr/>
          <p:nvPr/>
        </p:nvSpPr>
        <p:spPr>
          <a:xfrm>
            <a:off x="-1812880" y="5602794"/>
            <a:ext cx="13492085" cy="1001607"/>
          </a:xfrm>
          <a:prstGeom prst="mathEqual">
            <a:avLst>
              <a:gd name="adj1" fmla="val 23520"/>
              <a:gd name="adj2" fmla="val 13958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112" y="2075538"/>
            <a:ext cx="7107317" cy="5153938"/>
            <a:chOff x="1" y="0"/>
            <a:chExt cx="11922909" cy="892717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0"/>
              <a:ext cx="11922909" cy="8927179"/>
            </a:xfrm>
            <a:prstGeom prst="rect">
              <a:avLst/>
            </a:prstGeom>
          </p:spPr>
        </p:pic>
        <p:sp>
          <p:nvSpPr>
            <p:cNvPr id="4" name="Oval 3"/>
            <p:cNvSpPr/>
            <p:nvPr/>
          </p:nvSpPr>
          <p:spPr>
            <a:xfrm>
              <a:off x="2114481" y="4242230"/>
              <a:ext cx="715872" cy="68611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65883" y="3282546"/>
              <a:ext cx="715872" cy="68393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7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970317" y="4772352"/>
              <a:ext cx="715872" cy="6965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7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1852958" y="6199855"/>
              <a:ext cx="715872" cy="752245"/>
            </a:xfrm>
            <a:prstGeom prst="ellipse">
              <a:avLst/>
            </a:prstGeom>
            <a:solidFill>
              <a:srgbClr val="FF4F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b="1">
                  <a:solidFill>
                    <a:sysClr val="windowText" lastClr="000000"/>
                  </a:solidFill>
                  <a:latin typeface="+mj-lt"/>
                </a:rPr>
                <a:t>12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909071" y="4296337"/>
              <a:ext cx="715872" cy="69759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8641662" y="3671123"/>
              <a:ext cx="715872" cy="72929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14580" y="1424939"/>
              <a:ext cx="715872" cy="697047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1765782" y="1129820"/>
              <a:ext cx="715872" cy="773559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8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2376002" y="2435449"/>
              <a:ext cx="715872" cy="686117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9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784195" y="1632071"/>
              <a:ext cx="715872" cy="686117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108594" y="3304412"/>
              <a:ext cx="715872" cy="68393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7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067512" y="3484763"/>
              <a:ext cx="715872" cy="708523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9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6266161" y="2960102"/>
              <a:ext cx="715872" cy="68393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4054111" y="4100683"/>
              <a:ext cx="715872" cy="688303"/>
            </a:xfrm>
            <a:prstGeom prst="ellipse">
              <a:avLst/>
            </a:prstGeom>
            <a:solidFill>
              <a:srgbClr val="FF4F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b="1">
                  <a:solidFill>
                    <a:sysClr val="windowText" lastClr="000000"/>
                  </a:solidFill>
                  <a:latin typeface="+mj-lt"/>
                </a:rPr>
                <a:t>12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953535" y="5359312"/>
              <a:ext cx="715872" cy="701418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8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4239357" y="6634336"/>
              <a:ext cx="715872" cy="743500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8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4910829" y="5766123"/>
              <a:ext cx="715873" cy="732024"/>
            </a:xfrm>
            <a:prstGeom prst="ellipse">
              <a:avLst/>
            </a:prstGeom>
            <a:solidFill>
              <a:srgbClr val="FF4F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b="1">
                  <a:solidFill>
                    <a:sysClr val="windowText" lastClr="000000"/>
                  </a:solidFill>
                  <a:latin typeface="+mj-lt"/>
                </a:rPr>
                <a:t>10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710425" y="5416150"/>
              <a:ext cx="715872" cy="721640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8238482" y="2858997"/>
              <a:ext cx="715872" cy="686117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9785827" y="3014755"/>
              <a:ext cx="715872" cy="6730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10897299" y="1711313"/>
              <a:ext cx="715872" cy="697047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8532694" y="331904"/>
              <a:ext cx="715872" cy="72710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7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8129512" y="1277379"/>
              <a:ext cx="715872" cy="745686"/>
            </a:xfrm>
            <a:prstGeom prst="ellipse">
              <a:avLst/>
            </a:prstGeom>
            <a:solidFill>
              <a:srgbClr val="FFA5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9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7018039" y="2258376"/>
              <a:ext cx="715872" cy="674639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2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6124501" y="1777988"/>
              <a:ext cx="715872" cy="70688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5851850" y="3905066"/>
              <a:ext cx="715872" cy="697498"/>
            </a:xfrm>
            <a:prstGeom prst="ellipse">
              <a:avLst/>
            </a:prstGeom>
            <a:solidFill>
              <a:srgbClr val="FF25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b="1">
                  <a:solidFill>
                    <a:sysClr val="windowText" lastClr="000000"/>
                  </a:solidFill>
                  <a:latin typeface="+mj-lt"/>
                </a:rPr>
                <a:t>17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7941542" y="5221043"/>
              <a:ext cx="715872" cy="6730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0">
                  <a:solidFill>
                    <a:sysClr val="windowText" lastClr="000000"/>
                  </a:solidFill>
                </a:rPr>
                <a:t>4</a:t>
              </a:r>
            </a:p>
          </p:txBody>
        </p:sp>
      </p:grpSp>
      <p:grpSp>
        <p:nvGrpSpPr>
          <p:cNvPr id="42" name="Google Shape;3605;p40"/>
          <p:cNvGrpSpPr/>
          <p:nvPr/>
        </p:nvGrpSpPr>
        <p:grpSpPr>
          <a:xfrm rot="844660">
            <a:off x="398579" y="445703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3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4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352274" y="5755169"/>
            <a:ext cx="336934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sz="14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ЛЕГЕНДА:</a:t>
            </a:r>
          </a:p>
          <a:p>
            <a:r>
              <a:rPr lang="el-GR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Δ</a:t>
            </a:r>
            <a:r>
              <a:rPr lang="el-GR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 </a:t>
            </a:r>
            <a:r>
              <a:rPr lang="en-US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- </a:t>
            </a:r>
            <a:r>
              <a:rPr lang="bg-BG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максимална разлика на питейна вода ( в литри) между 2014 и 2018 (написано е за всеки град на картата)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65721" y="58903"/>
            <a:ext cx="2669267" cy="14309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835909" y="58903"/>
            <a:ext cx="2691851" cy="5734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659981" y="305210"/>
            <a:ext cx="307644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Анализът на изменението в ползването на питейна вода в разглеждания период показва най-голям ръст в Стара Загора, Пловдив, Благоевград, Кърджали. </a:t>
            </a:r>
            <a:endParaRPr lang="ru-RU" sz="14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Най-малко </a:t>
            </a:r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е изменението в Търговище, Шумен, Хасково, Добрич. </a:t>
            </a:r>
            <a:endParaRPr lang="ru-RU" sz="14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61641" y="305210"/>
            <a:ext cx="3076755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 </a:t>
            </a:r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41% от областите се наблюдава изменение в използваната питейна вода в рамките на 5 до 9 л./ден</a:t>
            </a:r>
            <a:r>
              <a: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  <a:endParaRPr lang="ru-RU" sz="14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83030" y="827861"/>
            <a:ext cx="3140016" cy="982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0" name="Rectangle 39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2" name="Rectangle 1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3" name="Rectangle 2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" name="Rectangle 3"/>
          <p:cNvSpPr/>
          <p:nvPr/>
        </p:nvSpPr>
        <p:spPr>
          <a:xfrm>
            <a:off x="4608398" y="0"/>
            <a:ext cx="529760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41" name="Rectangle 40"/>
          <p:cNvSpPr/>
          <p:nvPr/>
        </p:nvSpPr>
        <p:spPr>
          <a:xfrm>
            <a:off x="83030" y="530632"/>
            <a:ext cx="3010619" cy="1045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5" name="TextBox 4"/>
          <p:cNvSpPr txBox="1"/>
          <p:nvPr/>
        </p:nvSpPr>
        <p:spPr>
          <a:xfrm>
            <a:off x="183304" y="560025"/>
            <a:ext cx="2910345" cy="10156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Сравнение разходът на питейна вода в големи и малки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области</a:t>
            </a:r>
            <a:endParaRPr lang="ru-RU" sz="2000" b="1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35" name="Google Shape;3605;p40"/>
          <p:cNvGrpSpPr/>
          <p:nvPr/>
        </p:nvGrpSpPr>
        <p:grpSpPr>
          <a:xfrm rot="844660">
            <a:off x="481610" y="55871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6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7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aphicFrame>
        <p:nvGraphicFramePr>
          <p:cNvPr id="56" name="Chart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488877"/>
              </p:ext>
            </p:extLst>
          </p:nvPr>
        </p:nvGraphicFramePr>
        <p:xfrm>
          <a:off x="150957" y="923839"/>
          <a:ext cx="4127884" cy="523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3465852" y="53450"/>
            <a:ext cx="6253238" cy="2144558"/>
            <a:chOff x="66060" y="2123877"/>
            <a:chExt cx="3109899" cy="4396247"/>
          </a:xfrm>
        </p:grpSpPr>
        <p:sp>
          <p:nvSpPr>
            <p:cNvPr id="57" name="Rectangle 56"/>
            <p:cNvSpPr/>
            <p:nvPr/>
          </p:nvSpPr>
          <p:spPr>
            <a:xfrm>
              <a:off x="322667" y="2123877"/>
              <a:ext cx="2853292" cy="439624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060" y="2356498"/>
              <a:ext cx="2999938" cy="37224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На картата е представен анализ на съответно най-големите и най-малките области в страната, за да се опитаме да съпоставим изразходването на питейна вода като навик на човека в областта.</a:t>
              </a:r>
              <a:endParaRPr lang="ru-RU" sz="1400" b="0" dirty="0" smtClean="0">
                <a:effectLst/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  <a:p>
              <a:r>
                <a:rPr lang="ru-RU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Резултатите показват, че големите области като София, Русе, Пловдив, Бургас ползват близо 100 л./ден и те представляват 52% от територията на страната. Разход под 80л./ден наблюдаваме в области като Силистра, Смолян, Габрово, Търговище. Забелязва се, че разходът на питейна вода в по-големите области е чувствително по-голям от този в по-малките. </a:t>
              </a:r>
              <a:endParaRPr lang="ru-RU" sz="1400" b="0" dirty="0" smtClean="0">
                <a:effectLst/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513805" y="1936545"/>
            <a:ext cx="7284364" cy="5663001"/>
            <a:chOff x="0" y="0"/>
            <a:chExt cx="12579409" cy="9906000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579409" cy="9906000"/>
            </a:xfrm>
            <a:prstGeom prst="rect">
              <a:avLst/>
            </a:prstGeom>
          </p:spPr>
        </p:pic>
        <p:sp>
          <p:nvSpPr>
            <p:cNvPr id="46" name="Oval 45"/>
            <p:cNvSpPr/>
            <p:nvPr/>
          </p:nvSpPr>
          <p:spPr>
            <a:xfrm>
              <a:off x="1198947" y="4528711"/>
              <a:ext cx="1065747" cy="1054447"/>
            </a:xfrm>
            <a:prstGeom prst="ellipse">
              <a:avLst/>
            </a:prstGeom>
            <a:solidFill>
              <a:srgbClr val="FF4F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127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886525" y="1515591"/>
              <a:ext cx="1070910" cy="1024213"/>
            </a:xfrm>
            <a:prstGeom prst="ellipse">
              <a:avLst/>
            </a:prstGeom>
            <a:solidFill>
              <a:srgbClr val="B4CA6C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</a:t>
              </a:r>
              <a:endPara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6031930" y="3757236"/>
              <a:ext cx="1045100" cy="1105767"/>
            </a:xfrm>
            <a:prstGeom prst="ellipse">
              <a:avLst/>
            </a:prstGeom>
            <a:solidFill>
              <a:srgbClr val="FFBA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858748" y="5847920"/>
              <a:ext cx="1070910" cy="10705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521523" y="2149343"/>
              <a:ext cx="1065745" cy="1050313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68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5923848" y="1502844"/>
              <a:ext cx="1065745" cy="10904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101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10061027" y="480865"/>
              <a:ext cx="1065747" cy="1061083"/>
            </a:xfrm>
            <a:prstGeom prst="ellipse">
              <a:avLst/>
            </a:prstGeom>
            <a:solidFill>
              <a:srgbClr val="B4CA6C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84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10280470" y="3321977"/>
              <a:ext cx="1065745" cy="1037560"/>
            </a:xfrm>
            <a:prstGeom prst="ellipse">
              <a:avLst/>
            </a:prstGeom>
            <a:solidFill>
              <a:srgbClr val="FFBA6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93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9897219" y="5372495"/>
              <a:ext cx="1065747" cy="1134008"/>
            </a:xfrm>
            <a:prstGeom prst="ellipse">
              <a:avLst/>
            </a:prstGeom>
            <a:solidFill>
              <a:srgbClr val="FF4F25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950773" y="7476417"/>
              <a:ext cx="1070910" cy="1038959"/>
            </a:xfrm>
            <a:prstGeom prst="ellipse">
              <a:avLst/>
            </a:prstGeom>
            <a:solidFill>
              <a:srgbClr val="42DE5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2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</a:t>
              </a:r>
              <a:endPara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83304" y="5108610"/>
            <a:ext cx="2404621" cy="1600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g-BG" sz="14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ЛЕГЕНДА:</a:t>
            </a:r>
          </a:p>
          <a:p>
            <a:r>
              <a:rPr lang="bg-BG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На картата са записани средноаритметичните стойности за периода 2014 - 2018 г. на употребенатата питейна вода от домакинства(л.).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8" name="Rectangle 7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9" name="Rectangle 8"/>
          <p:cNvSpPr/>
          <p:nvPr/>
        </p:nvSpPr>
        <p:spPr>
          <a:xfrm>
            <a:off x="4608398" y="0"/>
            <a:ext cx="529760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0" name="Rectangle 9"/>
          <p:cNvSpPr/>
          <p:nvPr/>
        </p:nvSpPr>
        <p:spPr>
          <a:xfrm>
            <a:off x="0" y="2760133"/>
            <a:ext cx="9906000" cy="512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3" name="Rectangle 12"/>
          <p:cNvSpPr/>
          <p:nvPr/>
        </p:nvSpPr>
        <p:spPr>
          <a:xfrm>
            <a:off x="4607347" y="2760132"/>
            <a:ext cx="5307673" cy="512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5" name="Rectangle 14"/>
          <p:cNvSpPr/>
          <p:nvPr/>
        </p:nvSpPr>
        <p:spPr>
          <a:xfrm>
            <a:off x="-1" y="2756608"/>
            <a:ext cx="479009" cy="515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1" name="TextBox 10"/>
          <p:cNvSpPr txBox="1"/>
          <p:nvPr/>
        </p:nvSpPr>
        <p:spPr>
          <a:xfrm>
            <a:off x="317819" y="2814432"/>
            <a:ext cx="9510375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Изменение на количеството население, свързано с канализация без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пречистване</a:t>
            </a:r>
            <a:endParaRPr lang="ru-RU" sz="20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670764"/>
              </p:ext>
            </p:extLst>
          </p:nvPr>
        </p:nvGraphicFramePr>
        <p:xfrm>
          <a:off x="436970" y="197659"/>
          <a:ext cx="3370318" cy="257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261607"/>
              </p:ext>
            </p:extLst>
          </p:nvPr>
        </p:nvGraphicFramePr>
        <p:xfrm>
          <a:off x="3869248" y="189457"/>
          <a:ext cx="3346619" cy="256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101428"/>
              </p:ext>
            </p:extLst>
          </p:nvPr>
        </p:nvGraphicFramePr>
        <p:xfrm>
          <a:off x="2553665" y="3750437"/>
          <a:ext cx="3370317" cy="2601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Rectangle 29"/>
          <p:cNvSpPr/>
          <p:nvPr/>
        </p:nvSpPr>
        <p:spPr>
          <a:xfrm>
            <a:off x="7504415" y="302498"/>
            <a:ext cx="2323780" cy="2069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791591"/>
              </p:ext>
            </p:extLst>
          </p:nvPr>
        </p:nvGraphicFramePr>
        <p:xfrm>
          <a:off x="6128442" y="3750437"/>
          <a:ext cx="3388938" cy="262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Rectangle 28"/>
          <p:cNvSpPr/>
          <p:nvPr/>
        </p:nvSpPr>
        <p:spPr>
          <a:xfrm>
            <a:off x="317820" y="4135110"/>
            <a:ext cx="2323780" cy="17492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40599" y="464414"/>
            <a:ext cx="2305771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В областите Силистра и Кърджали се наблюдава значителен спад с над 30% на населението, свързано с канализация без пречистване. Това е белег на повишаване качеството на живот и преодоляване на проблема.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0871" y="4502047"/>
            <a:ext cx="2351901" cy="1600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В областите Видин и Сливен забелязваме обратната тенденция, макар и слабо изразена. Проблемът остава открит и са необходими действия по разрешаването му.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0" y="3426698"/>
            <a:ext cx="9915021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-9021" y="6469422"/>
            <a:ext cx="991502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0" y="226294"/>
            <a:ext cx="991502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1" name="Google Shape;3605;p40"/>
          <p:cNvGrpSpPr/>
          <p:nvPr/>
        </p:nvGrpSpPr>
        <p:grpSpPr>
          <a:xfrm rot="844660">
            <a:off x="261288" y="2288635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2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3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79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7" name="Rectangle 6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8" name="Rectangle 7"/>
          <p:cNvSpPr/>
          <p:nvPr/>
        </p:nvSpPr>
        <p:spPr>
          <a:xfrm>
            <a:off x="4608398" y="0"/>
            <a:ext cx="529760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311472"/>
              </p:ext>
            </p:extLst>
          </p:nvPr>
        </p:nvGraphicFramePr>
        <p:xfrm>
          <a:off x="3182571" y="1895363"/>
          <a:ext cx="6957957" cy="501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-9020" y="908473"/>
            <a:ext cx="9906000" cy="512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3" name="Rectangle 12"/>
          <p:cNvSpPr/>
          <p:nvPr/>
        </p:nvSpPr>
        <p:spPr>
          <a:xfrm>
            <a:off x="4598327" y="908472"/>
            <a:ext cx="5307673" cy="512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4" name="Rectangle 13"/>
          <p:cNvSpPr/>
          <p:nvPr/>
        </p:nvSpPr>
        <p:spPr>
          <a:xfrm>
            <a:off x="-9021" y="904948"/>
            <a:ext cx="479009" cy="515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cxnSp>
        <p:nvCxnSpPr>
          <p:cNvPr id="16" name="Straight Connector 15"/>
          <p:cNvCxnSpPr/>
          <p:nvPr/>
        </p:nvCxnSpPr>
        <p:spPr>
          <a:xfrm>
            <a:off x="-18041" y="1668822"/>
            <a:ext cx="991502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18041" y="706358"/>
            <a:ext cx="9915021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8" name="Google Shape;3605;p40"/>
          <p:cNvGrpSpPr/>
          <p:nvPr/>
        </p:nvGrpSpPr>
        <p:grpSpPr>
          <a:xfrm rot="844660">
            <a:off x="118713" y="447430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9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1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79352" y="1895363"/>
            <a:ext cx="2729057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Областите, в които има най-голям процент население, свързано с обществена канализация без пречистване са Видин и Ямбол, а се вижда, че в област Силистра 48.5% от населението изобщо не е свързано с обществена канализация. На фона на това в Перник 74.2% от населението е свързано с пречиствателни станции за отпадъчни води, а в контраст в област Видин са само 0.5%. </a:t>
            </a:r>
            <a:endParaRPr lang="ru-RU" sz="14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336" y="970019"/>
            <a:ext cx="7799125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Състояние на канализацията в най-малките области от всеки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район</a:t>
            </a:r>
            <a:endParaRPr lang="ru-RU" sz="2000" b="1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471780" y="-10139"/>
            <a:ext cx="9217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3709248" y="0"/>
            <a:ext cx="52730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7" name="Rectangle 6"/>
          <p:cNvSpPr/>
          <p:nvPr/>
        </p:nvSpPr>
        <p:spPr>
          <a:xfrm>
            <a:off x="4608398" y="0"/>
            <a:ext cx="529760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19829"/>
              </p:ext>
            </p:extLst>
          </p:nvPr>
        </p:nvGraphicFramePr>
        <p:xfrm>
          <a:off x="3186009" y="1895364"/>
          <a:ext cx="6954519" cy="5017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-9020" y="908473"/>
            <a:ext cx="9906000" cy="512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2" name="Rectangle 11"/>
          <p:cNvSpPr/>
          <p:nvPr/>
        </p:nvSpPr>
        <p:spPr>
          <a:xfrm>
            <a:off x="4598327" y="908472"/>
            <a:ext cx="5307673" cy="512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13" name="Rectangle 12"/>
          <p:cNvSpPr/>
          <p:nvPr/>
        </p:nvSpPr>
        <p:spPr>
          <a:xfrm>
            <a:off x="-9021" y="904948"/>
            <a:ext cx="479009" cy="515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-18041" y="1668822"/>
            <a:ext cx="991502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-18041" y="706358"/>
            <a:ext cx="9915021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6" name="Google Shape;3605;p40"/>
          <p:cNvGrpSpPr/>
          <p:nvPr/>
        </p:nvGrpSpPr>
        <p:grpSpPr>
          <a:xfrm rot="844660">
            <a:off x="118713" y="447430"/>
            <a:ext cx="377228" cy="666919"/>
            <a:chOff x="5726350" y="2028150"/>
            <a:chExt cx="312300" cy="4816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7" name="Google Shape;3606;p40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" name="Google Shape;3607;p40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" name="Google Shape;3608;p40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79352" y="1895364"/>
            <a:ext cx="2856370" cy="33239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От диаграмата се забелязва, че населението свързано с обществена канализация без пречистване в област Варна е нулево и това я отличава положително. Друга радваща статистика е и това, че там само 13.6% не са свързани с обществена канализация, което е най-ниската стойност за всички големи области.</a:t>
            </a:r>
            <a:endParaRPr lang="ru-RU" sz="14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ru-RU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В област Велико Търново над 30% от домакинствата не са свързано с обществена канализация. </a:t>
            </a:r>
            <a:endParaRPr lang="ru-RU" sz="14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9351" y="5341108"/>
            <a:ext cx="290145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Прави впечатление, че в област София около 35% от жителите са свързани с канализация без пречистване. </a:t>
            </a:r>
            <a:endParaRPr lang="ru-RU" sz="1400" b="0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36" y="970019"/>
            <a:ext cx="8162961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Състояние на канализацията в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най-големите </a:t>
            </a:r>
            <a:r>
              <a:rPr lang="ru-RU" sz="2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области от всеки </a:t>
            </a:r>
            <a:r>
              <a:rPr lang="ru-RU" sz="20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район</a:t>
            </a:r>
            <a:endParaRPr lang="ru-RU" sz="2000" b="1" dirty="0" smtClean="0"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0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2" y="-2302"/>
            <a:ext cx="92177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901022" y="-2302"/>
            <a:ext cx="2962318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5981700" y="-2302"/>
            <a:ext cx="226314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5" name="Rectangle 4"/>
          <p:cNvSpPr/>
          <p:nvPr/>
        </p:nvSpPr>
        <p:spPr>
          <a:xfrm>
            <a:off x="8158826" y="0"/>
            <a:ext cx="1747173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/>
          </a:p>
        </p:txBody>
      </p:sp>
      <p:sp>
        <p:nvSpPr>
          <p:cNvPr id="6" name="Rectangle 5"/>
          <p:cNvSpPr/>
          <p:nvPr/>
        </p:nvSpPr>
        <p:spPr>
          <a:xfrm>
            <a:off x="235371" y="1140469"/>
            <a:ext cx="4085170" cy="48320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Българинът използва средно 90.7 литра питейна вода на ден. 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Анализът за периода 2014-2018 г. по отношение използването на питейна вода по области в страната показва голямо потребление в 52% от територията на страната. Водещи в това отношение са страните София, Бургас и Пловдив. 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В повечето области се наблюдава изменение в използваната питейна вода над 5 л.. 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Разходът на питейната вода в по-големите области е чувствително по-голям от този в по-малките области. 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Област Видин има едва 0.5% население, свързано с пречиствателни станции за отпадъчни води;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Състоянието на канализацията в големите области води до извода, че област Варна предоставя най-добра свързаност на населението. Най-лоши показатели има в област Велико Търново, където над 30% от населението няма обществена канализация.</a:t>
            </a:r>
            <a:endParaRPr lang="ru-RU" sz="1400" b="0" i="0" u="none" strike="noStrike" dirty="0">
              <a:solidFill>
                <a:srgbClr val="000000"/>
              </a:solidFill>
              <a:effectLst/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47577" y="2864018"/>
            <a:ext cx="4085170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ru-RU" sz="1400" b="0" i="0" u="none" strike="noStrike" dirty="0" smtClean="0">
                <a:solidFill>
                  <a:srgbClr val="000000"/>
                </a:solidFill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Отчитайки изменението в количествата на питейната вода за периода 2014 - 2018 в различните области на страната, остановяваме високи нива на потребление, което е стабилно през годините. Все още има области, в които голям % от населението няма обществена канализация или тя е без пречиствателни станции. Считаме, че изследваните показатели затвърждават връзката между качеството на живот и нивото на водоснабдителната мрежа. Големите и развити градски центрове предлагат по-добра свързаност, но навиците на жителите им все още не отчитат нуждата от разумно потребление на питейна вода.</a:t>
            </a:r>
            <a:endParaRPr lang="en-US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235371" y="548640"/>
            <a:ext cx="408517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b="1" dirty="0" smtClean="0">
                <a:solidFill>
                  <a:schemeClr val="tx1"/>
                </a:solidFill>
              </a:rPr>
              <a:t>ИЗВОДИ: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5219133" y="2266554"/>
            <a:ext cx="408517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b="1" dirty="0" smtClean="0">
                <a:solidFill>
                  <a:schemeClr val="tx1"/>
                </a:solidFill>
              </a:rPr>
              <a:t>ЗАКЛЮЧЕНИЕ: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1" name="Google Shape;3797;p40"/>
          <p:cNvGrpSpPr/>
          <p:nvPr/>
        </p:nvGrpSpPr>
        <p:grpSpPr>
          <a:xfrm>
            <a:off x="2928451" y="155552"/>
            <a:ext cx="905506" cy="786176"/>
            <a:chOff x="6218300" y="4416175"/>
            <a:chExt cx="516000" cy="44800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2" name="Google Shape;3798;p40"/>
            <p:cNvSpPr/>
            <p:nvPr/>
          </p:nvSpPr>
          <p:spPr>
            <a:xfrm>
              <a:off x="6462150" y="4525375"/>
              <a:ext cx="28250" cy="141250"/>
            </a:xfrm>
            <a:custGeom>
              <a:avLst/>
              <a:gdLst/>
              <a:ahLst/>
              <a:cxnLst/>
              <a:rect l="l" t="t" r="r" b="b"/>
              <a:pathLst>
                <a:path w="1130" h="5650" extrusionOk="0">
                  <a:moveTo>
                    <a:pt x="566" y="1"/>
                  </a:moveTo>
                  <a:cubicBezTo>
                    <a:pt x="253" y="1"/>
                    <a:pt x="0" y="254"/>
                    <a:pt x="0" y="567"/>
                  </a:cubicBezTo>
                  <a:lnTo>
                    <a:pt x="0" y="5087"/>
                  </a:lnTo>
                  <a:cubicBezTo>
                    <a:pt x="0" y="5397"/>
                    <a:pt x="253" y="5650"/>
                    <a:pt x="566" y="5650"/>
                  </a:cubicBezTo>
                  <a:cubicBezTo>
                    <a:pt x="877" y="5650"/>
                    <a:pt x="1130" y="5397"/>
                    <a:pt x="1130" y="5087"/>
                  </a:cubicBezTo>
                  <a:lnTo>
                    <a:pt x="1130" y="567"/>
                  </a:lnTo>
                  <a:cubicBezTo>
                    <a:pt x="1130" y="254"/>
                    <a:pt x="877" y="1"/>
                    <a:pt x="5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3" name="Google Shape;3799;p40"/>
            <p:cNvSpPr/>
            <p:nvPr/>
          </p:nvSpPr>
          <p:spPr>
            <a:xfrm>
              <a:off x="6218300" y="4416175"/>
              <a:ext cx="516000" cy="448000"/>
            </a:xfrm>
            <a:custGeom>
              <a:avLst/>
              <a:gdLst/>
              <a:ahLst/>
              <a:cxnLst/>
              <a:rect l="l" t="t" r="r" b="b"/>
              <a:pathLst>
                <a:path w="20640" h="17920" extrusionOk="0">
                  <a:moveTo>
                    <a:pt x="10320" y="3240"/>
                  </a:moveTo>
                  <a:cubicBezTo>
                    <a:pt x="11254" y="3240"/>
                    <a:pt x="12013" y="3998"/>
                    <a:pt x="12013" y="4935"/>
                  </a:cubicBezTo>
                  <a:lnTo>
                    <a:pt x="12013" y="9452"/>
                  </a:lnTo>
                  <a:cubicBezTo>
                    <a:pt x="12013" y="10385"/>
                    <a:pt x="11254" y="11144"/>
                    <a:pt x="10320" y="11144"/>
                  </a:cubicBezTo>
                  <a:cubicBezTo>
                    <a:pt x="9384" y="11144"/>
                    <a:pt x="8625" y="10385"/>
                    <a:pt x="8625" y="9452"/>
                  </a:cubicBezTo>
                  <a:lnTo>
                    <a:pt x="8625" y="4935"/>
                  </a:lnTo>
                  <a:cubicBezTo>
                    <a:pt x="8625" y="3998"/>
                    <a:pt x="9384" y="3240"/>
                    <a:pt x="10320" y="3240"/>
                  </a:cubicBezTo>
                  <a:close/>
                  <a:moveTo>
                    <a:pt x="10320" y="12274"/>
                  </a:moveTo>
                  <a:cubicBezTo>
                    <a:pt x="10538" y="12274"/>
                    <a:pt x="10758" y="12316"/>
                    <a:pt x="10968" y="12403"/>
                  </a:cubicBezTo>
                  <a:cubicBezTo>
                    <a:pt x="11600" y="12665"/>
                    <a:pt x="12013" y="13282"/>
                    <a:pt x="12013" y="13969"/>
                  </a:cubicBezTo>
                  <a:cubicBezTo>
                    <a:pt x="12013" y="14902"/>
                    <a:pt x="11254" y="15661"/>
                    <a:pt x="10320" y="15661"/>
                  </a:cubicBezTo>
                  <a:cubicBezTo>
                    <a:pt x="9634" y="15661"/>
                    <a:pt x="9017" y="15248"/>
                    <a:pt x="8755" y="14616"/>
                  </a:cubicBezTo>
                  <a:cubicBezTo>
                    <a:pt x="8493" y="13984"/>
                    <a:pt x="8637" y="13255"/>
                    <a:pt x="9122" y="12770"/>
                  </a:cubicBezTo>
                  <a:cubicBezTo>
                    <a:pt x="9446" y="12446"/>
                    <a:pt x="9880" y="12274"/>
                    <a:pt x="10320" y="12274"/>
                  </a:cubicBezTo>
                  <a:close/>
                  <a:moveTo>
                    <a:pt x="10319" y="1"/>
                  </a:moveTo>
                  <a:cubicBezTo>
                    <a:pt x="9352" y="1"/>
                    <a:pt x="8386" y="487"/>
                    <a:pt x="7848" y="1460"/>
                  </a:cubicBezTo>
                  <a:lnTo>
                    <a:pt x="1040" y="13731"/>
                  </a:lnTo>
                  <a:cubicBezTo>
                    <a:pt x="1" y="15613"/>
                    <a:pt x="1359" y="17919"/>
                    <a:pt x="3509" y="17919"/>
                  </a:cubicBezTo>
                  <a:lnTo>
                    <a:pt x="17129" y="17919"/>
                  </a:lnTo>
                  <a:cubicBezTo>
                    <a:pt x="19279" y="17919"/>
                    <a:pt x="20640" y="15616"/>
                    <a:pt x="19598" y="13731"/>
                  </a:cubicBezTo>
                  <a:lnTo>
                    <a:pt x="12790" y="1460"/>
                  </a:lnTo>
                  <a:cubicBezTo>
                    <a:pt x="12252" y="487"/>
                    <a:pt x="11286" y="1"/>
                    <a:pt x="103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4" name="Google Shape;3800;p40"/>
            <p:cNvSpPr/>
            <p:nvPr/>
          </p:nvSpPr>
          <p:spPr>
            <a:xfrm>
              <a:off x="6462150" y="4751225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6" y="1"/>
                  </a:moveTo>
                  <a:cubicBezTo>
                    <a:pt x="253" y="1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877" y="1130"/>
                    <a:pt x="1130" y="877"/>
                    <a:pt x="1130" y="567"/>
                  </a:cubicBezTo>
                  <a:cubicBezTo>
                    <a:pt x="1130" y="253"/>
                    <a:pt x="877" y="1"/>
                    <a:pt x="5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5" name="Google Shape;3797;p40"/>
          <p:cNvGrpSpPr/>
          <p:nvPr/>
        </p:nvGrpSpPr>
        <p:grpSpPr>
          <a:xfrm>
            <a:off x="8246892" y="1683603"/>
            <a:ext cx="905506" cy="786176"/>
            <a:chOff x="6218300" y="4416175"/>
            <a:chExt cx="516000" cy="4480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6" name="Google Shape;3798;p40"/>
            <p:cNvSpPr/>
            <p:nvPr/>
          </p:nvSpPr>
          <p:spPr>
            <a:xfrm>
              <a:off x="6462150" y="4525375"/>
              <a:ext cx="28250" cy="141250"/>
            </a:xfrm>
            <a:custGeom>
              <a:avLst/>
              <a:gdLst/>
              <a:ahLst/>
              <a:cxnLst/>
              <a:rect l="l" t="t" r="r" b="b"/>
              <a:pathLst>
                <a:path w="1130" h="5650" extrusionOk="0">
                  <a:moveTo>
                    <a:pt x="566" y="1"/>
                  </a:moveTo>
                  <a:cubicBezTo>
                    <a:pt x="253" y="1"/>
                    <a:pt x="0" y="254"/>
                    <a:pt x="0" y="567"/>
                  </a:cubicBezTo>
                  <a:lnTo>
                    <a:pt x="0" y="5087"/>
                  </a:lnTo>
                  <a:cubicBezTo>
                    <a:pt x="0" y="5397"/>
                    <a:pt x="253" y="5650"/>
                    <a:pt x="566" y="5650"/>
                  </a:cubicBezTo>
                  <a:cubicBezTo>
                    <a:pt x="877" y="5650"/>
                    <a:pt x="1130" y="5397"/>
                    <a:pt x="1130" y="5087"/>
                  </a:cubicBezTo>
                  <a:lnTo>
                    <a:pt x="1130" y="567"/>
                  </a:lnTo>
                  <a:cubicBezTo>
                    <a:pt x="1130" y="254"/>
                    <a:pt x="877" y="1"/>
                    <a:pt x="5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7" name="Google Shape;3799;p40"/>
            <p:cNvSpPr/>
            <p:nvPr/>
          </p:nvSpPr>
          <p:spPr>
            <a:xfrm>
              <a:off x="6218300" y="4416175"/>
              <a:ext cx="516000" cy="448000"/>
            </a:xfrm>
            <a:custGeom>
              <a:avLst/>
              <a:gdLst/>
              <a:ahLst/>
              <a:cxnLst/>
              <a:rect l="l" t="t" r="r" b="b"/>
              <a:pathLst>
                <a:path w="20640" h="17920" extrusionOk="0">
                  <a:moveTo>
                    <a:pt x="10320" y="3240"/>
                  </a:moveTo>
                  <a:cubicBezTo>
                    <a:pt x="11254" y="3240"/>
                    <a:pt x="12013" y="3998"/>
                    <a:pt x="12013" y="4935"/>
                  </a:cubicBezTo>
                  <a:lnTo>
                    <a:pt x="12013" y="9452"/>
                  </a:lnTo>
                  <a:cubicBezTo>
                    <a:pt x="12013" y="10385"/>
                    <a:pt x="11254" y="11144"/>
                    <a:pt x="10320" y="11144"/>
                  </a:cubicBezTo>
                  <a:cubicBezTo>
                    <a:pt x="9384" y="11144"/>
                    <a:pt x="8625" y="10385"/>
                    <a:pt x="8625" y="9452"/>
                  </a:cubicBezTo>
                  <a:lnTo>
                    <a:pt x="8625" y="4935"/>
                  </a:lnTo>
                  <a:cubicBezTo>
                    <a:pt x="8625" y="3998"/>
                    <a:pt x="9384" y="3240"/>
                    <a:pt x="10320" y="3240"/>
                  </a:cubicBezTo>
                  <a:close/>
                  <a:moveTo>
                    <a:pt x="10320" y="12274"/>
                  </a:moveTo>
                  <a:cubicBezTo>
                    <a:pt x="10538" y="12274"/>
                    <a:pt x="10758" y="12316"/>
                    <a:pt x="10968" y="12403"/>
                  </a:cubicBezTo>
                  <a:cubicBezTo>
                    <a:pt x="11600" y="12665"/>
                    <a:pt x="12013" y="13282"/>
                    <a:pt x="12013" y="13969"/>
                  </a:cubicBezTo>
                  <a:cubicBezTo>
                    <a:pt x="12013" y="14902"/>
                    <a:pt x="11254" y="15661"/>
                    <a:pt x="10320" y="15661"/>
                  </a:cubicBezTo>
                  <a:cubicBezTo>
                    <a:pt x="9634" y="15661"/>
                    <a:pt x="9017" y="15248"/>
                    <a:pt x="8755" y="14616"/>
                  </a:cubicBezTo>
                  <a:cubicBezTo>
                    <a:pt x="8493" y="13984"/>
                    <a:pt x="8637" y="13255"/>
                    <a:pt x="9122" y="12770"/>
                  </a:cubicBezTo>
                  <a:cubicBezTo>
                    <a:pt x="9446" y="12446"/>
                    <a:pt x="9880" y="12274"/>
                    <a:pt x="10320" y="12274"/>
                  </a:cubicBezTo>
                  <a:close/>
                  <a:moveTo>
                    <a:pt x="10319" y="1"/>
                  </a:moveTo>
                  <a:cubicBezTo>
                    <a:pt x="9352" y="1"/>
                    <a:pt x="8386" y="487"/>
                    <a:pt x="7848" y="1460"/>
                  </a:cubicBezTo>
                  <a:lnTo>
                    <a:pt x="1040" y="13731"/>
                  </a:lnTo>
                  <a:cubicBezTo>
                    <a:pt x="1" y="15613"/>
                    <a:pt x="1359" y="17919"/>
                    <a:pt x="3509" y="17919"/>
                  </a:cubicBezTo>
                  <a:lnTo>
                    <a:pt x="17129" y="17919"/>
                  </a:lnTo>
                  <a:cubicBezTo>
                    <a:pt x="19279" y="17919"/>
                    <a:pt x="20640" y="15616"/>
                    <a:pt x="19598" y="13731"/>
                  </a:cubicBezTo>
                  <a:lnTo>
                    <a:pt x="12790" y="1460"/>
                  </a:lnTo>
                  <a:cubicBezTo>
                    <a:pt x="12252" y="487"/>
                    <a:pt x="11286" y="1"/>
                    <a:pt x="103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" name="Google Shape;3800;p40"/>
            <p:cNvSpPr/>
            <p:nvPr/>
          </p:nvSpPr>
          <p:spPr>
            <a:xfrm>
              <a:off x="6462150" y="4751225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6" y="1"/>
                  </a:moveTo>
                  <a:cubicBezTo>
                    <a:pt x="253" y="1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877" y="1130"/>
                    <a:pt x="1130" y="877"/>
                    <a:pt x="1130" y="567"/>
                  </a:cubicBezTo>
                  <a:cubicBezTo>
                    <a:pt x="1130" y="253"/>
                    <a:pt x="877" y="1"/>
                    <a:pt x="5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036964" y="624295"/>
            <a:ext cx="41526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404040"/>
                </a:solidFill>
                <a:latin typeface="Segoe UI Light" panose="020B0502040204020203" pitchFamily="34" charset="0"/>
                <a:ea typeface="Segoe UI Symbol" panose="020B0502040204020203" pitchFamily="34" charset="0"/>
                <a:cs typeface="Segoe UI Light" panose="020B0502040204020203" pitchFamily="34" charset="0"/>
              </a:rPr>
              <a:t>’’</a:t>
            </a:r>
            <a:r>
              <a:rPr lang="ru-RU" sz="2000" b="0" i="0" dirty="0" smtClean="0">
                <a:solidFill>
                  <a:srgbClr val="404040"/>
                </a:solidFill>
                <a:effectLst/>
                <a:latin typeface="Segoe UI Light" panose="020B0502040204020203" pitchFamily="34" charset="0"/>
                <a:ea typeface="Segoe UI Symbol" panose="020B0502040204020203" pitchFamily="34" charset="0"/>
                <a:cs typeface="Segoe UI Light" panose="020B0502040204020203" pitchFamily="34" charset="0"/>
              </a:rPr>
              <a:t>Не е важно дали хората хвърлят камъни по теб, важното е ти какво градиш с тях - стени или мостове.’’ </a:t>
            </a:r>
            <a:endParaRPr lang="en-US" sz="2000" dirty="0">
              <a:latin typeface="Schadow BT" panose="02060504050505030204" pitchFamily="18" charset="0"/>
              <a:ea typeface="Segoe UI Symbol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22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840</Words>
  <Application>Microsoft Office PowerPoint</Application>
  <PresentationFormat>A4 Paper (210x297 mm)</PresentationFormat>
  <Paragraphs>110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Schadow BT</vt:lpstr>
      <vt:lpstr>Segoe UI Light</vt:lpstr>
      <vt:lpstr>Segoe UI Symbol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34</cp:revision>
  <dcterms:created xsi:type="dcterms:W3CDTF">2021-02-24T17:46:00Z</dcterms:created>
  <dcterms:modified xsi:type="dcterms:W3CDTF">2021-02-25T13:11:06Z</dcterms:modified>
</cp:coreProperties>
</file>