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62" r:id="rId6"/>
    <p:sldId id="261" r:id="rId7"/>
    <p:sldId id="260" r:id="rId8"/>
    <p:sldId id="264" r:id="rId9"/>
    <p:sldId id="263" r:id="rId10"/>
    <p:sldId id="265" r:id="rId11"/>
    <p:sldId id="257" r:id="rId12"/>
    <p:sldId id="258" r:id="rId13"/>
    <p:sldId id="259" r:id="rId14"/>
    <p:sldId id="266" r:id="rId1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E06"/>
    <a:srgbClr val="4C920C"/>
    <a:srgbClr val="916DB2"/>
    <a:srgbClr val="029ECF"/>
    <a:srgbClr val="02A0CE"/>
    <a:srgbClr val="660033"/>
    <a:srgbClr val="D64435"/>
    <a:srgbClr val="029FCD"/>
    <a:srgbClr val="8B6BB0"/>
    <a:srgbClr val="926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6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0BF45-E949-46AA-9EE3-5D7984D36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6F989-20B6-4D53-ABE5-8D077CE02A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0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76551"/>
            <a:ext cx="6400800" cy="646331"/>
          </a:xfrm>
        </p:spPr>
        <p:txBody>
          <a:bodyPr>
            <a:spAutoFit/>
          </a:bodyPr>
          <a:lstStyle/>
          <a:p>
            <a:r>
              <a:rPr lang="ru-RU" sz="3600" b="1" cap="small" spc="-60" dirty="0">
                <a:ln>
                  <a:solidFill>
                    <a:schemeClr val="bg1"/>
                  </a:solidFill>
                </a:ln>
                <a:solidFill>
                  <a:srgbClr val="029EC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Влияние на </a:t>
            </a:r>
            <a:r>
              <a:rPr lang="ru-RU" sz="3600" b="1" cap="small" spc="-60" dirty="0" err="1">
                <a:ln>
                  <a:solidFill>
                    <a:schemeClr val="bg1"/>
                  </a:solidFill>
                </a:ln>
                <a:solidFill>
                  <a:srgbClr val="029EC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номофобията</a:t>
            </a:r>
            <a:endParaRPr lang="ru-RU" b="1" cap="small" spc="-60" dirty="0">
              <a:ln>
                <a:solidFill>
                  <a:schemeClr val="bg1"/>
                </a:solidFill>
              </a:ln>
              <a:solidFill>
                <a:srgbClr val="029EC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37830"/>
            <a:ext cx="6400800" cy="954107"/>
          </a:xfrm>
        </p:spPr>
        <p:txBody>
          <a:bodyPr>
            <a:spAutoFit/>
          </a:bodyPr>
          <a:lstStyle/>
          <a:p>
            <a:r>
              <a:rPr lang="ru-RU" sz="2800" b="1" dirty="0" err="1">
                <a:solidFill>
                  <a:srgbClr val="D64435"/>
                </a:solidFill>
              </a:rPr>
              <a:t>върху</a:t>
            </a:r>
            <a:r>
              <a:rPr lang="ru-RU" sz="2800" b="1" dirty="0">
                <a:solidFill>
                  <a:srgbClr val="D64435"/>
                </a:solidFill>
              </a:rPr>
              <a:t> </a:t>
            </a:r>
            <a:r>
              <a:rPr lang="ru-RU" sz="2800" b="1" dirty="0" err="1">
                <a:solidFill>
                  <a:srgbClr val="D64435"/>
                </a:solidFill>
              </a:rPr>
              <a:t>здравословното</a:t>
            </a:r>
            <a:r>
              <a:rPr lang="ru-RU" sz="2800" b="1" dirty="0">
                <a:solidFill>
                  <a:srgbClr val="D64435"/>
                </a:solidFill>
              </a:rPr>
              <a:t> </a:t>
            </a:r>
            <a:r>
              <a:rPr lang="ru-RU" sz="2800" b="1" dirty="0" err="1">
                <a:solidFill>
                  <a:srgbClr val="D64435"/>
                </a:solidFill>
              </a:rPr>
              <a:t>състояние</a:t>
            </a:r>
            <a:r>
              <a:rPr lang="ru-RU" sz="2800" b="1" dirty="0">
                <a:solidFill>
                  <a:srgbClr val="D64435"/>
                </a:solidFill>
              </a:rPr>
              <a:t> на </a:t>
            </a:r>
            <a:r>
              <a:rPr lang="ru-RU" sz="2800" b="1" dirty="0" err="1">
                <a:solidFill>
                  <a:srgbClr val="D64435"/>
                </a:solidFill>
              </a:rPr>
              <a:t>населението</a:t>
            </a:r>
            <a:r>
              <a:rPr lang="ru-RU" sz="2800" b="1" dirty="0">
                <a:solidFill>
                  <a:srgbClr val="D64435"/>
                </a:solidFill>
              </a:rPr>
              <a:t> в </a:t>
            </a:r>
            <a:r>
              <a:rPr lang="ru-RU" sz="2800" b="1" dirty="0" err="1">
                <a:solidFill>
                  <a:srgbClr val="D64435"/>
                </a:solidFill>
              </a:rPr>
              <a:t>България</a:t>
            </a:r>
            <a:endParaRPr lang="ru-RU" sz="2800" b="1" dirty="0">
              <a:solidFill>
                <a:srgbClr val="D6443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99153-DAB0-42DC-A8D7-5438518963BB}"/>
              </a:ext>
            </a:extLst>
          </p:cNvPr>
          <p:cNvSpPr txBox="1"/>
          <p:nvPr/>
        </p:nvSpPr>
        <p:spPr>
          <a:xfrm>
            <a:off x="6228184" y="4476921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Участници</a:t>
            </a:r>
            <a:r>
              <a:rPr lang="bg-BG" dirty="0">
                <a:solidFill>
                  <a:srgbClr val="00B0F0"/>
                </a:solidFill>
              </a:rPr>
              <a:t> </a:t>
            </a:r>
          </a:p>
          <a:p>
            <a:pPr marL="625475">
              <a:tabLst>
                <a:tab pos="625475" algn="l"/>
              </a:tabLst>
            </a:pPr>
            <a:r>
              <a:rPr lang="bg-BG" b="1" dirty="0"/>
              <a:t>Цветомир Пенков </a:t>
            </a:r>
          </a:p>
          <a:p>
            <a:pPr marL="625475">
              <a:tabLst>
                <a:tab pos="625475" algn="l"/>
              </a:tabLst>
            </a:pPr>
            <a:r>
              <a:rPr lang="bg-BG" b="1" dirty="0"/>
              <a:t>Стефания Койчева</a:t>
            </a:r>
            <a:endParaRPr lang="en-US" b="1" dirty="0"/>
          </a:p>
          <a:p>
            <a:pPr marL="625475">
              <a:tabLst>
                <a:tab pos="625475" algn="l"/>
              </a:tabLst>
            </a:pPr>
            <a:r>
              <a:rPr lang="bg-BG" b="1" dirty="0"/>
              <a:t>Ивайло Кънчев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1EB0C-5292-483B-8C3D-040FC5174DA3}"/>
              </a:ext>
            </a:extLst>
          </p:cNvPr>
          <p:cNvSpPr txBox="1"/>
          <p:nvPr/>
        </p:nvSpPr>
        <p:spPr>
          <a:xfrm>
            <a:off x="5940152" y="565067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</a:t>
            </a:r>
            <a:r>
              <a:rPr lang="bg-BG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bg-BG" b="1" dirty="0"/>
              <a:t>Ангелина Иванова </a:t>
            </a:r>
            <a:endParaRPr lang="en-US" b="1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BD1979E-BA23-4717-BF69-402CFCDC6E01}"/>
              </a:ext>
            </a:extLst>
          </p:cNvPr>
          <p:cNvSpPr txBox="1">
            <a:spLocks/>
          </p:cNvSpPr>
          <p:nvPr/>
        </p:nvSpPr>
        <p:spPr>
          <a:xfrm>
            <a:off x="3491880" y="3791943"/>
            <a:ext cx="3456384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g-BG" sz="2800" b="1" dirty="0">
                <a:solidFill>
                  <a:srgbClr val="029ECF"/>
                </a:solidFill>
              </a:rPr>
              <a:t>Отбор</a:t>
            </a:r>
            <a:r>
              <a:rPr lang="en-US" sz="2800" b="1" dirty="0">
                <a:solidFill>
                  <a:srgbClr val="029ECF"/>
                </a:solidFill>
              </a:rPr>
              <a:t> PUKANKA</a:t>
            </a:r>
            <a:r>
              <a:rPr lang="bg-BG" sz="2800" b="1" dirty="0">
                <a:solidFill>
                  <a:srgbClr val="029ECF"/>
                </a:solidFill>
              </a:rPr>
              <a:t> </a:t>
            </a:r>
            <a:endParaRPr lang="ru-RU" sz="2800" b="1" dirty="0">
              <a:solidFill>
                <a:srgbClr val="029E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215642"/>
            <a:ext cx="2602632" cy="461665"/>
          </a:xfr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ru-RU" sz="2400" b="1" dirty="0" err="1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Болни</a:t>
            </a:r>
            <a:r>
              <a:rPr lang="ru-RU" sz="2400" b="1" dirty="0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ли </a:t>
            </a:r>
            <a:r>
              <a:rPr lang="ru-RU" sz="2400" b="1" dirty="0" err="1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</a:t>
            </a:r>
            <a:r>
              <a:rPr lang="ru-RU" sz="2400" b="1" dirty="0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Picture 4" descr="Диаграма за отговорите на формуляра. Заглавие на въпроса: Какво изпитвате, ако нямате у себе си телефон. Отбележете толкова отговора, колкото са необходими.&#10;. Брой отговори: 88 отговора.">
            <a:extLst>
              <a:ext uri="{FF2B5EF4-FFF2-40B4-BE49-F238E27FC236}">
                <a16:creationId xmlns:a16="http://schemas.microsoft.com/office/drawing/2014/main" id="{E47C4789-53DD-4F63-9002-6EB9D825C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5" r="7586" b="9660"/>
          <a:stretch/>
        </p:blipFill>
        <p:spPr bwMode="auto">
          <a:xfrm>
            <a:off x="183410" y="1268760"/>
            <a:ext cx="8777179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A7419A-025D-4AED-B1AE-6C9C3A4F2B0C}"/>
              </a:ext>
            </a:extLst>
          </p:cNvPr>
          <p:cNvSpPr txBox="1"/>
          <p:nvPr/>
        </p:nvSpPr>
        <p:spPr>
          <a:xfrm>
            <a:off x="539552" y="446475"/>
            <a:ext cx="483337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Какво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изпитвате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нямате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себе си телефон.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Отбележете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толкова отговора,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колкото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необходими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bg-B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E07D6E-F25B-41A4-98B3-1038069ED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12" y="4530538"/>
            <a:ext cx="4464496" cy="209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D221B-CEE4-4DBB-90FD-CC29692B6821}"/>
              </a:ext>
            </a:extLst>
          </p:cNvPr>
          <p:cNvSpPr txBox="1"/>
          <p:nvPr/>
        </p:nvSpPr>
        <p:spPr>
          <a:xfrm>
            <a:off x="971600" y="4849918"/>
            <a:ext cx="194421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g-BG" sz="1600" i="1" dirty="0">
                <a:latin typeface="Cambria" panose="02040503050406030204" pitchFamily="18" charset="0"/>
                <a:ea typeface="Cambria" panose="02040503050406030204" pitchFamily="18" charset="0"/>
              </a:rPr>
              <a:t>Да, ние сме привързани към своите телефони, но все още не сме „болни“ от </a:t>
            </a:r>
            <a:r>
              <a:rPr lang="bg-BG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номофобия</a:t>
            </a:r>
            <a:r>
              <a:rPr lang="bg-BG" sz="16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36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EA3C770-5F79-40ED-BE6C-FB636B7D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bg-BG" b="1" dirty="0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Възможни решения</a:t>
            </a:r>
            <a:endParaRPr lang="ru-RU" b="1" dirty="0">
              <a:solidFill>
                <a:srgbClr val="01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36">
            <a:extLst>
              <a:ext uri="{FF2B5EF4-FFF2-40B4-BE49-F238E27FC236}">
                <a16:creationId xmlns:a16="http://schemas.microsoft.com/office/drawing/2014/main" id="{44D85930-C586-4BB7-951E-BD0EED6719A4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3449638"/>
            <a:ext cx="1041400" cy="1052512"/>
            <a:chOff x="691" y="2077"/>
            <a:chExt cx="656" cy="663"/>
          </a:xfrm>
        </p:grpSpPr>
        <p:pic>
          <p:nvPicPr>
            <p:cNvPr id="6" name="Picture 37" descr="circuler_1">
              <a:extLst>
                <a:ext uri="{FF2B5EF4-FFF2-40B4-BE49-F238E27FC236}">
                  <a16:creationId xmlns:a16="http://schemas.microsoft.com/office/drawing/2014/main" id="{DBC3832E-A64D-4149-8943-02F6DFB16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</p:spPr>
        </p:pic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9A115269-1314-4D25-90B1-6128EFC2B0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235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39">
              <a:extLst>
                <a:ext uri="{FF2B5EF4-FFF2-40B4-BE49-F238E27FC236}">
                  <a16:creationId xmlns:a16="http://schemas.microsoft.com/office/drawing/2014/main" id="{E5690A88-40AA-4ED4-9EFC-07AF18E4A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" y="2609"/>
              <a:ext cx="575" cy="110"/>
              <a:chOff x="3704" y="1872"/>
              <a:chExt cx="827" cy="156"/>
            </a:xfrm>
          </p:grpSpPr>
          <p:grpSp>
            <p:nvGrpSpPr>
              <p:cNvPr id="9" name="Group 40">
                <a:extLst>
                  <a:ext uri="{FF2B5EF4-FFF2-40B4-BE49-F238E27FC236}">
                    <a16:creationId xmlns:a16="http://schemas.microsoft.com/office/drawing/2014/main" id="{A1570A87-02D7-48C2-BACB-19EAA5371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5" name="AutoShape 41">
                  <a:extLst>
                    <a:ext uri="{FF2B5EF4-FFF2-40B4-BE49-F238E27FC236}">
                      <a16:creationId xmlns:a16="http://schemas.microsoft.com/office/drawing/2014/main" id="{79D9DF8C-A49B-4F77-AC62-7D6DCF8E6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utoShape 42">
                  <a:extLst>
                    <a:ext uri="{FF2B5EF4-FFF2-40B4-BE49-F238E27FC236}">
                      <a16:creationId xmlns:a16="http://schemas.microsoft.com/office/drawing/2014/main" id="{121555DB-5711-45C5-A21A-4F79EBA4D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" name="AutoShape 43">
                  <a:extLst>
                    <a:ext uri="{FF2B5EF4-FFF2-40B4-BE49-F238E27FC236}">
                      <a16:creationId xmlns:a16="http://schemas.microsoft.com/office/drawing/2014/main" id="{C9858314-5866-4A70-BF18-C0DED1FCB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AutoShape 44">
                  <a:extLst>
                    <a:ext uri="{FF2B5EF4-FFF2-40B4-BE49-F238E27FC236}">
                      <a16:creationId xmlns:a16="http://schemas.microsoft.com/office/drawing/2014/main" id="{AAD57D91-886F-4D9E-AB1D-9D654D791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id="{967BFC5F-0065-4C29-A55B-4CDC5908A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11" name="AutoShape 46">
                  <a:extLst>
                    <a:ext uri="{FF2B5EF4-FFF2-40B4-BE49-F238E27FC236}">
                      <a16:creationId xmlns:a16="http://schemas.microsoft.com/office/drawing/2014/main" id="{7C5AFB3C-C104-4F67-9F8E-57F250C24E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AutoShape 47">
                  <a:extLst>
                    <a:ext uri="{FF2B5EF4-FFF2-40B4-BE49-F238E27FC236}">
                      <a16:creationId xmlns:a16="http://schemas.microsoft.com/office/drawing/2014/main" id="{89398FB6-BA57-4DB8-8532-BF1EF36EE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" name="AutoShape 48">
                  <a:extLst>
                    <a:ext uri="{FF2B5EF4-FFF2-40B4-BE49-F238E27FC236}">
                      <a16:creationId xmlns:a16="http://schemas.microsoft.com/office/drawing/2014/main" id="{029EC90F-9C86-4F9F-BB66-6C96EF60A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utoShape 49">
                  <a:extLst>
                    <a:ext uri="{FF2B5EF4-FFF2-40B4-BE49-F238E27FC236}">
                      <a16:creationId xmlns:a16="http://schemas.microsoft.com/office/drawing/2014/main" id="{A178BEA4-5D06-473A-9E37-6F5098CCF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9" name="Group 50">
            <a:extLst>
              <a:ext uri="{FF2B5EF4-FFF2-40B4-BE49-F238E27FC236}">
                <a16:creationId xmlns:a16="http://schemas.microsoft.com/office/drawing/2014/main" id="{83C41712-3496-4772-99D3-3BA11B73D166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3441700"/>
            <a:ext cx="1041400" cy="1052513"/>
            <a:chOff x="1928" y="2072"/>
            <a:chExt cx="656" cy="663"/>
          </a:xfrm>
        </p:grpSpPr>
        <p:pic>
          <p:nvPicPr>
            <p:cNvPr id="20" name="Picture 51" descr="circuler_1">
              <a:extLst>
                <a:ext uri="{FF2B5EF4-FFF2-40B4-BE49-F238E27FC236}">
                  <a16:creationId xmlns:a16="http://schemas.microsoft.com/office/drawing/2014/main" id="{9A557729-56B0-4F20-84EC-765F9D606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1928" y="2072"/>
              <a:ext cx="656" cy="662"/>
            </a:xfrm>
            <a:prstGeom prst="rect">
              <a:avLst/>
            </a:prstGeom>
            <a:noFill/>
          </p:spPr>
        </p:pic>
        <p:sp>
          <p:nvSpPr>
            <p:cNvPr id="21" name="Oval 52">
              <a:extLst>
                <a:ext uri="{FF2B5EF4-FFF2-40B4-BE49-F238E27FC236}">
                  <a16:creationId xmlns:a16="http://schemas.microsoft.com/office/drawing/2014/main" id="{D58961C1-27E0-464C-9320-FE231CA4E3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28" y="2072"/>
              <a:ext cx="652" cy="66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2353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" name="Group 53">
              <a:extLst>
                <a:ext uri="{FF2B5EF4-FFF2-40B4-BE49-F238E27FC236}">
                  <a16:creationId xmlns:a16="http://schemas.microsoft.com/office/drawing/2014/main" id="{981EA339-9FC4-44B7-B708-AC45C08D7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" y="2604"/>
              <a:ext cx="575" cy="110"/>
              <a:chOff x="3704" y="1872"/>
              <a:chExt cx="827" cy="156"/>
            </a:xfrm>
          </p:grpSpPr>
          <p:grpSp>
            <p:nvGrpSpPr>
              <p:cNvPr id="23" name="Group 54">
                <a:extLst>
                  <a:ext uri="{FF2B5EF4-FFF2-40B4-BE49-F238E27FC236}">
                    <a16:creationId xmlns:a16="http://schemas.microsoft.com/office/drawing/2014/main" id="{DC8D317E-E518-4A4D-90F2-76E0A1BE8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29" name="AutoShape 55">
                  <a:extLst>
                    <a:ext uri="{FF2B5EF4-FFF2-40B4-BE49-F238E27FC236}">
                      <a16:creationId xmlns:a16="http://schemas.microsoft.com/office/drawing/2014/main" id="{C037E0B4-F655-4D56-A60B-150D00F19E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" name="AutoShape 56">
                  <a:extLst>
                    <a:ext uri="{FF2B5EF4-FFF2-40B4-BE49-F238E27FC236}">
                      <a16:creationId xmlns:a16="http://schemas.microsoft.com/office/drawing/2014/main" id="{194C9508-0840-4CF8-8AE2-97380E825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" name="AutoShape 57">
                  <a:extLst>
                    <a:ext uri="{FF2B5EF4-FFF2-40B4-BE49-F238E27FC236}">
                      <a16:creationId xmlns:a16="http://schemas.microsoft.com/office/drawing/2014/main" id="{3C2AD6DA-7917-492D-BCAD-7EDBB6F1E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AutoShape 58">
                  <a:extLst>
                    <a:ext uri="{FF2B5EF4-FFF2-40B4-BE49-F238E27FC236}">
                      <a16:creationId xmlns:a16="http://schemas.microsoft.com/office/drawing/2014/main" id="{1AB2717B-8F42-4A0B-ABFD-F18CA0BC0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59">
                <a:extLst>
                  <a:ext uri="{FF2B5EF4-FFF2-40B4-BE49-F238E27FC236}">
                    <a16:creationId xmlns:a16="http://schemas.microsoft.com/office/drawing/2014/main" id="{2EB0A272-2C0B-4698-884A-55AC440A24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25" name="AutoShape 60">
                  <a:extLst>
                    <a:ext uri="{FF2B5EF4-FFF2-40B4-BE49-F238E27FC236}">
                      <a16:creationId xmlns:a16="http://schemas.microsoft.com/office/drawing/2014/main" id="{3DA029B1-2E53-4784-B33A-CDEF7E70B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61">
                  <a:extLst>
                    <a:ext uri="{FF2B5EF4-FFF2-40B4-BE49-F238E27FC236}">
                      <a16:creationId xmlns:a16="http://schemas.microsoft.com/office/drawing/2014/main" id="{6649761D-56E9-4AE7-921B-BD0F10BEE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62">
                  <a:extLst>
                    <a:ext uri="{FF2B5EF4-FFF2-40B4-BE49-F238E27FC236}">
                      <a16:creationId xmlns:a16="http://schemas.microsoft.com/office/drawing/2014/main" id="{1704926B-C0BC-4DDD-86E0-6911F6DAD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63">
                  <a:extLst>
                    <a:ext uri="{FF2B5EF4-FFF2-40B4-BE49-F238E27FC236}">
                      <a16:creationId xmlns:a16="http://schemas.microsoft.com/office/drawing/2014/main" id="{DFB7FE0A-0FF7-47FE-8EBF-460441D3B3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" name="Group 64">
            <a:extLst>
              <a:ext uri="{FF2B5EF4-FFF2-40B4-BE49-F238E27FC236}">
                <a16:creationId xmlns:a16="http://schemas.microsoft.com/office/drawing/2014/main" id="{9D4DD228-9D4A-4602-88B1-AD98E999A931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3452813"/>
            <a:ext cx="1041400" cy="1050925"/>
            <a:chOff x="3149" y="2079"/>
            <a:chExt cx="656" cy="662"/>
          </a:xfrm>
        </p:grpSpPr>
        <p:pic>
          <p:nvPicPr>
            <p:cNvPr id="34" name="Picture 65" descr="circuler_1">
              <a:extLst>
                <a:ext uri="{FF2B5EF4-FFF2-40B4-BE49-F238E27FC236}">
                  <a16:creationId xmlns:a16="http://schemas.microsoft.com/office/drawing/2014/main" id="{EE3CCBFE-8C87-48A7-AC12-A7E24F0C9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149" y="2079"/>
              <a:ext cx="656" cy="661"/>
            </a:xfrm>
            <a:prstGeom prst="rect">
              <a:avLst/>
            </a:prstGeom>
            <a:noFill/>
          </p:spPr>
        </p:pic>
        <p:sp>
          <p:nvSpPr>
            <p:cNvPr id="35" name="Oval 66">
              <a:extLst>
                <a:ext uri="{FF2B5EF4-FFF2-40B4-BE49-F238E27FC236}">
                  <a16:creationId xmlns:a16="http://schemas.microsoft.com/office/drawing/2014/main" id="{208D8255-3973-423F-9CFE-ADF383FAEB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49" y="2079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" name="Group 67">
              <a:extLst>
                <a:ext uri="{FF2B5EF4-FFF2-40B4-BE49-F238E27FC236}">
                  <a16:creationId xmlns:a16="http://schemas.microsoft.com/office/drawing/2014/main" id="{2463856E-5F66-4F24-836C-42F1D621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5" y="2610"/>
              <a:ext cx="575" cy="111"/>
              <a:chOff x="3704" y="1872"/>
              <a:chExt cx="827" cy="156"/>
            </a:xfrm>
          </p:grpSpPr>
          <p:grpSp>
            <p:nvGrpSpPr>
              <p:cNvPr id="37" name="Group 68">
                <a:extLst>
                  <a:ext uri="{FF2B5EF4-FFF2-40B4-BE49-F238E27FC236}">
                    <a16:creationId xmlns:a16="http://schemas.microsoft.com/office/drawing/2014/main" id="{599A5C6C-A3AC-4A2A-82D8-3EE9344E8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43" name="AutoShape 69">
                  <a:extLst>
                    <a:ext uri="{FF2B5EF4-FFF2-40B4-BE49-F238E27FC236}">
                      <a16:creationId xmlns:a16="http://schemas.microsoft.com/office/drawing/2014/main" id="{E528F7F9-A9AA-43E7-B465-734A56FB3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AutoShape 70">
                  <a:extLst>
                    <a:ext uri="{FF2B5EF4-FFF2-40B4-BE49-F238E27FC236}">
                      <a16:creationId xmlns:a16="http://schemas.microsoft.com/office/drawing/2014/main" id="{F41C71E5-10B3-473E-8E83-D893C9BD3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71">
                  <a:extLst>
                    <a:ext uri="{FF2B5EF4-FFF2-40B4-BE49-F238E27FC236}">
                      <a16:creationId xmlns:a16="http://schemas.microsoft.com/office/drawing/2014/main" id="{E6AAE45D-7D80-434D-AAC4-492D72959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72">
                  <a:extLst>
                    <a:ext uri="{FF2B5EF4-FFF2-40B4-BE49-F238E27FC236}">
                      <a16:creationId xmlns:a16="http://schemas.microsoft.com/office/drawing/2014/main" id="{282EF5DF-BD37-43B1-8BEB-04E77362B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8" name="Group 73">
                <a:extLst>
                  <a:ext uri="{FF2B5EF4-FFF2-40B4-BE49-F238E27FC236}">
                    <a16:creationId xmlns:a16="http://schemas.microsoft.com/office/drawing/2014/main" id="{6D9440BD-FA45-4F6E-AD23-A3254F83DF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39" name="AutoShape 74">
                  <a:extLst>
                    <a:ext uri="{FF2B5EF4-FFF2-40B4-BE49-F238E27FC236}">
                      <a16:creationId xmlns:a16="http://schemas.microsoft.com/office/drawing/2014/main" id="{462396A8-D5D5-45FA-80A3-105C192D4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75">
                  <a:extLst>
                    <a:ext uri="{FF2B5EF4-FFF2-40B4-BE49-F238E27FC236}">
                      <a16:creationId xmlns:a16="http://schemas.microsoft.com/office/drawing/2014/main" id="{72B9E3DE-81A0-486B-9408-75EE15908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76">
                  <a:extLst>
                    <a:ext uri="{FF2B5EF4-FFF2-40B4-BE49-F238E27FC236}">
                      <a16:creationId xmlns:a16="http://schemas.microsoft.com/office/drawing/2014/main" id="{F399F88A-D251-4DF9-88CC-A5F51B09BD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77">
                  <a:extLst>
                    <a:ext uri="{FF2B5EF4-FFF2-40B4-BE49-F238E27FC236}">
                      <a16:creationId xmlns:a16="http://schemas.microsoft.com/office/drawing/2014/main" id="{A79F2972-B53A-4EE7-9790-C435CCB0E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7" name="Group 78">
            <a:extLst>
              <a:ext uri="{FF2B5EF4-FFF2-40B4-BE49-F238E27FC236}">
                <a16:creationId xmlns:a16="http://schemas.microsoft.com/office/drawing/2014/main" id="{50E5E783-5C45-413F-94D2-D49569528DBF}"/>
              </a:ext>
            </a:extLst>
          </p:cNvPr>
          <p:cNvGrpSpPr>
            <a:grpSpLocks/>
          </p:cNvGrpSpPr>
          <p:nvPr/>
        </p:nvGrpSpPr>
        <p:grpSpPr bwMode="auto">
          <a:xfrm>
            <a:off x="6961188" y="3444875"/>
            <a:ext cx="1041400" cy="1050925"/>
            <a:chOff x="4385" y="2074"/>
            <a:chExt cx="656" cy="662"/>
          </a:xfrm>
        </p:grpSpPr>
        <p:pic>
          <p:nvPicPr>
            <p:cNvPr id="48" name="Picture 79" descr="circuler_1">
              <a:extLst>
                <a:ext uri="{FF2B5EF4-FFF2-40B4-BE49-F238E27FC236}">
                  <a16:creationId xmlns:a16="http://schemas.microsoft.com/office/drawing/2014/main" id="{E25DE12D-ECD1-4E69-BF17-B266C9F89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</p:spPr>
        </p:pic>
        <p:sp>
          <p:nvSpPr>
            <p:cNvPr id="49" name="Oval 80">
              <a:extLst>
                <a:ext uri="{FF2B5EF4-FFF2-40B4-BE49-F238E27FC236}">
                  <a16:creationId xmlns:a16="http://schemas.microsoft.com/office/drawing/2014/main" id="{1CE33D38-E649-4047-8FD0-0C76FA1ECD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0" name="Group 81">
              <a:extLst>
                <a:ext uri="{FF2B5EF4-FFF2-40B4-BE49-F238E27FC236}">
                  <a16:creationId xmlns:a16="http://schemas.microsoft.com/office/drawing/2014/main" id="{43BFBB13-A37D-429F-B1E6-B358B0386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51" name="Group 82">
                <a:extLst>
                  <a:ext uri="{FF2B5EF4-FFF2-40B4-BE49-F238E27FC236}">
                    <a16:creationId xmlns:a16="http://schemas.microsoft.com/office/drawing/2014/main" id="{049E4E22-7CFE-4659-BF43-180B4A1524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57" name="AutoShape 83">
                  <a:extLst>
                    <a:ext uri="{FF2B5EF4-FFF2-40B4-BE49-F238E27FC236}">
                      <a16:creationId xmlns:a16="http://schemas.microsoft.com/office/drawing/2014/main" id="{24CCE636-7ECF-4F3A-84BA-11E90A3E2E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AutoShape 84">
                  <a:extLst>
                    <a:ext uri="{FF2B5EF4-FFF2-40B4-BE49-F238E27FC236}">
                      <a16:creationId xmlns:a16="http://schemas.microsoft.com/office/drawing/2014/main" id="{D4419E4F-F94C-4719-B0DE-9C0C0AA11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9" name="AutoShape 85">
                  <a:extLst>
                    <a:ext uri="{FF2B5EF4-FFF2-40B4-BE49-F238E27FC236}">
                      <a16:creationId xmlns:a16="http://schemas.microsoft.com/office/drawing/2014/main" id="{F65F765E-7F5A-444B-807F-EC30D0F94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0" name="AutoShape 86">
                  <a:extLst>
                    <a:ext uri="{FF2B5EF4-FFF2-40B4-BE49-F238E27FC236}">
                      <a16:creationId xmlns:a16="http://schemas.microsoft.com/office/drawing/2014/main" id="{7088D8E4-CE49-42FD-A963-F21F970A2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2" name="Group 87">
                <a:extLst>
                  <a:ext uri="{FF2B5EF4-FFF2-40B4-BE49-F238E27FC236}">
                    <a16:creationId xmlns:a16="http://schemas.microsoft.com/office/drawing/2014/main" id="{4F7AAD84-4562-4FE3-8E54-9B816F156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53" name="AutoShape 88">
                  <a:extLst>
                    <a:ext uri="{FF2B5EF4-FFF2-40B4-BE49-F238E27FC236}">
                      <a16:creationId xmlns:a16="http://schemas.microsoft.com/office/drawing/2014/main" id="{E840652B-F262-4F12-8768-502BEDC3F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89">
                  <a:extLst>
                    <a:ext uri="{FF2B5EF4-FFF2-40B4-BE49-F238E27FC236}">
                      <a16:creationId xmlns:a16="http://schemas.microsoft.com/office/drawing/2014/main" id="{00499E06-9CD0-4948-A26A-9B921BB2A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5" name="AutoShape 90">
                  <a:extLst>
                    <a:ext uri="{FF2B5EF4-FFF2-40B4-BE49-F238E27FC236}">
                      <a16:creationId xmlns:a16="http://schemas.microsoft.com/office/drawing/2014/main" id="{DE199442-4228-4964-9B40-04AAF69E04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91">
                  <a:extLst>
                    <a:ext uri="{FF2B5EF4-FFF2-40B4-BE49-F238E27FC236}">
                      <a16:creationId xmlns:a16="http://schemas.microsoft.com/office/drawing/2014/main" id="{15A3DF55-1F2B-4FD0-9B62-63F92CC97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" name="Line 92">
            <a:extLst>
              <a:ext uri="{FF2B5EF4-FFF2-40B4-BE49-F238E27FC236}">
                <a16:creationId xmlns:a16="http://schemas.microsoft.com/office/drawing/2014/main" id="{17B8176E-EEFC-4D1B-A999-7357868EC72E}"/>
              </a:ext>
            </a:extLst>
          </p:cNvPr>
          <p:cNvSpPr>
            <a:spLocks noChangeShapeType="1"/>
          </p:cNvSpPr>
          <p:nvPr/>
        </p:nvSpPr>
        <p:spPr bwMode="black">
          <a:xfrm>
            <a:off x="1612900" y="45974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Line 93">
            <a:extLst>
              <a:ext uri="{FF2B5EF4-FFF2-40B4-BE49-F238E27FC236}">
                <a16:creationId xmlns:a16="http://schemas.microsoft.com/office/drawing/2014/main" id="{328C2FC8-2A92-4DE5-85F9-AB5CED198F9E}"/>
              </a:ext>
            </a:extLst>
          </p:cNvPr>
          <p:cNvSpPr>
            <a:spLocks noChangeShapeType="1"/>
          </p:cNvSpPr>
          <p:nvPr/>
        </p:nvSpPr>
        <p:spPr bwMode="black">
          <a:xfrm flipH="1">
            <a:off x="857250" y="4941888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Text Box 94">
            <a:extLst>
              <a:ext uri="{FF2B5EF4-FFF2-40B4-BE49-F238E27FC236}">
                <a16:creationId xmlns:a16="http://schemas.microsoft.com/office/drawing/2014/main" id="{6CCA512C-B700-424B-B87D-58945220ED4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23527" y="4995863"/>
            <a:ext cx="3011783" cy="1525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Осъзнаване</a:t>
            </a:r>
            <a:r>
              <a:rPr lang="ru-RU" sz="1400" dirty="0">
                <a:latin typeface="Arial Narrow" panose="020B0606020202030204" pitchFamily="34" charset="0"/>
              </a:rPr>
              <a:t> на проблема от </a:t>
            </a:r>
            <a:r>
              <a:rPr lang="ru-RU" sz="1400" dirty="0" err="1">
                <a:latin typeface="Arial Narrow" panose="020B0606020202030204" pitchFamily="34" charset="0"/>
              </a:rPr>
              <a:t>цялото</a:t>
            </a:r>
            <a:r>
              <a:rPr lang="ru-RU" sz="1400" dirty="0">
                <a:latin typeface="Arial Narrow" panose="020B0606020202030204" pitchFamily="34" charset="0"/>
              </a:rPr>
              <a:t> семейство</a:t>
            </a:r>
          </a:p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err="1">
                <a:latin typeface="Arial Narrow" panose="020B0606020202030204" pitchFamily="34" charset="0"/>
              </a:rPr>
              <a:t>Ангажиране</a:t>
            </a:r>
            <a:r>
              <a:rPr lang="ru-RU" sz="1400" dirty="0">
                <a:latin typeface="Arial Narrow" panose="020B0606020202030204" pitchFamily="34" charset="0"/>
              </a:rPr>
              <a:t> с </a:t>
            </a:r>
            <a:r>
              <a:rPr lang="ru-RU" sz="1400" dirty="0" err="1">
                <a:latin typeface="Arial Narrow" panose="020B0606020202030204" pitchFamily="34" charset="0"/>
              </a:rPr>
              <a:t>алтернативни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дейности</a:t>
            </a:r>
            <a:r>
              <a:rPr lang="ru-RU" sz="1400" dirty="0">
                <a:latin typeface="Arial Narrow" panose="020B0606020202030204" pitchFamily="34" charset="0"/>
              </a:rPr>
              <a:t>: </a:t>
            </a:r>
            <a:r>
              <a:rPr lang="ru-RU" sz="1400" dirty="0" err="1">
                <a:latin typeface="Arial Narrow" panose="020B0606020202030204" pitchFamily="34" charset="0"/>
              </a:rPr>
              <a:t>четене</a:t>
            </a:r>
            <a:r>
              <a:rPr lang="ru-RU" sz="1400" dirty="0">
                <a:latin typeface="Arial Narrow" panose="020B0606020202030204" pitchFamily="34" charset="0"/>
              </a:rPr>
              <a:t>; </a:t>
            </a:r>
            <a:r>
              <a:rPr lang="ru-RU" sz="1400" dirty="0" err="1">
                <a:latin typeface="Arial Narrow" panose="020B0606020202030204" pitchFamily="34" charset="0"/>
              </a:rPr>
              <a:t>излизане</a:t>
            </a:r>
            <a:r>
              <a:rPr lang="ru-RU" sz="1400" dirty="0">
                <a:latin typeface="Arial Narrow" panose="020B0606020202030204" pitchFamily="34" charset="0"/>
              </a:rPr>
              <a:t> с приятели; общи </a:t>
            </a:r>
            <a:r>
              <a:rPr lang="ru-RU" sz="1400" dirty="0" err="1">
                <a:latin typeface="Arial Narrow" panose="020B0606020202030204" pitchFamily="34" charset="0"/>
              </a:rPr>
              <a:t>дейности</a:t>
            </a:r>
            <a:r>
              <a:rPr lang="ru-RU" sz="1400" dirty="0">
                <a:latin typeface="Arial Narrow" panose="020B0606020202030204" pitchFamily="34" charset="0"/>
              </a:rPr>
              <a:t> на </a:t>
            </a:r>
            <a:r>
              <a:rPr lang="ru-RU" sz="1400" dirty="0" err="1">
                <a:latin typeface="Arial Narrow" panose="020B0606020202030204" pitchFamily="34" charset="0"/>
              </a:rPr>
              <a:t>цялото</a:t>
            </a:r>
            <a:r>
              <a:rPr lang="ru-RU" sz="1400" dirty="0">
                <a:latin typeface="Arial Narrow" panose="020B0606020202030204" pitchFamily="34" charset="0"/>
              </a:rPr>
              <a:t> семейство</a:t>
            </a:r>
          </a:p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Воля, </a:t>
            </a:r>
            <a:r>
              <a:rPr lang="ru-RU" sz="1400" dirty="0" err="1">
                <a:latin typeface="Arial Narrow" panose="020B0606020202030204" pitchFamily="34" charset="0"/>
              </a:rPr>
              <a:t>която</a:t>
            </a:r>
            <a:r>
              <a:rPr lang="ru-RU" sz="1400" dirty="0">
                <a:latin typeface="Arial Narrow" panose="020B0606020202030204" pitchFamily="34" charset="0"/>
              </a:rPr>
              <a:t> да ни </a:t>
            </a:r>
            <a:r>
              <a:rPr lang="ru-RU" sz="1400" dirty="0" err="1">
                <a:latin typeface="Arial Narrow" panose="020B0606020202030204" pitchFamily="34" charset="0"/>
              </a:rPr>
              <a:t>отдалечи</a:t>
            </a:r>
            <a:r>
              <a:rPr lang="ru-RU" sz="1400" dirty="0">
                <a:latin typeface="Arial Narrow" panose="020B0606020202030204" pitchFamily="34" charset="0"/>
              </a:rPr>
              <a:t> от проблема</a:t>
            </a:r>
          </a:p>
        </p:txBody>
      </p:sp>
      <p:sp>
        <p:nvSpPr>
          <p:cNvPr id="64" name="Text Box 95">
            <a:extLst>
              <a:ext uri="{FF2B5EF4-FFF2-40B4-BE49-F238E27FC236}">
                <a16:creationId xmlns:a16="http://schemas.microsoft.com/office/drawing/2014/main" id="{EA5C2797-7EB2-46F5-A940-F70D31DAAA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53293" y="3776435"/>
            <a:ext cx="130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400" b="1" dirty="0">
                <a:solidFill>
                  <a:srgbClr val="1C1C1C"/>
                </a:solidFill>
                <a:latin typeface="Arial Narrow" panose="020B0606020202030204" pitchFamily="34" charset="0"/>
              </a:rPr>
              <a:t>Психотерапия</a:t>
            </a:r>
            <a:endParaRPr lang="en-US" sz="1400" b="1" dirty="0">
              <a:solidFill>
                <a:srgbClr val="1C1C1C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 Box 96">
            <a:extLst>
              <a:ext uri="{FF2B5EF4-FFF2-40B4-BE49-F238E27FC236}">
                <a16:creationId xmlns:a16="http://schemas.microsoft.com/office/drawing/2014/main" id="{BA774E83-6776-4F58-8262-F38211622E2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31791" y="3776435"/>
            <a:ext cx="1280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marL="120650" indent="-120650" algn="ctr">
              <a:spcBef>
                <a:spcPct val="50000"/>
              </a:spcBef>
              <a:defRPr sz="1400" b="1">
                <a:solidFill>
                  <a:srgbClr val="1C1C1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Ограничения</a:t>
            </a:r>
            <a:endParaRPr lang="en-US" dirty="0"/>
          </a:p>
        </p:txBody>
      </p:sp>
      <p:sp>
        <p:nvSpPr>
          <p:cNvPr id="66" name="Text Box 97">
            <a:extLst>
              <a:ext uri="{FF2B5EF4-FFF2-40B4-BE49-F238E27FC236}">
                <a16:creationId xmlns:a16="http://schemas.microsoft.com/office/drawing/2014/main" id="{252B79F2-4962-4EEC-9AF3-8671421FE0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55307" y="3668713"/>
            <a:ext cx="1128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400" b="1" dirty="0">
                <a:solidFill>
                  <a:srgbClr val="1C1C1C"/>
                </a:solidFill>
                <a:latin typeface="Arial Narrow" panose="020B0606020202030204" pitchFamily="34" charset="0"/>
              </a:rPr>
              <a:t>Медика-</a:t>
            </a:r>
            <a:r>
              <a:rPr lang="ru-RU" sz="1400" b="1" dirty="0" err="1">
                <a:solidFill>
                  <a:srgbClr val="1C1C1C"/>
                </a:solidFill>
                <a:latin typeface="Arial Narrow" panose="020B0606020202030204" pitchFamily="34" charset="0"/>
              </a:rPr>
              <a:t>менти</a:t>
            </a:r>
            <a:endParaRPr lang="en-US" sz="1400" b="1" dirty="0">
              <a:solidFill>
                <a:srgbClr val="1C1C1C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 Box 98">
            <a:extLst>
              <a:ext uri="{FF2B5EF4-FFF2-40B4-BE49-F238E27FC236}">
                <a16:creationId xmlns:a16="http://schemas.microsoft.com/office/drawing/2014/main" id="{6760926A-0588-4F15-A2D4-168CD1CF2A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34809" y="3668713"/>
            <a:ext cx="1265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ru-RU" sz="1400" b="1" dirty="0" err="1">
                <a:solidFill>
                  <a:srgbClr val="1C1C1C"/>
                </a:solidFill>
                <a:latin typeface="Arial Narrow" panose="020B0606020202030204" pitchFamily="34" charset="0"/>
              </a:rPr>
              <a:t>Разяснителни</a:t>
            </a:r>
            <a:br>
              <a:rPr lang="ru-RU" sz="1400" b="1" dirty="0">
                <a:solidFill>
                  <a:srgbClr val="1C1C1C"/>
                </a:solidFill>
                <a:latin typeface="Arial Narrow" panose="020B0606020202030204" pitchFamily="34" charset="0"/>
              </a:rPr>
            </a:br>
            <a:r>
              <a:rPr lang="ru-RU" sz="1400" b="1" dirty="0">
                <a:solidFill>
                  <a:srgbClr val="1C1C1C"/>
                </a:solidFill>
                <a:latin typeface="Arial Narrow" panose="020B0606020202030204" pitchFamily="34" charset="0"/>
              </a:rPr>
              <a:t>кампании</a:t>
            </a:r>
            <a:endParaRPr lang="en-US" sz="1400" b="1" dirty="0">
              <a:solidFill>
                <a:srgbClr val="1C1C1C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Line 99">
            <a:extLst>
              <a:ext uri="{FF2B5EF4-FFF2-40B4-BE49-F238E27FC236}">
                <a16:creationId xmlns:a16="http://schemas.microsoft.com/office/drawing/2014/main" id="{45B06B7A-1E98-48C5-9CA6-BB66AC515E27}"/>
              </a:ext>
            </a:extLst>
          </p:cNvPr>
          <p:cNvSpPr>
            <a:spLocks noChangeShapeType="1"/>
          </p:cNvSpPr>
          <p:nvPr/>
        </p:nvSpPr>
        <p:spPr bwMode="black">
          <a:xfrm>
            <a:off x="7480300" y="30226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9" name="Line 100">
            <a:extLst>
              <a:ext uri="{FF2B5EF4-FFF2-40B4-BE49-F238E27FC236}">
                <a16:creationId xmlns:a16="http://schemas.microsoft.com/office/drawing/2014/main" id="{6DF538C4-E987-4A12-8AF5-59F7B369C70A}"/>
              </a:ext>
            </a:extLst>
          </p:cNvPr>
          <p:cNvSpPr>
            <a:spLocks noChangeShapeType="1"/>
          </p:cNvSpPr>
          <p:nvPr/>
        </p:nvSpPr>
        <p:spPr bwMode="black">
          <a:xfrm flipH="1">
            <a:off x="6616700" y="3021013"/>
            <a:ext cx="16319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" name="Line 102">
            <a:extLst>
              <a:ext uri="{FF2B5EF4-FFF2-40B4-BE49-F238E27FC236}">
                <a16:creationId xmlns:a16="http://schemas.microsoft.com/office/drawing/2014/main" id="{C7BFABF4-77AF-41EC-8674-85A135CC778B}"/>
              </a:ext>
            </a:extLst>
          </p:cNvPr>
          <p:cNvSpPr>
            <a:spLocks noChangeShapeType="1"/>
          </p:cNvSpPr>
          <p:nvPr/>
        </p:nvSpPr>
        <p:spPr bwMode="black">
          <a:xfrm>
            <a:off x="3581400" y="30226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" name="Line 103">
            <a:extLst>
              <a:ext uri="{FF2B5EF4-FFF2-40B4-BE49-F238E27FC236}">
                <a16:creationId xmlns:a16="http://schemas.microsoft.com/office/drawing/2014/main" id="{D07C0B7F-A814-4B3E-9449-77527DC9FCB2}"/>
              </a:ext>
            </a:extLst>
          </p:cNvPr>
          <p:cNvSpPr>
            <a:spLocks noChangeShapeType="1"/>
          </p:cNvSpPr>
          <p:nvPr/>
        </p:nvSpPr>
        <p:spPr bwMode="black">
          <a:xfrm flipH="1">
            <a:off x="2657475" y="3021013"/>
            <a:ext cx="1771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4" name="Line 105">
            <a:extLst>
              <a:ext uri="{FF2B5EF4-FFF2-40B4-BE49-F238E27FC236}">
                <a16:creationId xmlns:a16="http://schemas.microsoft.com/office/drawing/2014/main" id="{7644A647-FBAE-42A1-86DE-8C96FD8779CD}"/>
              </a:ext>
            </a:extLst>
          </p:cNvPr>
          <p:cNvSpPr>
            <a:spLocks noChangeShapeType="1"/>
          </p:cNvSpPr>
          <p:nvPr/>
        </p:nvSpPr>
        <p:spPr bwMode="black">
          <a:xfrm>
            <a:off x="5495925" y="4597400"/>
            <a:ext cx="0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5" name="Line 106">
            <a:extLst>
              <a:ext uri="{FF2B5EF4-FFF2-40B4-BE49-F238E27FC236}">
                <a16:creationId xmlns:a16="http://schemas.microsoft.com/office/drawing/2014/main" id="{400B2F6B-A88F-4F0F-A412-ACFD66C2135F}"/>
              </a:ext>
            </a:extLst>
          </p:cNvPr>
          <p:cNvSpPr>
            <a:spLocks noChangeShapeType="1"/>
          </p:cNvSpPr>
          <p:nvPr/>
        </p:nvSpPr>
        <p:spPr bwMode="black">
          <a:xfrm flipH="1">
            <a:off x="4684713" y="4932363"/>
            <a:ext cx="1587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77" name="Group 122">
            <a:extLst>
              <a:ext uri="{FF2B5EF4-FFF2-40B4-BE49-F238E27FC236}">
                <a16:creationId xmlns:a16="http://schemas.microsoft.com/office/drawing/2014/main" id="{DD82251A-0027-4596-B816-9816F46E88E8}"/>
              </a:ext>
            </a:extLst>
          </p:cNvPr>
          <p:cNvGrpSpPr>
            <a:grpSpLocks/>
          </p:cNvGrpSpPr>
          <p:nvPr/>
        </p:nvGrpSpPr>
        <p:grpSpPr bwMode="auto">
          <a:xfrm>
            <a:off x="0" y="3336925"/>
            <a:ext cx="9144000" cy="1254125"/>
            <a:chOff x="0" y="2102"/>
            <a:chExt cx="5760" cy="790"/>
          </a:xfrm>
        </p:grpSpPr>
        <p:sp>
          <p:nvSpPr>
            <p:cNvPr id="78" name="Line 109">
              <a:extLst>
                <a:ext uri="{FF2B5EF4-FFF2-40B4-BE49-F238E27FC236}">
                  <a16:creationId xmlns:a16="http://schemas.microsoft.com/office/drawing/2014/main" id="{F3B028C3-44D0-462D-92D1-9BD59165448F}"/>
                </a:ext>
              </a:extLst>
            </p:cNvPr>
            <p:cNvSpPr>
              <a:spLocks noChangeShapeType="1"/>
            </p:cNvSpPr>
            <p:nvPr/>
          </p:nvSpPr>
          <p:spPr bwMode="invGray">
            <a:xfrm flipH="1">
              <a:off x="0" y="2501"/>
              <a:ext cx="6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Line 110">
              <a:extLst>
                <a:ext uri="{FF2B5EF4-FFF2-40B4-BE49-F238E27FC236}">
                  <a16:creationId xmlns:a16="http://schemas.microsoft.com/office/drawing/2014/main" id="{34CEA729-4F09-4A9F-97BE-A1EED5B5463A}"/>
                </a:ext>
              </a:extLst>
            </p:cNvPr>
            <p:cNvSpPr>
              <a:spLocks noChangeShapeType="1"/>
            </p:cNvSpPr>
            <p:nvPr/>
          </p:nvSpPr>
          <p:spPr bwMode="invGray">
            <a:xfrm flipH="1">
              <a:off x="3839" y="2501"/>
              <a:ext cx="5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Arc 111">
              <a:extLst>
                <a:ext uri="{FF2B5EF4-FFF2-40B4-BE49-F238E27FC236}">
                  <a16:creationId xmlns:a16="http://schemas.microsoft.com/office/drawing/2014/main" id="{DFD99B4F-F1AF-4F01-AC11-A602A582E402}"/>
                </a:ext>
              </a:extLst>
            </p:cNvPr>
            <p:cNvSpPr>
              <a:spLocks/>
            </p:cNvSpPr>
            <p:nvPr/>
          </p:nvSpPr>
          <p:spPr bwMode="invGray">
            <a:xfrm rot="16200000" flipV="1">
              <a:off x="2052" y="1929"/>
              <a:ext cx="412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Arc 112">
              <a:extLst>
                <a:ext uri="{FF2B5EF4-FFF2-40B4-BE49-F238E27FC236}">
                  <a16:creationId xmlns:a16="http://schemas.microsoft.com/office/drawing/2014/main" id="{11F54A69-9AA3-4D36-91F2-0466BD76B7A1}"/>
                </a:ext>
              </a:extLst>
            </p:cNvPr>
            <p:cNvSpPr>
              <a:spLocks/>
            </p:cNvSpPr>
            <p:nvPr/>
          </p:nvSpPr>
          <p:spPr bwMode="invGray">
            <a:xfrm rot="16200000" flipV="1">
              <a:off x="4503" y="1926"/>
              <a:ext cx="418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Line 113">
              <a:extLst>
                <a:ext uri="{FF2B5EF4-FFF2-40B4-BE49-F238E27FC236}">
                  <a16:creationId xmlns:a16="http://schemas.microsoft.com/office/drawing/2014/main" id="{8F79824A-AF64-4B38-ADA9-C264997DA557}"/>
                </a:ext>
              </a:extLst>
            </p:cNvPr>
            <p:cNvSpPr>
              <a:spLocks noChangeShapeType="1"/>
            </p:cNvSpPr>
            <p:nvPr/>
          </p:nvSpPr>
          <p:spPr bwMode="invGray">
            <a:xfrm flipH="1">
              <a:off x="2619" y="2501"/>
              <a:ext cx="49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Arc 114">
              <a:extLst>
                <a:ext uri="{FF2B5EF4-FFF2-40B4-BE49-F238E27FC236}">
                  <a16:creationId xmlns:a16="http://schemas.microsoft.com/office/drawing/2014/main" id="{7DAEE3C5-A950-4F97-87CC-F0CE9CCA5E27}"/>
                </a:ext>
              </a:extLst>
            </p:cNvPr>
            <p:cNvSpPr>
              <a:spLocks/>
            </p:cNvSpPr>
            <p:nvPr/>
          </p:nvSpPr>
          <p:spPr bwMode="invGray">
            <a:xfrm rot="5400000">
              <a:off x="3278" y="2307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Line 115">
              <a:extLst>
                <a:ext uri="{FF2B5EF4-FFF2-40B4-BE49-F238E27FC236}">
                  <a16:creationId xmlns:a16="http://schemas.microsoft.com/office/drawing/2014/main" id="{E4BDD1D8-6EFF-4AB3-B844-58A0CADD00FC}"/>
                </a:ext>
              </a:extLst>
            </p:cNvPr>
            <p:cNvSpPr>
              <a:spLocks noChangeShapeType="1"/>
            </p:cNvSpPr>
            <p:nvPr/>
          </p:nvSpPr>
          <p:spPr bwMode="invGray">
            <a:xfrm flipH="1">
              <a:off x="5071" y="2501"/>
              <a:ext cx="6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Line 116">
              <a:extLst>
                <a:ext uri="{FF2B5EF4-FFF2-40B4-BE49-F238E27FC236}">
                  <a16:creationId xmlns:a16="http://schemas.microsoft.com/office/drawing/2014/main" id="{F5233F66-0315-4E63-B23F-2AEB1E796796}"/>
                </a:ext>
              </a:extLst>
            </p:cNvPr>
            <p:cNvSpPr>
              <a:spLocks noChangeShapeType="1"/>
            </p:cNvSpPr>
            <p:nvPr/>
          </p:nvSpPr>
          <p:spPr bwMode="invGray">
            <a:xfrm flipH="1">
              <a:off x="1377" y="2501"/>
              <a:ext cx="52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Arc 117">
              <a:extLst>
                <a:ext uri="{FF2B5EF4-FFF2-40B4-BE49-F238E27FC236}">
                  <a16:creationId xmlns:a16="http://schemas.microsoft.com/office/drawing/2014/main" id="{46902C46-660A-4412-8EC8-D39E7296A605}"/>
                </a:ext>
              </a:extLst>
            </p:cNvPr>
            <p:cNvSpPr>
              <a:spLocks/>
            </p:cNvSpPr>
            <p:nvPr/>
          </p:nvSpPr>
          <p:spPr bwMode="invGray">
            <a:xfrm rot="5400000">
              <a:off x="815" y="2307"/>
              <a:ext cx="400" cy="769"/>
            </a:xfrm>
            <a:custGeom>
              <a:avLst/>
              <a:gdLst>
                <a:gd name="G0" fmla="+- 1194 0 0"/>
                <a:gd name="G1" fmla="+- 21600 0 0"/>
                <a:gd name="G2" fmla="+- 21600 0 0"/>
                <a:gd name="T0" fmla="*/ 750 w 22794"/>
                <a:gd name="T1" fmla="*/ 5 h 43200"/>
                <a:gd name="T2" fmla="*/ 0 w 22794"/>
                <a:gd name="T3" fmla="*/ 43167 h 43200"/>
                <a:gd name="T4" fmla="*/ 1194 w 2279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87" name="Picture 118" descr="Picture1">
            <a:extLst>
              <a:ext uri="{FF2B5EF4-FFF2-40B4-BE49-F238E27FC236}">
                <a16:creationId xmlns:a16="http://schemas.microsoft.com/office/drawing/2014/main" id="{FFA33BDC-DEF7-4A86-B3ED-EC4AD8A7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13" y="3460750"/>
            <a:ext cx="825500" cy="377825"/>
          </a:xfrm>
          <a:prstGeom prst="rect">
            <a:avLst/>
          </a:prstGeom>
          <a:noFill/>
        </p:spPr>
      </p:pic>
      <p:pic>
        <p:nvPicPr>
          <p:cNvPr id="88" name="Picture 119" descr="Picture1">
            <a:extLst>
              <a:ext uri="{FF2B5EF4-FFF2-40B4-BE49-F238E27FC236}">
                <a16:creationId xmlns:a16="http://schemas.microsoft.com/office/drawing/2014/main" id="{EB89C74D-1CC4-402B-A8E5-82C8610D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3451225"/>
            <a:ext cx="825500" cy="377825"/>
          </a:xfrm>
          <a:prstGeom prst="rect">
            <a:avLst/>
          </a:prstGeom>
          <a:noFill/>
        </p:spPr>
      </p:pic>
      <p:pic>
        <p:nvPicPr>
          <p:cNvPr id="89" name="Picture 120" descr="Picture1">
            <a:extLst>
              <a:ext uri="{FF2B5EF4-FFF2-40B4-BE49-F238E27FC236}">
                <a16:creationId xmlns:a16="http://schemas.microsoft.com/office/drawing/2014/main" id="{0C65CF2C-8297-49F1-9008-636B634E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25" y="3470275"/>
            <a:ext cx="825500" cy="377825"/>
          </a:xfrm>
          <a:prstGeom prst="rect">
            <a:avLst/>
          </a:prstGeom>
          <a:noFill/>
        </p:spPr>
      </p:pic>
      <p:pic>
        <p:nvPicPr>
          <p:cNvPr id="90" name="Picture 121" descr="Picture1">
            <a:extLst>
              <a:ext uri="{FF2B5EF4-FFF2-40B4-BE49-F238E27FC236}">
                <a16:creationId xmlns:a16="http://schemas.microsoft.com/office/drawing/2014/main" id="{067715AB-AFE3-4555-9C7A-DDE0F8875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075" y="3460750"/>
            <a:ext cx="825500" cy="377825"/>
          </a:xfrm>
          <a:prstGeom prst="rect">
            <a:avLst/>
          </a:prstGeom>
          <a:noFill/>
        </p:spPr>
      </p:pic>
      <p:sp>
        <p:nvSpPr>
          <p:cNvPr id="91" name="Text Box 104">
            <a:extLst>
              <a:ext uri="{FF2B5EF4-FFF2-40B4-BE49-F238E27FC236}">
                <a16:creationId xmlns:a16="http://schemas.microsoft.com/office/drawing/2014/main" id="{B8486B59-EE86-4C32-83D8-FFEE63EAE988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116081" y="4995863"/>
            <a:ext cx="2866810" cy="1750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buClr>
                <a:schemeClr val="accent2"/>
              </a:buClr>
              <a:tabLst>
                <a:tab pos="182563" algn="l"/>
              </a:tabLst>
            </a:pPr>
            <a:r>
              <a:rPr lang="ru-RU" sz="1400" dirty="0" err="1">
                <a:latin typeface="Arial Narrow" panose="020B0606020202030204" pitchFamily="34" charset="0"/>
              </a:rPr>
              <a:t>Няма</a:t>
            </a:r>
            <a:r>
              <a:rPr lang="ru-RU" sz="1400" dirty="0">
                <a:latin typeface="Arial Narrow" panose="020B0606020202030204" pitchFamily="34" charset="0"/>
              </a:rPr>
              <a:t> медикаментозно лечение на </a:t>
            </a:r>
            <a:r>
              <a:rPr lang="ru-RU" sz="1400" dirty="0" err="1">
                <a:latin typeface="Arial Narrow" panose="020B0606020202030204" pitchFamily="34" charset="0"/>
              </a:rPr>
              <a:t>фобиите</a:t>
            </a:r>
            <a:r>
              <a:rPr lang="ru-RU" sz="1400" dirty="0">
                <a:latin typeface="Arial Narrow" panose="020B0606020202030204" pitchFamily="34" charset="0"/>
              </a:rPr>
              <a:t>, но по </a:t>
            </a:r>
            <a:r>
              <a:rPr lang="ru-RU" sz="1400" dirty="0" err="1">
                <a:latin typeface="Arial Narrow" panose="020B0606020202030204" pitchFamily="34" charset="0"/>
              </a:rPr>
              <a:t>преценка</a:t>
            </a:r>
            <a:r>
              <a:rPr lang="ru-RU" sz="1400" dirty="0">
                <a:latin typeface="Arial Narrow" panose="020B0606020202030204" pitchFamily="34" charset="0"/>
              </a:rPr>
              <a:t> на </a:t>
            </a:r>
            <a:r>
              <a:rPr lang="ru-RU" sz="1400" dirty="0" err="1">
                <a:latin typeface="Arial Narrow" panose="020B0606020202030204" pitchFamily="34" charset="0"/>
              </a:rPr>
              <a:t>лекар</a:t>
            </a:r>
            <a:r>
              <a:rPr lang="ru-RU" sz="1400" dirty="0">
                <a:latin typeface="Arial Narrow" panose="020B0606020202030204" pitchFamily="34" charset="0"/>
              </a:rPr>
              <a:t>:</a:t>
            </a:r>
          </a:p>
          <a:p>
            <a:pPr marL="449263" indent="-103188" algn="ctr" eaLnBrk="0" hangingPunct="0">
              <a:lnSpc>
                <a:spcPct val="13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tabLst>
                <a:tab pos="541338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err="1">
                <a:latin typeface="Arial Narrow" panose="020B0606020202030204" pitchFamily="34" charset="0"/>
              </a:rPr>
              <a:t>антидепресанти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449263" indent="-103188" algn="ctr" eaLnBrk="0" hangingPunct="0">
              <a:lnSpc>
                <a:spcPct val="13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tabLst>
                <a:tab pos="541338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</a:t>
            </a:r>
            <a:r>
              <a:rPr lang="ru-RU" sz="1400" dirty="0" err="1">
                <a:latin typeface="Arial Narrow" panose="020B0606020202030204" pitchFamily="34" charset="0"/>
              </a:rPr>
              <a:t>транквилизато</a:t>
            </a:r>
            <a:r>
              <a:rPr lang="ru-RU" sz="1400" dirty="0" err="1"/>
              <a:t>ри</a:t>
            </a:r>
            <a:endParaRPr lang="ru-RU" sz="1400" dirty="0"/>
          </a:p>
          <a:p>
            <a:pPr marL="449263" indent="-103188" algn="ctr" eaLnBrk="0" hangingPunct="0">
              <a:lnSpc>
                <a:spcPct val="13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tabLst>
                <a:tab pos="541338" algn="l"/>
              </a:tabLst>
            </a:pPr>
            <a:r>
              <a:rPr lang="ru-RU" sz="1400" dirty="0"/>
              <a:t>	</a:t>
            </a:r>
            <a:r>
              <a:rPr lang="ru-RU" sz="1400" dirty="0" err="1"/>
              <a:t>ноотропи</a:t>
            </a:r>
            <a:endParaRPr lang="ru-RU" sz="1400" dirty="0"/>
          </a:p>
          <a:p>
            <a:pPr algn="ctr" eaLnBrk="0" hangingPunct="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en-US" sz="1400" dirty="0"/>
          </a:p>
        </p:txBody>
      </p:sp>
      <p:sp>
        <p:nvSpPr>
          <p:cNvPr id="92" name="Text Box 94">
            <a:extLst>
              <a:ext uri="{FF2B5EF4-FFF2-40B4-BE49-F238E27FC236}">
                <a16:creationId xmlns:a16="http://schemas.microsoft.com/office/drawing/2014/main" id="{2E8EC6D9-A9C4-4939-9E05-CC089679EF19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064873" y="2153367"/>
            <a:ext cx="3011783" cy="706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bg-BG" sz="1400" dirty="0">
                <a:latin typeface="Arial Narrow" panose="020B0606020202030204" pitchFamily="34" charset="0"/>
              </a:rPr>
              <a:t>	</a:t>
            </a:r>
            <a:r>
              <a:rPr lang="ru-RU" sz="1400" dirty="0">
                <a:latin typeface="Arial Narrow" panose="020B0606020202030204" pitchFamily="34" charset="0"/>
              </a:rPr>
              <a:t>за </a:t>
            </a:r>
            <a:r>
              <a:rPr lang="ru-RU" sz="1400" dirty="0" err="1">
                <a:latin typeface="Arial Narrow" panose="020B0606020202030204" pitchFamily="34" charset="0"/>
              </a:rPr>
              <a:t>деца</a:t>
            </a:r>
            <a:r>
              <a:rPr lang="ru-RU" sz="1400" dirty="0">
                <a:latin typeface="Arial Narrow" panose="020B0606020202030204" pitchFamily="34" charset="0"/>
              </a:rPr>
              <a:t> до определена </a:t>
            </a:r>
            <a:r>
              <a:rPr lang="ru-RU" sz="1400" dirty="0" err="1">
                <a:latin typeface="Arial Narrow" panose="020B0606020202030204" pitchFamily="34" charset="0"/>
              </a:rPr>
              <a:t>възраст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на </a:t>
            </a:r>
            <a:r>
              <a:rPr lang="ru-RU" sz="1400" dirty="0" err="1">
                <a:latin typeface="Arial Narrow" panose="020B0606020202030204" pitchFamily="34" charset="0"/>
              </a:rPr>
              <a:t>определени</a:t>
            </a:r>
            <a:r>
              <a:rPr lang="ru-RU" sz="1400" dirty="0">
                <a:latin typeface="Arial Narrow" panose="020B0606020202030204" pitchFamily="34" charset="0"/>
              </a:rPr>
              <a:t> места – например в училище</a:t>
            </a:r>
          </a:p>
        </p:txBody>
      </p:sp>
      <p:sp>
        <p:nvSpPr>
          <p:cNvPr id="93" name="Text Box 94">
            <a:extLst>
              <a:ext uri="{FF2B5EF4-FFF2-40B4-BE49-F238E27FC236}">
                <a16:creationId xmlns:a16="http://schemas.microsoft.com/office/drawing/2014/main" id="{F98D6186-D2C9-4E81-B60B-416FBA17882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916717" y="2253393"/>
            <a:ext cx="3011783" cy="7063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bg-BG" sz="1400" dirty="0">
                <a:latin typeface="Arial Narrow" panose="020B0606020202030204" pitchFamily="34" charset="0"/>
              </a:rPr>
              <a:t>	</a:t>
            </a:r>
            <a:r>
              <a:rPr lang="ru-RU" sz="1400" dirty="0">
                <a:latin typeface="Arial Narrow" panose="020B0606020202030204" pitchFamily="34" charset="0"/>
              </a:rPr>
              <a:t>В училище</a:t>
            </a:r>
          </a:p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В </a:t>
            </a:r>
            <a:r>
              <a:rPr lang="ru-RU" sz="1400" dirty="0" err="1">
                <a:latin typeface="Arial Narrow" panose="020B0606020202030204" pitchFamily="34" charset="0"/>
              </a:rPr>
              <a:t>медиите</a:t>
            </a:r>
            <a:endParaRPr lang="ru-RU" sz="1400" dirty="0">
              <a:latin typeface="Arial Narrow" panose="020B0606020202030204" pitchFamily="34" charset="0"/>
            </a:endParaRPr>
          </a:p>
          <a:p>
            <a:pPr algn="ctr" eaLnBrk="0" hangingPunct="0">
              <a:lnSpc>
                <a:spcPct val="95000"/>
              </a:lnSpc>
              <a:buClr>
                <a:schemeClr val="hlink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400" dirty="0">
                <a:latin typeface="Arial Narrow" panose="020B0606020202030204" pitchFamily="34" charset="0"/>
              </a:rPr>
              <a:t>	Чрез </a:t>
            </a:r>
            <a:r>
              <a:rPr lang="ru-RU" sz="1400" dirty="0" err="1">
                <a:latin typeface="Arial Narrow" panose="020B0606020202030204" pitchFamily="34" charset="0"/>
              </a:rPr>
              <a:t>национални</a:t>
            </a:r>
            <a:r>
              <a:rPr lang="ru-RU" sz="1400" dirty="0">
                <a:latin typeface="Arial Narrow" panose="020B0606020202030204" pitchFamily="34" charset="0"/>
              </a:rPr>
              <a:t> кампании</a:t>
            </a:r>
          </a:p>
        </p:txBody>
      </p:sp>
    </p:spTree>
    <p:extLst>
      <p:ext uri="{BB962C8B-B14F-4D97-AF65-F5344CB8AC3E}">
        <p14:creationId xmlns:p14="http://schemas.microsoft.com/office/powerpoint/2010/main" val="11748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1C0F33-1F95-4BB0-8B6C-96A2A1F75A3B}"/>
              </a:ext>
            </a:extLst>
          </p:cNvPr>
          <p:cNvSpPr txBox="1">
            <a:spLocks/>
          </p:cNvSpPr>
          <p:nvPr/>
        </p:nvSpPr>
        <p:spPr>
          <a:xfrm>
            <a:off x="2190564" y="274638"/>
            <a:ext cx="4762872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29FCD"/>
                </a:solidFill>
                <a:ea typeface="Calibri"/>
                <a:cs typeface="Calibri"/>
              </a:rPr>
              <a:t>Същност</a:t>
            </a:r>
            <a:endParaRPr lang="en-US" b="1" dirty="0">
              <a:solidFill>
                <a:srgbClr val="029FCD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E12265-42BE-4DF9-A59B-2794D5497DDB}"/>
              </a:ext>
            </a:extLst>
          </p:cNvPr>
          <p:cNvSpPr txBox="1">
            <a:spLocks/>
          </p:cNvSpPr>
          <p:nvPr/>
        </p:nvSpPr>
        <p:spPr>
          <a:xfrm>
            <a:off x="457200" y="2636912"/>
            <a:ext cx="2938734" cy="2917722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Технофобия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Синдром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на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фантомното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звънене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Киберхон</a:t>
            </a:r>
            <a:r>
              <a:rPr lang="bg-BG" sz="1800" dirty="0">
                <a:latin typeface="Arial Narrow" panose="020B0606020202030204" pitchFamily="34" charset="0"/>
                <a:cs typeface="Calibri"/>
              </a:rPr>
              <a:t>д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рия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Киберболест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Зависимост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от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социалните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мрежи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Фейсбук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депресия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Ефект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на</a:t>
            </a:r>
            <a:r>
              <a:rPr lang="en-US" sz="1800" dirty="0"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800" dirty="0" err="1">
                <a:latin typeface="Arial Narrow" panose="020B0606020202030204" pitchFamily="34" charset="0"/>
                <a:cs typeface="Calibri"/>
              </a:rPr>
              <a:t>търсачката</a:t>
            </a:r>
            <a:endParaRPr lang="en-US" sz="18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68283-80C7-4618-A7C5-719FD2513D68}"/>
              </a:ext>
            </a:extLst>
          </p:cNvPr>
          <p:cNvSpPr txBox="1"/>
          <p:nvPr/>
        </p:nvSpPr>
        <p:spPr>
          <a:xfrm>
            <a:off x="8209974" y="1993619"/>
            <a:ext cx="370541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969AA-7048-403C-BAB5-F54FED117C05}"/>
              </a:ext>
            </a:extLst>
          </p:cNvPr>
          <p:cNvSpPr txBox="1"/>
          <p:nvPr/>
        </p:nvSpPr>
        <p:spPr>
          <a:xfrm>
            <a:off x="2195736" y="6015761"/>
            <a:ext cx="35709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Номофобия</a:t>
            </a:r>
            <a:endParaRPr lang="en-US" sz="2800" b="1" u="sng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78D51-B33C-4313-BD8E-90519E0D1B67}"/>
              </a:ext>
            </a:extLst>
          </p:cNvPr>
          <p:cNvSpPr txBox="1"/>
          <p:nvPr/>
        </p:nvSpPr>
        <p:spPr>
          <a:xfrm>
            <a:off x="4118391" y="2636912"/>
            <a:ext cx="2385263" cy="1308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latin typeface="Arial Narrow" panose="020B0606020202030204" pitchFamily="34" charset="0"/>
                <a:ea typeface="Calibri"/>
                <a:cs typeface="Calibri"/>
              </a:rPr>
              <a:t>Към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Calibri"/>
              </a:rPr>
              <a:t> </a:t>
            </a:r>
            <a:r>
              <a:rPr lang="en-US" sz="2000" b="1" dirty="0" err="1">
                <a:latin typeface="Arial Narrow" panose="020B0606020202030204" pitchFamily="34" charset="0"/>
                <a:ea typeface="Calibri"/>
                <a:cs typeface="Calibri"/>
              </a:rPr>
              <a:t>действия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Calibri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Излизане</a:t>
            </a:r>
            <a:r>
              <a:rPr lang="en-US" dirty="0">
                <a:latin typeface="Arial Narrow" panose="020B0606020202030204" pitchFamily="34" charset="0"/>
                <a:ea typeface="Calibri"/>
                <a:cs typeface="Calibri"/>
              </a:rPr>
              <a:t> </a:t>
            </a: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на</a:t>
            </a:r>
            <a:r>
              <a:rPr lang="en-US" dirty="0">
                <a:latin typeface="Arial Narrow" panose="020B0606020202030204" pitchFamily="34" charset="0"/>
                <a:ea typeface="Calibri"/>
                <a:cs typeface="Calibri"/>
              </a:rPr>
              <a:t> </a:t>
            </a: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открито</a:t>
            </a:r>
            <a:endParaRPr lang="en-US" dirty="0">
              <a:latin typeface="Arial Narrow" panose="020B0606020202030204" pitchFamily="34" charset="0"/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Към</a:t>
            </a:r>
            <a:r>
              <a:rPr lang="en-US" dirty="0">
                <a:latin typeface="Arial Narrow" panose="020B0606020202030204" pitchFamily="34" charset="0"/>
                <a:ea typeface="Calibri"/>
                <a:cs typeface="Calibri"/>
              </a:rPr>
              <a:t> </a:t>
            </a: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кражба</a:t>
            </a:r>
            <a:endParaRPr lang="en-US" dirty="0">
              <a:latin typeface="Arial Narrow" panose="020B0606020202030204" pitchFamily="34" charset="0"/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Към</a:t>
            </a:r>
            <a:r>
              <a:rPr lang="en-US" dirty="0">
                <a:latin typeface="Arial Narrow" panose="020B0606020202030204" pitchFamily="34" charset="0"/>
                <a:ea typeface="Calibri"/>
                <a:cs typeface="Calibri"/>
              </a:rPr>
              <a:t> </a:t>
            </a:r>
            <a:r>
              <a:rPr lang="en-US" dirty="0" err="1">
                <a:latin typeface="Arial Narrow" panose="020B0606020202030204" pitchFamily="34" charset="0"/>
                <a:ea typeface="Calibri"/>
                <a:cs typeface="Calibri"/>
              </a:rPr>
              <a:t>секс</a:t>
            </a:r>
            <a:r>
              <a:rPr lang="en-US" dirty="0">
                <a:latin typeface="Arial Narrow" panose="020B0606020202030204" pitchFamily="34" charset="0"/>
                <a:ea typeface="Calibri"/>
                <a:cs typeface="Calibri"/>
              </a:rPr>
              <a:t> </a:t>
            </a:r>
            <a:endParaRPr lang="en-US" sz="2000" dirty="0">
              <a:latin typeface="Arial Narrow" panose="020B0606020202030204" pitchFamily="34" charset="0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7BC69-DDD9-44B4-B273-1ABCCB45BC49}"/>
              </a:ext>
            </a:extLst>
          </p:cNvPr>
          <p:cNvSpPr txBox="1"/>
          <p:nvPr/>
        </p:nvSpPr>
        <p:spPr>
          <a:xfrm>
            <a:off x="6737834" y="2636912"/>
            <a:ext cx="1781012" cy="1585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spcAft>
                <a:spcPts val="600"/>
              </a:spcAft>
            </a:pPr>
            <a:r>
              <a:rPr lang="en-US" sz="2000" b="1" dirty="0" err="1">
                <a:latin typeface="Arial Narrow" panose="020B0606020202030204" pitchFamily="34" charset="0"/>
                <a:cs typeface="Calibri"/>
              </a:rPr>
              <a:t>Към</a:t>
            </a:r>
            <a:r>
              <a:rPr lang="en-US" sz="2000" b="1" dirty="0">
                <a:latin typeface="Arial Narrow" panose="020B0606020202030204" pitchFamily="34" charset="0"/>
                <a:cs typeface="Calibri"/>
              </a:rPr>
              <a:t> </a:t>
            </a:r>
            <a:r>
              <a:rPr lang="en-US" sz="2000" b="1" dirty="0" err="1">
                <a:latin typeface="Arial Narrow" panose="020B0606020202030204" pitchFamily="34" charset="0"/>
                <a:cs typeface="Calibri"/>
              </a:rPr>
              <a:t>вещества</a:t>
            </a:r>
            <a:r>
              <a:rPr lang="en-US" sz="2000" b="1" dirty="0">
                <a:latin typeface="Arial Narrow" panose="020B0606020202030204" pitchFamily="34" charset="0"/>
                <a:cs typeface="Calibri"/>
              </a:rPr>
              <a:t>:​</a:t>
            </a:r>
          </a:p>
          <a:p>
            <a:pPr marL="285750" lvl="0" indent="-285750" rtl="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cs typeface="Calibri"/>
              </a:rPr>
              <a:t>Психотропни</a:t>
            </a:r>
            <a:r>
              <a:rPr lang="en-US" dirty="0">
                <a:latin typeface="Arial Narrow" panose="020B0606020202030204" pitchFamily="34" charset="0"/>
                <a:cs typeface="Calibri"/>
              </a:rPr>
              <a:t>​</a:t>
            </a:r>
          </a:p>
          <a:p>
            <a:pPr marL="285750" lvl="0" indent="-285750" rtl="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cs typeface="Calibri"/>
              </a:rPr>
              <a:t>Алкохол</a:t>
            </a:r>
            <a:r>
              <a:rPr lang="en-US" dirty="0">
                <a:latin typeface="Arial Narrow" panose="020B0606020202030204" pitchFamily="34" charset="0"/>
                <a:cs typeface="Calibri"/>
              </a:rPr>
              <a:t>​</a:t>
            </a:r>
          </a:p>
          <a:p>
            <a:pPr marL="285750" lvl="0" indent="-285750" rtl="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cs typeface="Calibri"/>
              </a:rPr>
              <a:t>Никотин</a:t>
            </a:r>
            <a:r>
              <a:rPr lang="en-US" dirty="0">
                <a:latin typeface="Arial Narrow" panose="020B0606020202030204" pitchFamily="34" charset="0"/>
                <a:cs typeface="Calibri"/>
              </a:rPr>
              <a:t>​</a:t>
            </a:r>
          </a:p>
          <a:p>
            <a:pPr marL="285750" lvl="0" indent="-285750" rtl="0">
              <a:buFont typeface="Wingdings" panose="05000000000000000000" pitchFamily="2" charset="2"/>
              <a:buChar char="§"/>
            </a:pPr>
            <a:r>
              <a:rPr lang="en-US" dirty="0" err="1">
                <a:latin typeface="Arial Narrow" panose="020B0606020202030204" pitchFamily="34" charset="0"/>
                <a:cs typeface="Calibri"/>
              </a:rPr>
              <a:t>Сладко</a:t>
            </a:r>
            <a:endParaRPr lang="en-US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E3853E-7FE0-47A2-BCF2-279D4558B917}"/>
              </a:ext>
            </a:extLst>
          </p:cNvPr>
          <p:cNvSpPr txBox="1">
            <a:spLocks/>
          </p:cNvSpPr>
          <p:nvPr/>
        </p:nvSpPr>
        <p:spPr>
          <a:xfrm>
            <a:off x="251520" y="1206289"/>
            <a:ext cx="293873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000" b="1" dirty="0" err="1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Киберпатология</a:t>
            </a:r>
            <a:b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(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-disorders)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4B8075-A6DF-4A14-8659-24E6F03F7D20}"/>
              </a:ext>
            </a:extLst>
          </p:cNvPr>
          <p:cNvSpPr txBox="1">
            <a:spLocks/>
          </p:cNvSpPr>
          <p:nvPr/>
        </p:nvSpPr>
        <p:spPr>
          <a:xfrm>
            <a:off x="4849251" y="1352962"/>
            <a:ext cx="293873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Зависимости</a:t>
            </a:r>
            <a:br>
              <a:rPr lang="bg-BG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(</a:t>
            </a:r>
            <a:r>
              <a:rPr lang="bg-BG" sz="2000" b="1" dirty="0" err="1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адикции</a:t>
            </a: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</a:rPr>
              <a:t>)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BA1109-520D-4676-8BA9-E64087067784}"/>
              </a:ext>
            </a:extLst>
          </p:cNvPr>
          <p:cNvCxnSpPr>
            <a:cxnSpLocks/>
          </p:cNvCxnSpPr>
          <p:nvPr/>
        </p:nvCxnSpPr>
        <p:spPr>
          <a:xfrm flipH="1">
            <a:off x="5311023" y="2096912"/>
            <a:ext cx="864000" cy="539440"/>
          </a:xfrm>
          <a:prstGeom prst="straightConnector1">
            <a:avLst/>
          </a:prstGeom>
          <a:ln w="47625">
            <a:solidFill>
              <a:srgbClr val="D6443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CE142D-F624-473A-B4DD-B2B7D0E79723}"/>
              </a:ext>
            </a:extLst>
          </p:cNvPr>
          <p:cNvCxnSpPr>
            <a:cxnSpLocks/>
          </p:cNvCxnSpPr>
          <p:nvPr/>
        </p:nvCxnSpPr>
        <p:spPr>
          <a:xfrm>
            <a:off x="6876255" y="2096912"/>
            <a:ext cx="864000" cy="540000"/>
          </a:xfrm>
          <a:prstGeom prst="straightConnector1">
            <a:avLst/>
          </a:prstGeom>
          <a:ln w="47625">
            <a:solidFill>
              <a:srgbClr val="D6443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5E318B4-D5EA-4579-89AE-4EDD0199E37E}"/>
              </a:ext>
            </a:extLst>
          </p:cNvPr>
          <p:cNvCxnSpPr>
            <a:cxnSpLocks/>
          </p:cNvCxnSpPr>
          <p:nvPr/>
        </p:nvCxnSpPr>
        <p:spPr>
          <a:xfrm flipH="1">
            <a:off x="1547664" y="1988840"/>
            <a:ext cx="0" cy="539440"/>
          </a:xfrm>
          <a:prstGeom prst="straightConnector1">
            <a:avLst/>
          </a:prstGeom>
          <a:ln w="47625">
            <a:solidFill>
              <a:srgbClr val="D64435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F5617368-E132-404B-93D5-A1D5B231BEC4}"/>
              </a:ext>
            </a:extLst>
          </p:cNvPr>
          <p:cNvSpPr/>
          <p:nvPr/>
        </p:nvSpPr>
        <p:spPr>
          <a:xfrm>
            <a:off x="5364088" y="3944962"/>
            <a:ext cx="778413" cy="2638400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D67041E0-581A-4C49-8D5C-6105CCF7A00D}"/>
              </a:ext>
            </a:extLst>
          </p:cNvPr>
          <p:cNvSpPr/>
          <p:nvPr/>
        </p:nvSpPr>
        <p:spPr>
          <a:xfrm flipH="1">
            <a:off x="1606761" y="5731018"/>
            <a:ext cx="936104" cy="85234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4DA4CB-E82F-4CA8-BA91-69D02B0F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08112"/>
          </a:xfrm>
        </p:spPr>
        <p:txBody>
          <a:bodyPr>
            <a:noAutofit/>
          </a:bodyPr>
          <a:lstStyle/>
          <a:p>
            <a:r>
              <a:rPr lang="bg-BG" sz="3600" b="1" dirty="0">
                <a:solidFill>
                  <a:srgbClr val="8B6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и последици за </a:t>
            </a:r>
            <a:r>
              <a:rPr lang="bg-BG" sz="3600" b="1" dirty="0" err="1">
                <a:solidFill>
                  <a:srgbClr val="8B6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номофобията</a:t>
            </a:r>
            <a:endParaRPr lang="en-US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F29A8ED-4545-4B0F-B259-3D664E267BFC}"/>
              </a:ext>
            </a:extLst>
          </p:cNvPr>
          <p:cNvSpPr txBox="1">
            <a:spLocks/>
          </p:cNvSpPr>
          <p:nvPr/>
        </p:nvSpPr>
        <p:spPr>
          <a:xfrm>
            <a:off x="251520" y="2513236"/>
            <a:ext cx="4245868" cy="3951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Страхът да бъдеш изолиран от цивилизования свят</a:t>
            </a:r>
          </a:p>
          <a:p>
            <a:r>
              <a:rPr lang="bg-BG" dirty="0"/>
              <a:t>Виртуалният живот отблъсква реалния на заден план</a:t>
            </a:r>
          </a:p>
          <a:p>
            <a:r>
              <a:rPr lang="bg-BG" dirty="0"/>
              <a:t>Придобиване на популярност</a:t>
            </a:r>
          </a:p>
          <a:p>
            <a:r>
              <a:rPr lang="bg-BG" dirty="0"/>
              <a:t>Получаване на помощ </a:t>
            </a:r>
          </a:p>
          <a:p>
            <a:r>
              <a:rPr lang="bg-BG" dirty="0"/>
              <a:t>Възможността за нови запознанства </a:t>
            </a: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44CBEF1-AA26-4B68-97D7-7FD7105173B5}"/>
              </a:ext>
            </a:extLst>
          </p:cNvPr>
          <p:cNvSpPr txBox="1">
            <a:spLocks/>
          </p:cNvSpPr>
          <p:nvPr/>
        </p:nvSpPr>
        <p:spPr>
          <a:xfrm>
            <a:off x="5292080" y="1681123"/>
            <a:ext cx="2592289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ПОСЛЕДИЦИ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1363DDC-E307-46C4-A05A-4BE3D398A415}"/>
              </a:ext>
            </a:extLst>
          </p:cNvPr>
          <p:cNvSpPr txBox="1">
            <a:spLocks/>
          </p:cNvSpPr>
          <p:nvPr/>
        </p:nvSpPr>
        <p:spPr>
          <a:xfrm>
            <a:off x="4716016" y="2513236"/>
            <a:ext cx="4041775" cy="3951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Треперещи ръце</a:t>
            </a:r>
          </a:p>
          <a:p>
            <a:r>
              <a:rPr lang="bg-BG" dirty="0"/>
              <a:t>Объркване на мислите </a:t>
            </a:r>
          </a:p>
          <a:p>
            <a:r>
              <a:rPr lang="bg-BG" dirty="0"/>
              <a:t>Депресия </a:t>
            </a:r>
          </a:p>
          <a:p>
            <a:r>
              <a:rPr lang="bg-BG" dirty="0"/>
              <a:t>Лош сън </a:t>
            </a:r>
          </a:p>
          <a:p>
            <a:r>
              <a:rPr lang="bg-BG" dirty="0"/>
              <a:t>Тревожност при намаляване на нивото на заряда на батерията </a:t>
            </a:r>
          </a:p>
          <a:p>
            <a:r>
              <a:rPr lang="bg-BG" dirty="0"/>
              <a:t>Нараства емоционалната възбуда</a:t>
            </a:r>
          </a:p>
          <a:p>
            <a:r>
              <a:rPr lang="bg-BG" dirty="0"/>
              <a:t>Липса на концентрация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9CF037-2FB8-4F7D-B2DA-48F086DD7582}"/>
              </a:ext>
            </a:extLst>
          </p:cNvPr>
          <p:cNvSpPr txBox="1">
            <a:spLocks/>
          </p:cNvSpPr>
          <p:nvPr/>
        </p:nvSpPr>
        <p:spPr>
          <a:xfrm>
            <a:off x="539552" y="1681123"/>
            <a:ext cx="25922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b="1" dirty="0">
                <a:solidFill>
                  <a:schemeClr val="accent6">
                    <a:lumMod val="50000"/>
                  </a:schemeClr>
                </a:solidFill>
              </a:rPr>
              <a:t>ПРИЧИНИ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975FF0-DB73-44B9-AA7C-2E8910827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1" y="4719003"/>
            <a:ext cx="8725538" cy="209437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ED5E5B-9C30-49D3-B437-88E11C2D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74" y="139127"/>
            <a:ext cx="5842992" cy="584775"/>
          </a:xfrm>
        </p:spPr>
        <p:txBody>
          <a:bodyPr wrap="square">
            <a:spAutoFit/>
          </a:bodyPr>
          <a:lstStyle/>
          <a:p>
            <a:pPr algn="l"/>
            <a:r>
              <a:rPr lang="ru-RU" sz="3200" b="1" dirty="0" err="1">
                <a:solidFill>
                  <a:srgbClr val="926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Какви</a:t>
            </a:r>
            <a:r>
              <a:rPr lang="ru-RU" sz="3200" b="1" dirty="0">
                <a:solidFill>
                  <a:srgbClr val="926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926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данни</a:t>
            </a:r>
            <a:r>
              <a:rPr lang="ru-RU" sz="3200" b="1" dirty="0">
                <a:solidFill>
                  <a:srgbClr val="926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имаме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04D72-872D-43E5-80D8-26500E091390}"/>
              </a:ext>
            </a:extLst>
          </p:cNvPr>
          <p:cNvSpPr txBox="1"/>
          <p:nvPr/>
        </p:nvSpPr>
        <p:spPr>
          <a:xfrm>
            <a:off x="167050" y="755499"/>
            <a:ext cx="41169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Устройства, </a:t>
            </a:r>
            <a:r>
              <a:rPr lang="ru-RU" sz="1200" b="1" dirty="0" err="1"/>
              <a:t>използвани</a:t>
            </a:r>
            <a:r>
              <a:rPr lang="ru-RU" sz="1200" b="1" dirty="0"/>
              <a:t> от </a:t>
            </a:r>
            <a:r>
              <a:rPr lang="ru-RU" sz="1200" b="1" dirty="0" err="1"/>
              <a:t>лицата</a:t>
            </a:r>
            <a:r>
              <a:rPr lang="ru-RU" sz="1200" b="1" dirty="0"/>
              <a:t> за </a:t>
            </a:r>
            <a:r>
              <a:rPr lang="ru-RU" sz="1200" b="1" dirty="0" err="1"/>
              <a:t>достъп</a:t>
            </a:r>
            <a:r>
              <a:rPr lang="ru-RU" sz="1200" b="1" dirty="0"/>
              <a:t> до интернет 2016-2021 г. (%)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2FEA6-D62C-4991-B1F2-BFF4C1BD14BB}"/>
              </a:ext>
            </a:extLst>
          </p:cNvPr>
          <p:cNvSpPr txBox="1"/>
          <p:nvPr/>
        </p:nvSpPr>
        <p:spPr>
          <a:xfrm>
            <a:off x="4365813" y="116347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Данните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НСИ и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Евростат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показват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употребата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мобилни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устройства и на мобилен интернет, но не и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разпространението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номофобията</a:t>
            </a:r>
            <a:endParaRPr lang="bg-BG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716BEF-373C-4A8D-A2F5-6989DFF1FC92}"/>
              </a:ext>
            </a:extLst>
          </p:cNvPr>
          <p:cNvSpPr txBox="1"/>
          <p:nvPr/>
        </p:nvSpPr>
        <p:spPr>
          <a:xfrm>
            <a:off x="4365813" y="1248761"/>
            <a:ext cx="4608512" cy="2785378"/>
          </a:xfrm>
          <a:prstGeom prst="rect">
            <a:avLst/>
          </a:prstGeom>
          <a:solidFill>
            <a:schemeClr val="bg1">
              <a:alpha val="75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58775">
              <a:spcAft>
                <a:spcPts val="1800"/>
              </a:spcAft>
              <a:tabLst>
                <a:tab pos="450850" algn="l"/>
              </a:tabLst>
            </a:pPr>
            <a:r>
              <a:rPr lang="ru-RU" sz="2000" b="1" dirty="0" err="1">
                <a:solidFill>
                  <a:srgbClr val="926DB0"/>
                </a:solidFill>
              </a:rPr>
              <a:t>Получаваме</a:t>
            </a:r>
            <a:r>
              <a:rPr lang="ru-RU" sz="2000" b="1" dirty="0">
                <a:solidFill>
                  <a:srgbClr val="926DB0"/>
                </a:solidFill>
              </a:rPr>
              <a:t> </a:t>
            </a:r>
            <a:r>
              <a:rPr lang="ru-RU" sz="2000" b="1" dirty="0" err="1">
                <a:solidFill>
                  <a:srgbClr val="926DB0"/>
                </a:solidFill>
              </a:rPr>
              <a:t>данни</a:t>
            </a:r>
            <a:r>
              <a:rPr lang="ru-RU" sz="2000" b="1" dirty="0">
                <a:solidFill>
                  <a:srgbClr val="926DB0"/>
                </a:solidFill>
              </a:rPr>
              <a:t> </a:t>
            </a:r>
            <a:r>
              <a:rPr lang="ru-RU" sz="2000" b="1" dirty="0" err="1">
                <a:solidFill>
                  <a:srgbClr val="926DB0"/>
                </a:solidFill>
              </a:rPr>
              <a:t>още</a:t>
            </a:r>
            <a:r>
              <a:rPr lang="ru-RU" sz="2000" b="1" dirty="0">
                <a:solidFill>
                  <a:srgbClr val="926DB0"/>
                </a:solidFill>
              </a:rPr>
              <a:t> от:</a:t>
            </a:r>
            <a:endParaRPr lang="ru-RU" sz="2000" dirty="0"/>
          </a:p>
          <a:p>
            <a:pPr marL="531813" indent="-531813"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ru-RU" sz="2000" dirty="0" err="1"/>
              <a:t>научни</a:t>
            </a:r>
            <a:r>
              <a:rPr lang="ru-RU" sz="2000" dirty="0"/>
              <a:t> </a:t>
            </a:r>
            <a:r>
              <a:rPr lang="ru-RU" sz="2000" dirty="0" err="1"/>
              <a:t>изследвания</a:t>
            </a:r>
            <a:r>
              <a:rPr lang="ru-RU" sz="2000" dirty="0"/>
              <a:t>;</a:t>
            </a:r>
          </a:p>
          <a:p>
            <a:pPr marL="531813" indent="-531813"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ru-RU" sz="2000" dirty="0" err="1"/>
              <a:t>сайтове</a:t>
            </a:r>
            <a:r>
              <a:rPr lang="ru-RU" sz="2000" dirty="0"/>
              <a:t> (необходима е проверка за </a:t>
            </a:r>
            <a:r>
              <a:rPr lang="ru-RU" sz="2000" dirty="0" err="1"/>
              <a:t>достоверност</a:t>
            </a:r>
            <a:r>
              <a:rPr lang="ru-RU" sz="2000" dirty="0"/>
              <a:t> и доверие);</a:t>
            </a:r>
          </a:p>
          <a:p>
            <a:pPr marL="531813" indent="-531813"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ru-RU" sz="2000" dirty="0" err="1"/>
              <a:t>проучвания</a:t>
            </a:r>
            <a:r>
              <a:rPr lang="ru-RU" sz="2000" dirty="0"/>
              <a:t> на </a:t>
            </a:r>
            <a:r>
              <a:rPr lang="ru-RU" sz="2000" dirty="0" err="1"/>
              <a:t>неправителствени</a:t>
            </a:r>
            <a:r>
              <a:rPr lang="ru-RU" sz="2000" dirty="0"/>
              <a:t> организации;</a:t>
            </a:r>
          </a:p>
          <a:p>
            <a:pPr marL="531813" indent="-531813"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ru-RU" sz="2000" dirty="0" err="1"/>
              <a:t>проучвания</a:t>
            </a:r>
            <a:r>
              <a:rPr lang="ru-RU" sz="2000" dirty="0"/>
              <a:t> на бизнеса</a:t>
            </a:r>
          </a:p>
          <a:p>
            <a:pPr marL="531813" indent="-531813">
              <a:buFont typeface="Wingdings" panose="05000000000000000000" pitchFamily="2" charset="2"/>
              <a:buChar char="q"/>
              <a:tabLst>
                <a:tab pos="450850" algn="l"/>
              </a:tabLst>
            </a:pPr>
            <a:r>
              <a:rPr lang="ru-RU" sz="2000" dirty="0" err="1"/>
              <a:t>други</a:t>
            </a:r>
            <a:r>
              <a:rPr lang="ru-RU" sz="2000" dirty="0"/>
              <a:t>.</a:t>
            </a: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7F96D-77CD-4B48-AD41-2535C418F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18" y="4581128"/>
            <a:ext cx="1535440" cy="27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FE4F0B-EAF4-4BC4-9062-D069E8363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50" y="1334563"/>
            <a:ext cx="3981033" cy="2999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C25107-99A9-4187-8DF6-911926B4F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149128"/>
            <a:ext cx="615829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0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9ED5E5B-9C30-49D3-B437-88E11C2D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42529"/>
            <a:ext cx="3456384" cy="461665"/>
          </a:xfr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926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Можем да обобщим: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8AE4C-4971-4D5E-AA87-F238DDF84EA2}"/>
              </a:ext>
            </a:extLst>
          </p:cNvPr>
          <p:cNvSpPr txBox="1"/>
          <p:nvPr/>
        </p:nvSpPr>
        <p:spPr>
          <a:xfrm>
            <a:off x="230820" y="1892676"/>
            <a:ext cx="43924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 </a:t>
            </a:r>
            <a:r>
              <a:rPr lang="ru-RU" sz="1400" dirty="0" err="1">
                <a:latin typeface="Arial Narrow" panose="020B0606020202030204" pitchFamily="34" charset="0"/>
              </a:rPr>
              <a:t>нарастване</a:t>
            </a:r>
            <a:r>
              <a:rPr lang="ru-RU" sz="1400" dirty="0">
                <a:latin typeface="Arial Narrow" panose="020B0606020202030204" pitchFamily="34" charset="0"/>
              </a:rPr>
              <a:t> на </a:t>
            </a:r>
            <a:r>
              <a:rPr lang="ru-RU" sz="1400" dirty="0" err="1">
                <a:latin typeface="Arial Narrow" panose="020B0606020202030204" pitchFamily="34" charset="0"/>
              </a:rPr>
              <a:t>времето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err="1">
                <a:latin typeface="Arial Narrow" panose="020B0606020202030204" pitchFamily="34" charset="0"/>
              </a:rPr>
              <a:t>прекарано</a:t>
            </a:r>
            <a:r>
              <a:rPr lang="ru-RU" sz="1400" dirty="0">
                <a:latin typeface="Arial Narrow" panose="020B0606020202030204" pitchFamily="34" charset="0"/>
              </a:rPr>
              <a:t> с мобилен телефон, </a:t>
            </a:r>
            <a:r>
              <a:rPr lang="ru-RU" sz="1400" dirty="0" err="1">
                <a:latin typeface="Arial Narrow" panose="020B0606020202030204" pitchFamily="34" charset="0"/>
              </a:rPr>
              <a:t>нараства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рискът</a:t>
            </a:r>
            <a:r>
              <a:rPr lang="ru-RU" sz="1400" dirty="0">
                <a:latin typeface="Arial Narrow" panose="020B0606020202030204" pitchFamily="34" charset="0"/>
              </a:rPr>
              <a:t> от самоубийство.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47% от </a:t>
            </a:r>
            <a:r>
              <a:rPr lang="ru-RU" sz="1400" dirty="0" err="1">
                <a:latin typeface="Arial Narrow" panose="020B0606020202030204" pitchFamily="34" charset="0"/>
              </a:rPr>
              <a:t>родителите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смятат</a:t>
            </a:r>
            <a:r>
              <a:rPr lang="ru-RU" sz="1400" dirty="0">
                <a:latin typeface="Arial Narrow" panose="020B0606020202030204" pitchFamily="34" charset="0"/>
              </a:rPr>
              <a:t>, че </a:t>
            </a:r>
            <a:r>
              <a:rPr lang="ru-RU" sz="1400" dirty="0" err="1">
                <a:latin typeface="Arial Narrow" panose="020B0606020202030204" pitchFamily="34" charset="0"/>
              </a:rPr>
              <a:t>детето</a:t>
            </a:r>
            <a:r>
              <a:rPr lang="ru-RU" sz="1400" dirty="0">
                <a:latin typeface="Arial Narrow" panose="020B0606020202030204" pitchFamily="34" charset="0"/>
              </a:rPr>
              <a:t> им е зависимо от </a:t>
            </a:r>
            <a:r>
              <a:rPr lang="ru-RU" sz="1400" dirty="0" err="1">
                <a:latin typeface="Arial Narrow" panose="020B0606020202030204" pitchFamily="34" charset="0"/>
              </a:rPr>
              <a:t>смартфони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67% от </a:t>
            </a:r>
            <a:r>
              <a:rPr lang="ru-RU" sz="1400" dirty="0" err="1">
                <a:latin typeface="Arial Narrow" panose="020B0606020202030204" pitchFamily="34" charset="0"/>
              </a:rPr>
              <a:t>учителите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са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категорични</a:t>
            </a:r>
            <a:r>
              <a:rPr lang="ru-RU" sz="1400" dirty="0">
                <a:latin typeface="Arial Narrow" panose="020B0606020202030204" pitchFamily="34" charset="0"/>
              </a:rPr>
              <a:t>, че </a:t>
            </a:r>
            <a:r>
              <a:rPr lang="ru-RU" sz="1400" dirty="0" err="1">
                <a:latin typeface="Arial Narrow" panose="020B0606020202030204" pitchFamily="34" charset="0"/>
              </a:rPr>
              <a:t>учениците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влошават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работата</a:t>
            </a:r>
            <a:r>
              <a:rPr lang="ru-RU" sz="1400" dirty="0">
                <a:latin typeface="Arial Narrow" panose="020B0606020202030204" pitchFamily="34" charset="0"/>
              </a:rPr>
              <a:t> си </a:t>
            </a:r>
            <a:r>
              <a:rPr lang="ru-RU" sz="1400" dirty="0" err="1">
                <a:latin typeface="Arial Narrow" panose="020B0606020202030204" pitchFamily="34" charset="0"/>
              </a:rPr>
              <a:t>заради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мобилни</a:t>
            </a:r>
            <a:r>
              <a:rPr lang="ru-RU" sz="1400" dirty="0">
                <a:latin typeface="Arial Narrow" panose="020B0606020202030204" pitchFamily="34" charset="0"/>
              </a:rPr>
              <a:t> устройства.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89% от </a:t>
            </a:r>
            <a:r>
              <a:rPr lang="ru-RU" sz="1400" dirty="0" err="1">
                <a:latin typeface="Arial Narrow" panose="020B0606020202030204" pitchFamily="34" charset="0"/>
              </a:rPr>
              <a:t>родителите</a:t>
            </a:r>
            <a:r>
              <a:rPr lang="ru-RU" sz="1400" dirty="0">
                <a:latin typeface="Arial Narrow" panose="020B0606020202030204" pitchFamily="34" charset="0"/>
              </a:rPr>
              <a:t> се </a:t>
            </a:r>
            <a:r>
              <a:rPr lang="ru-RU" sz="1400" dirty="0" err="1">
                <a:latin typeface="Arial Narrow" panose="020B0606020202030204" pitchFamily="34" charset="0"/>
              </a:rPr>
              <a:t>чувстват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отговорни</a:t>
            </a:r>
            <a:r>
              <a:rPr lang="ru-RU" sz="1400" dirty="0">
                <a:latin typeface="Arial Narrow" panose="020B0606020202030204" pitchFamily="34" charset="0"/>
              </a:rPr>
              <a:t> за </a:t>
            </a:r>
            <a:r>
              <a:rPr lang="ru-RU" sz="1400" dirty="0" err="1">
                <a:latin typeface="Arial Narrow" panose="020B0606020202030204" pitchFamily="34" charset="0"/>
              </a:rPr>
              <a:t>използването</a:t>
            </a:r>
            <a:r>
              <a:rPr lang="ru-RU" sz="1400" dirty="0">
                <a:latin typeface="Arial Narrow" panose="020B0606020202030204" pitchFamily="34" charset="0"/>
              </a:rPr>
              <a:t> на </a:t>
            </a:r>
            <a:r>
              <a:rPr lang="ru-RU" sz="1400" dirty="0" err="1">
                <a:latin typeface="Arial Narrow" panose="020B0606020202030204" pitchFamily="34" charset="0"/>
              </a:rPr>
              <a:t>мобилния</a:t>
            </a:r>
            <a:r>
              <a:rPr lang="ru-RU" sz="1400" dirty="0">
                <a:latin typeface="Arial Narrow" panose="020B0606020202030204" pitchFamily="34" charset="0"/>
              </a:rPr>
              <a:t> телефон на </a:t>
            </a:r>
            <a:r>
              <a:rPr lang="ru-RU" sz="1400" dirty="0" err="1">
                <a:latin typeface="Arial Narrow" panose="020B0606020202030204" pitchFamily="34" charset="0"/>
              </a:rPr>
              <a:t>детето</a:t>
            </a:r>
            <a:r>
              <a:rPr lang="ru-RU" sz="1400" dirty="0">
                <a:latin typeface="Arial Narrow" panose="020B0606020202030204" pitchFamily="34" charset="0"/>
              </a:rPr>
              <a:t> си.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 22% от </a:t>
            </a:r>
            <a:r>
              <a:rPr lang="ru-RU" sz="1400" dirty="0" err="1">
                <a:latin typeface="Arial Narrow" panose="020B0606020202030204" pitchFamily="34" charset="0"/>
              </a:rPr>
              <a:t>лицата</a:t>
            </a:r>
            <a:r>
              <a:rPr lang="ru-RU" sz="1400" dirty="0">
                <a:latin typeface="Arial Narrow" panose="020B0606020202030204" pitchFamily="34" charset="0"/>
              </a:rPr>
              <a:t> между 18 и 29 </a:t>
            </a:r>
            <a:r>
              <a:rPr lang="ru-RU" sz="1400" dirty="0" err="1">
                <a:latin typeface="Arial Narrow" panose="020B0606020202030204" pitchFamily="34" charset="0"/>
              </a:rPr>
              <a:t>години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проверяват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своето</a:t>
            </a:r>
            <a:r>
              <a:rPr lang="ru-RU" sz="1400" dirty="0">
                <a:latin typeface="Arial Narrow" panose="020B0606020202030204" pitchFamily="34" charset="0"/>
              </a:rPr>
              <a:t> устройство на </a:t>
            </a:r>
            <a:r>
              <a:rPr lang="ru-RU" sz="1400" dirty="0" err="1">
                <a:latin typeface="Arial Narrow" panose="020B0606020202030204" pitchFamily="34" charset="0"/>
              </a:rPr>
              <a:t>всеки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няколко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минути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36% от </a:t>
            </a:r>
            <a:r>
              <a:rPr lang="ru-RU" sz="1400" dirty="0" err="1">
                <a:latin typeface="Arial Narrow" panose="020B0606020202030204" pitchFamily="34" charset="0"/>
              </a:rPr>
              <a:t>родените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през</a:t>
            </a:r>
            <a:r>
              <a:rPr lang="ru-RU" sz="1400" dirty="0">
                <a:latin typeface="Arial Narrow" panose="020B0606020202030204" pitchFamily="34" charset="0"/>
              </a:rPr>
              <a:t> 21. век лица </a:t>
            </a:r>
            <a:r>
              <a:rPr lang="ru-RU" sz="1400" dirty="0" err="1">
                <a:latin typeface="Arial Narrow" panose="020B0606020202030204" pitchFamily="34" charset="0"/>
              </a:rPr>
              <a:t>прекарват</a:t>
            </a:r>
            <a:r>
              <a:rPr lang="ru-RU" sz="1400" dirty="0">
                <a:latin typeface="Arial Narrow" panose="020B0606020202030204" pitchFamily="34" charset="0"/>
              </a:rPr>
              <a:t> два или </a:t>
            </a:r>
            <a:r>
              <a:rPr lang="ru-RU" sz="1400" dirty="0" err="1">
                <a:latin typeface="Arial Narrow" panose="020B0606020202030204" pitchFamily="34" charset="0"/>
              </a:rPr>
              <a:t>повече</a:t>
            </a:r>
            <a:r>
              <a:rPr lang="ru-RU" sz="1400" dirty="0">
                <a:latin typeface="Arial Narrow" panose="020B0606020202030204" pitchFamily="34" charset="0"/>
              </a:rPr>
              <a:t> часа на </a:t>
            </a:r>
            <a:r>
              <a:rPr lang="ru-RU" sz="1400" dirty="0" err="1">
                <a:latin typeface="Arial Narrow" panose="020B0606020202030204" pitchFamily="34" charset="0"/>
              </a:rPr>
              <a:t>ден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err="1">
                <a:latin typeface="Arial Narrow" panose="020B0606020202030204" pitchFamily="34" charset="0"/>
              </a:rPr>
              <a:t>гледайки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ru-RU" sz="1400" dirty="0" err="1">
                <a:latin typeface="Arial Narrow" panose="020B0606020202030204" pitchFamily="34" charset="0"/>
              </a:rPr>
              <a:t>своите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телефони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41% от </a:t>
            </a:r>
            <a:r>
              <a:rPr lang="ru-RU" sz="1400" dirty="0" err="1">
                <a:latin typeface="Arial Narrow" panose="020B0606020202030204" pitchFamily="34" charset="0"/>
              </a:rPr>
              <a:t>подрастващите</a:t>
            </a:r>
            <a:r>
              <a:rPr lang="ru-RU" sz="1400" dirty="0">
                <a:latin typeface="Arial Narrow" panose="020B0606020202030204" pitchFamily="34" charset="0"/>
              </a:rPr>
              <a:t> се </a:t>
            </a:r>
            <a:r>
              <a:rPr lang="ru-RU" sz="1400" dirty="0" err="1">
                <a:latin typeface="Arial Narrow" panose="020B0606020202030204" pitchFamily="34" charset="0"/>
              </a:rPr>
              <a:t>чувстват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претоварени</a:t>
            </a:r>
            <a:r>
              <a:rPr lang="ru-RU" sz="1400" dirty="0">
                <a:latin typeface="Arial Narrow" panose="020B0606020202030204" pitchFamily="34" charset="0"/>
              </a:rPr>
              <a:t> от </a:t>
            </a:r>
            <a:r>
              <a:rPr lang="ru-RU" sz="1400" dirty="0" err="1">
                <a:latin typeface="Arial Narrow" panose="020B0606020202030204" pitchFamily="34" charset="0"/>
              </a:rPr>
              <a:t>броя</a:t>
            </a:r>
            <a:r>
              <a:rPr lang="ru-RU" sz="1400" dirty="0">
                <a:latin typeface="Arial Narrow" panose="020B0606020202030204" pitchFamily="34" charset="0"/>
              </a:rPr>
              <a:t> на сигналите за </a:t>
            </a:r>
            <a:r>
              <a:rPr lang="ru-RU" sz="1400" dirty="0" err="1">
                <a:latin typeface="Arial Narrow" panose="020B0606020202030204" pitchFamily="34" charset="0"/>
              </a:rPr>
              <a:t>различни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съобщения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err="1">
                <a:latin typeface="Arial Narrow" panose="020B0606020202030204" pitchFamily="34" charset="0"/>
              </a:rPr>
              <a:t>които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получават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непрекъснато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Вместо </a:t>
            </a:r>
            <a:r>
              <a:rPr lang="ru-RU" sz="1400" dirty="0" err="1">
                <a:latin typeface="Arial Narrow" panose="020B0606020202030204" pitchFamily="34" charset="0"/>
              </a:rPr>
              <a:t>лична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комуникация</a:t>
            </a:r>
            <a:r>
              <a:rPr lang="ru-RU" sz="1400" dirty="0">
                <a:latin typeface="Arial Narrow" panose="020B0606020202030204" pitchFamily="34" charset="0"/>
              </a:rPr>
              <a:t> 33% от </a:t>
            </a:r>
            <a:r>
              <a:rPr lang="ru-RU" sz="1400" dirty="0" err="1">
                <a:latin typeface="Arial Narrow" panose="020B0606020202030204" pitchFamily="34" charset="0"/>
              </a:rPr>
              <a:t>подрастващите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общуват</a:t>
            </a:r>
            <a:r>
              <a:rPr lang="ru-RU" sz="1400" dirty="0">
                <a:latin typeface="Arial Narrow" panose="020B0606020202030204" pitchFamily="34" charset="0"/>
              </a:rPr>
              <a:t> с близки и приятели </a:t>
            </a:r>
            <a:r>
              <a:rPr lang="ru-RU" sz="1400" dirty="0" err="1">
                <a:latin typeface="Arial Narrow" panose="020B0606020202030204" pitchFamily="34" charset="0"/>
              </a:rPr>
              <a:t>предимно</a:t>
            </a:r>
            <a:r>
              <a:rPr lang="ru-RU" sz="1400" dirty="0">
                <a:latin typeface="Arial Narrow" panose="020B0606020202030204" pitchFamily="34" charset="0"/>
              </a:rPr>
              <a:t> онлайн.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52% от </a:t>
            </a:r>
            <a:r>
              <a:rPr lang="ru-RU" sz="1400" dirty="0" err="1">
                <a:latin typeface="Arial Narrow" panose="020B0606020202030204" pitchFamily="34" charset="0"/>
              </a:rPr>
              <a:t>тийнейджърите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дълго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време</a:t>
            </a:r>
            <a:r>
              <a:rPr lang="ru-RU" sz="1400" dirty="0">
                <a:latin typeface="Arial Narrow" panose="020B0606020202030204" pitchFamily="34" charset="0"/>
              </a:rPr>
              <a:t> да </a:t>
            </a:r>
            <a:r>
              <a:rPr lang="ru-RU" sz="1400" dirty="0" err="1">
                <a:latin typeface="Arial Narrow" panose="020B0606020202030204" pitchFamily="34" charset="0"/>
              </a:rPr>
              <a:t>седят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ru-RU" sz="1400" dirty="0" err="1">
                <a:latin typeface="Arial Narrow" panose="020B0606020202030204" pitchFamily="34" charset="0"/>
              </a:rPr>
              <a:t>мълчание</a:t>
            </a:r>
            <a:r>
              <a:rPr lang="ru-RU" sz="1400" dirty="0">
                <a:latin typeface="Arial Narrow" panose="020B0606020202030204" pitchFamily="34" charset="0"/>
              </a:rPr>
              <a:t>, просто </a:t>
            </a:r>
            <a:r>
              <a:rPr lang="ru-RU" sz="1400" dirty="0" err="1">
                <a:latin typeface="Arial Narrow" panose="020B0606020202030204" pitchFamily="34" charset="0"/>
              </a:rPr>
              <a:t>втренчени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ru-RU" sz="1400" dirty="0" err="1">
                <a:latin typeface="Arial Narrow" panose="020B0606020202030204" pitchFamily="34" charset="0"/>
              </a:rPr>
              <a:t>своите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смартфони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E355748-1FBA-4BBD-8CCE-58E5B2123A54}"/>
              </a:ext>
            </a:extLst>
          </p:cNvPr>
          <p:cNvSpPr txBox="1">
            <a:spLocks/>
          </p:cNvSpPr>
          <p:nvPr/>
        </p:nvSpPr>
        <p:spPr>
          <a:xfrm>
            <a:off x="261428" y="839975"/>
            <a:ext cx="3878523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Тийнейджъри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 и </a:t>
            </a:r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възрастни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 </a:t>
            </a:r>
            <a:b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</a:b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за </a:t>
            </a:r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употребата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 на </a:t>
            </a:r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мобилни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телефони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ED3D4-1C1C-404F-ADC2-99522ACE3DEA}"/>
              </a:ext>
            </a:extLst>
          </p:cNvPr>
          <p:cNvSpPr txBox="1"/>
          <p:nvPr/>
        </p:nvSpPr>
        <p:spPr>
          <a:xfrm>
            <a:off x="5184978" y="1738787"/>
            <a:ext cx="33843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45 </a:t>
            </a:r>
            <a:r>
              <a:rPr lang="ru-RU" sz="1200" dirty="0" err="1">
                <a:latin typeface="Arial Narrow" panose="020B0606020202030204" pitchFamily="34" charset="0"/>
              </a:rPr>
              <a:t>минути</a:t>
            </a:r>
            <a:r>
              <a:rPr lang="ru-RU" sz="1200" dirty="0">
                <a:latin typeface="Arial Narrow" panose="020B0606020202030204" pitchFamily="34" charset="0"/>
              </a:rPr>
              <a:t> на </a:t>
            </a:r>
            <a:r>
              <a:rPr lang="ru-RU" sz="1200" dirty="0" err="1">
                <a:latin typeface="Arial Narrow" panose="020B0606020202030204" pitchFamily="34" charset="0"/>
              </a:rPr>
              <a:t>ден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средно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прекарват</a:t>
            </a:r>
            <a:r>
              <a:rPr lang="ru-RU" sz="1200" dirty="0">
                <a:latin typeface="Arial Narrow" panose="020B0606020202030204" pitchFamily="34" charset="0"/>
              </a:rPr>
              <a:t> само в </a:t>
            </a:r>
            <a:r>
              <a:rPr lang="ru-RU" sz="1200" dirty="0" err="1">
                <a:latin typeface="Arial Narrow" panose="020B0606020202030204" pitchFamily="34" charset="0"/>
              </a:rPr>
              <a:t>социалните</a:t>
            </a:r>
            <a:r>
              <a:rPr lang="ru-RU" sz="1200" dirty="0">
                <a:latin typeface="Arial Narrow" panose="020B0606020202030204" pitchFamily="34" charset="0"/>
              </a:rPr>
              <a:t> мрежи.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1 на 5 души на </a:t>
            </a:r>
            <a:r>
              <a:rPr lang="ru-RU" sz="1200" dirty="0" err="1">
                <a:latin typeface="Arial Narrow" panose="020B0606020202030204" pitchFamily="34" charset="0"/>
              </a:rPr>
              <a:t>възраст</a:t>
            </a:r>
            <a:r>
              <a:rPr lang="ru-RU" sz="1200" dirty="0">
                <a:latin typeface="Arial Narrow" panose="020B0606020202030204" pitchFamily="34" charset="0"/>
              </a:rPr>
              <a:t> между 18 и 34 </a:t>
            </a:r>
            <a:r>
              <a:rPr lang="ru-RU" sz="1200" dirty="0" err="1">
                <a:latin typeface="Arial Narrow" panose="020B0606020202030204" pitchFamily="34" charset="0"/>
              </a:rPr>
              <a:t>години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latin typeface="Arial Narrow" panose="020B0606020202030204" pitchFamily="34" charset="0"/>
              </a:rPr>
              <a:t>ползват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мобилните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апарати</a:t>
            </a:r>
            <a:r>
              <a:rPr lang="ru-RU" sz="1200" dirty="0">
                <a:latin typeface="Arial Narrow" panose="020B0606020202030204" pitchFamily="34" charset="0"/>
              </a:rPr>
              <a:t> по </a:t>
            </a:r>
            <a:r>
              <a:rPr lang="ru-RU" sz="1200" dirty="0" err="1">
                <a:latin typeface="Arial Narrow" panose="020B0606020202030204" pitchFamily="34" charset="0"/>
              </a:rPr>
              <a:t>време</a:t>
            </a:r>
            <a:r>
              <a:rPr lang="ru-RU" sz="1200" dirty="0">
                <a:latin typeface="Arial Narrow" panose="020B0606020202030204" pitchFamily="34" charset="0"/>
              </a:rPr>
              <a:t> на секс.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110 </a:t>
            </a:r>
            <a:r>
              <a:rPr lang="ru-RU" sz="1200" dirty="0" err="1">
                <a:latin typeface="Arial Narrow" panose="020B0606020202030204" pitchFamily="34" charset="0"/>
              </a:rPr>
              <a:t>пъти</a:t>
            </a:r>
            <a:r>
              <a:rPr lang="ru-RU" sz="1200" dirty="0">
                <a:latin typeface="Arial Narrow" panose="020B0606020202030204" pitchFamily="34" charset="0"/>
              </a:rPr>
              <a:t> на </a:t>
            </a:r>
            <a:r>
              <a:rPr lang="ru-RU" sz="1200" dirty="0" err="1">
                <a:latin typeface="Arial Narrow" panose="020B0606020202030204" pitchFamily="34" charset="0"/>
              </a:rPr>
              <a:t>ден</a:t>
            </a:r>
            <a:r>
              <a:rPr lang="ru-RU" sz="1200" dirty="0">
                <a:latin typeface="Arial Narrow" panose="020B0606020202030204" pitchFamily="34" charset="0"/>
              </a:rPr>
              <a:t> един </a:t>
            </a:r>
            <a:r>
              <a:rPr lang="ru-RU" sz="1200" dirty="0" err="1">
                <a:latin typeface="Arial Narrow" panose="020B0606020202030204" pitchFamily="34" charset="0"/>
              </a:rPr>
              <a:t>средностатистически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човек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проверява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своето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мобилно</a:t>
            </a:r>
            <a:r>
              <a:rPr lang="ru-RU" sz="1200" dirty="0">
                <a:latin typeface="Arial Narrow" panose="020B0606020202030204" pitchFamily="34" charset="0"/>
              </a:rPr>
              <a:t> устройство.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12% от </a:t>
            </a:r>
            <a:r>
              <a:rPr lang="ru-RU" sz="1200" dirty="0" err="1">
                <a:latin typeface="Arial Narrow" panose="020B0606020202030204" pitchFamily="34" charset="0"/>
              </a:rPr>
              <a:t>възрастните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ползват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своите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телефони</a:t>
            </a:r>
            <a:r>
              <a:rPr lang="ru-RU" sz="1200" dirty="0">
                <a:latin typeface="Arial Narrow" panose="020B0606020202030204" pitchFamily="34" charset="0"/>
              </a:rPr>
              <a:t> под душа.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40% </a:t>
            </a:r>
            <a:r>
              <a:rPr lang="ru-RU" sz="1200" dirty="0" err="1">
                <a:latin typeface="Arial Narrow" panose="020B0606020202030204" pitchFamily="34" charset="0"/>
              </a:rPr>
              <a:t>боравят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са</a:t>
            </a:r>
            <a:r>
              <a:rPr lang="ru-RU" sz="1200" dirty="0">
                <a:latin typeface="Arial Narrow" panose="020B0606020202030204" pitchFamily="34" charset="0"/>
              </a:rPr>
              <a:t> с телефон в </a:t>
            </a:r>
            <a:r>
              <a:rPr lang="ru-RU" sz="1200" dirty="0" err="1">
                <a:latin typeface="Arial Narrow" panose="020B0606020202030204" pitchFamily="34" charset="0"/>
              </a:rPr>
              <a:t>тоалетната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50% от </a:t>
            </a:r>
            <a:r>
              <a:rPr lang="ru-RU" sz="1200" dirty="0" err="1">
                <a:latin typeface="Arial Narrow" panose="020B0606020202030204" pitchFamily="34" charset="0"/>
              </a:rPr>
              <a:t>потребителите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твърдят</a:t>
            </a:r>
            <a:r>
              <a:rPr lang="ru-RU" sz="1200" dirty="0">
                <a:latin typeface="Arial Narrow" panose="020B0606020202030204" pitchFamily="34" charset="0"/>
              </a:rPr>
              <a:t>, че се </a:t>
            </a:r>
            <a:r>
              <a:rPr lang="ru-RU" sz="1200" dirty="0" err="1">
                <a:latin typeface="Arial Narrow" panose="020B0606020202030204" pitchFamily="34" charset="0"/>
              </a:rPr>
              <a:t>чувстват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неспокойни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когато</a:t>
            </a:r>
            <a:r>
              <a:rPr lang="ru-RU" sz="1200" dirty="0">
                <a:latin typeface="Arial Narrow" panose="020B0606020202030204" pitchFamily="34" charset="0"/>
              </a:rPr>
              <a:t> оставят смартфона </a:t>
            </a:r>
            <a:r>
              <a:rPr lang="ru-RU" sz="1200" dirty="0" err="1">
                <a:latin typeface="Arial Narrow" panose="020B0606020202030204" pitchFamily="34" charset="0"/>
              </a:rPr>
              <a:t>вкъщи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55%-</a:t>
            </a:r>
            <a:r>
              <a:rPr lang="ru-RU" sz="1200" dirty="0" err="1">
                <a:latin typeface="Arial Narrow" panose="020B0606020202030204" pitchFamily="34" charset="0"/>
              </a:rPr>
              <a:t>поддържат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връзка</a:t>
            </a:r>
            <a:r>
              <a:rPr lang="ru-RU" sz="1200" dirty="0">
                <a:latin typeface="Arial Narrow" panose="020B0606020202030204" pitchFamily="34" charset="0"/>
              </a:rPr>
              <a:t> с близки </a:t>
            </a:r>
            <a:r>
              <a:rPr lang="ru-RU" sz="1200" dirty="0" err="1">
                <a:latin typeface="Arial Narrow" panose="020B0606020202030204" pitchFamily="34" charset="0"/>
              </a:rPr>
              <a:t>предимно</a:t>
            </a:r>
            <a:r>
              <a:rPr lang="ru-RU" sz="1200" dirty="0">
                <a:latin typeface="Arial Narrow" panose="020B0606020202030204" pitchFamily="34" charset="0"/>
              </a:rPr>
              <a:t> с телефон.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56 %от </a:t>
            </a:r>
            <a:r>
              <a:rPr lang="ru-RU" sz="1200" dirty="0" err="1">
                <a:latin typeface="Arial Narrow" panose="020B0606020202030204" pitchFamily="34" charset="0"/>
              </a:rPr>
              <a:t>хората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проверяват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смартфоните</a:t>
            </a:r>
            <a:r>
              <a:rPr lang="ru-RU" sz="1200" dirty="0"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latin typeface="Arial Narrow" panose="020B0606020202030204" pitchFamily="34" charset="0"/>
              </a:rPr>
              <a:t>преди</a:t>
            </a:r>
            <a:r>
              <a:rPr lang="ru-RU" sz="1200" dirty="0">
                <a:latin typeface="Arial Narrow" panose="020B0606020202030204" pitchFamily="34" charset="0"/>
              </a:rPr>
              <a:t> да си </a:t>
            </a:r>
            <a:r>
              <a:rPr lang="ru-RU" sz="1200" dirty="0" err="1">
                <a:latin typeface="Arial Narrow" panose="020B0606020202030204" pitchFamily="34" charset="0"/>
              </a:rPr>
              <a:t>легнат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61 % от </a:t>
            </a:r>
            <a:r>
              <a:rPr lang="ru-RU" sz="1200" dirty="0" err="1">
                <a:latin typeface="Arial Narrow" panose="020B0606020202030204" pitchFamily="34" charset="0"/>
              </a:rPr>
              <a:t>хората</a:t>
            </a:r>
            <a:r>
              <a:rPr lang="ru-RU" sz="1200" dirty="0">
                <a:latin typeface="Arial Narrow" panose="020B0606020202030204" pitchFamily="34" charset="0"/>
              </a:rPr>
              <a:t> спят с телефон под </a:t>
            </a:r>
            <a:r>
              <a:rPr lang="ru-RU" sz="1200" dirty="0" err="1">
                <a:latin typeface="Arial Narrow" panose="020B0606020202030204" pitchFamily="34" charset="0"/>
              </a:rPr>
              <a:t>възглавницата</a:t>
            </a:r>
            <a:r>
              <a:rPr lang="ru-RU" sz="1200" dirty="0">
                <a:latin typeface="Arial Narrow" panose="020B0606020202030204" pitchFamily="34" charset="0"/>
              </a:rPr>
              <a:t> или край </a:t>
            </a:r>
            <a:r>
              <a:rPr lang="ru-RU" sz="1200" dirty="0" err="1">
                <a:latin typeface="Arial Narrow" panose="020B0606020202030204" pitchFamily="34" charset="0"/>
              </a:rPr>
              <a:t>леглото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75 % от </a:t>
            </a:r>
            <a:r>
              <a:rPr lang="ru-RU" sz="1200" dirty="0" err="1">
                <a:latin typeface="Arial Narrow" panose="020B0606020202030204" pitchFamily="34" charset="0"/>
              </a:rPr>
              <a:t>хората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проверяват</a:t>
            </a:r>
            <a:r>
              <a:rPr lang="ru-RU" sz="1200" dirty="0">
                <a:latin typeface="Arial Narrow" panose="020B0606020202030204" pitchFamily="34" charset="0"/>
              </a:rPr>
              <a:t> своя смартфон </a:t>
            </a:r>
            <a:r>
              <a:rPr lang="ru-RU" sz="1200" dirty="0" err="1">
                <a:latin typeface="Arial Narrow" panose="020B0606020202030204" pitchFamily="34" charset="0"/>
              </a:rPr>
              <a:t>веднага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щом</a:t>
            </a:r>
            <a:r>
              <a:rPr lang="ru-RU" sz="1200" dirty="0">
                <a:latin typeface="Arial Narrow" panose="020B0606020202030204" pitchFamily="34" charset="0"/>
              </a:rPr>
              <a:t> се </a:t>
            </a:r>
            <a:r>
              <a:rPr lang="ru-RU" sz="1200" dirty="0" err="1">
                <a:latin typeface="Arial Narrow" panose="020B0606020202030204" pitchFamily="34" charset="0"/>
              </a:rPr>
              <a:t>събудят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Narrow" panose="020B0606020202030204" pitchFamily="34" charset="0"/>
              </a:rPr>
              <a:t>77% от </a:t>
            </a:r>
            <a:r>
              <a:rPr lang="ru-RU" sz="1200" dirty="0" err="1">
                <a:latin typeface="Arial Narrow" panose="020B0606020202030204" pitchFamily="34" charset="0"/>
              </a:rPr>
              <a:t>родителите</a:t>
            </a:r>
            <a:r>
              <a:rPr lang="ru-RU" sz="1200" dirty="0">
                <a:latin typeface="Arial Narrow" panose="020B0606020202030204" pitchFamily="34" charset="0"/>
              </a:rPr>
              <a:t> на </a:t>
            </a:r>
            <a:r>
              <a:rPr lang="ru-RU" sz="1200" dirty="0" err="1">
                <a:latin typeface="Arial Narrow" panose="020B0606020202030204" pitchFamily="34" charset="0"/>
              </a:rPr>
              <a:t>тийнейджърите</a:t>
            </a:r>
            <a:r>
              <a:rPr lang="ru-RU" sz="1200" dirty="0">
                <a:latin typeface="Arial Narrow" panose="020B0606020202030204" pitchFamily="34" charset="0"/>
              </a:rPr>
              <a:t> спорят </a:t>
            </a:r>
            <a:r>
              <a:rPr lang="ru-RU" sz="1200" dirty="0" err="1">
                <a:latin typeface="Arial Narrow" panose="020B0606020202030204" pitchFamily="34" charset="0"/>
              </a:rPr>
              <a:t>със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своите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деца</a:t>
            </a:r>
            <a:r>
              <a:rPr lang="ru-RU" sz="1200" dirty="0">
                <a:latin typeface="Arial Narrow" panose="020B0606020202030204" pitchFamily="34" charset="0"/>
              </a:rPr>
              <a:t> на тема </a:t>
            </a:r>
            <a:r>
              <a:rPr lang="ru-RU" sz="1200" dirty="0" err="1">
                <a:latin typeface="Arial Narrow" panose="020B0606020202030204" pitchFamily="34" charset="0"/>
              </a:rPr>
              <a:t>прекомерна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употреба</a:t>
            </a:r>
            <a:r>
              <a:rPr lang="ru-RU" sz="1200" dirty="0">
                <a:latin typeface="Arial Narrow" panose="020B0606020202030204" pitchFamily="34" charset="0"/>
              </a:rPr>
              <a:t> на </a:t>
            </a:r>
            <a:r>
              <a:rPr lang="ru-RU" sz="1200" dirty="0" err="1">
                <a:latin typeface="Arial Narrow" panose="020B0606020202030204" pitchFamily="34" charset="0"/>
              </a:rPr>
              <a:t>смартфони</a:t>
            </a:r>
            <a:r>
              <a:rPr lang="ru-RU" sz="12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0BD28E5A-441F-451B-9E12-A7E77F07AF2D}"/>
              </a:ext>
            </a:extLst>
          </p:cNvPr>
          <p:cNvSpPr txBox="1">
            <a:spLocks/>
          </p:cNvSpPr>
          <p:nvPr/>
        </p:nvSpPr>
        <p:spPr>
          <a:xfrm>
            <a:off x="5410797" y="963086"/>
            <a:ext cx="345638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Проблемът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 е всеобщ – </a:t>
            </a:r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малко</a:t>
            </a:r>
            <a:r>
              <a:rPr lang="ru-RU" sz="1800" b="1" u="sng" dirty="0">
                <a:solidFill>
                  <a:srgbClr val="02A0CE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u="sng" dirty="0" err="1">
                <a:solidFill>
                  <a:srgbClr val="02A0CE"/>
                </a:solidFill>
                <a:latin typeface="Arial Narrow" panose="020B0606020202030204" pitchFamily="34" charset="0"/>
              </a:rPr>
              <a:t>цифри</a:t>
            </a:r>
            <a:endParaRPr lang="ru-RU" sz="1800" b="1" u="sng" dirty="0">
              <a:solidFill>
                <a:srgbClr val="02A0C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F5CDD-E715-405D-9673-9803ED4B5CE2}"/>
              </a:ext>
            </a:extLst>
          </p:cNvPr>
          <p:cNvSpPr txBox="1">
            <a:spLocks/>
          </p:cNvSpPr>
          <p:nvPr/>
        </p:nvSpPr>
        <p:spPr>
          <a:xfrm>
            <a:off x="354360" y="620688"/>
            <a:ext cx="8435280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</a:t>
            </a: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нашето</a:t>
            </a: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изследване</a:t>
            </a:r>
            <a:r>
              <a:rPr lang="ru-RU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bg-BG" sz="3600" dirty="0">
                <a:solidFill>
                  <a:srgbClr val="660033"/>
                </a:solidFill>
              </a:rPr>
              <a:t> </a:t>
            </a:r>
            <a:endParaRPr lang="en-US" sz="3600" dirty="0">
              <a:solidFill>
                <a:srgbClr val="66003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4FA668-1660-441E-843F-309B2DCBD67C}"/>
              </a:ext>
            </a:extLst>
          </p:cNvPr>
          <p:cNvSpPr txBox="1">
            <a:spLocks/>
          </p:cNvSpPr>
          <p:nvPr/>
        </p:nvSpPr>
        <p:spPr>
          <a:xfrm>
            <a:off x="539552" y="1412776"/>
            <a:ext cx="8435280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cap="small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ученици</a:t>
            </a:r>
            <a:r>
              <a:rPr lang="ru-RU" sz="2800" b="1" u="sng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bg-BG" sz="2800" b="1" u="sng" cap="small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гимназиална степен</a:t>
            </a:r>
            <a:r>
              <a:rPr lang="bg-BG" sz="3600" dirty="0"/>
              <a:t> </a:t>
            </a: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1E182E-7EC9-4880-BFD9-739DFB5FB13C}"/>
              </a:ext>
            </a:extLst>
          </p:cNvPr>
          <p:cNvSpPr txBox="1">
            <a:spLocks/>
          </p:cNvSpPr>
          <p:nvPr/>
        </p:nvSpPr>
        <p:spPr>
          <a:xfrm>
            <a:off x="827584" y="2276872"/>
            <a:ext cx="325459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2800" b="1" u="sng" cap="small" dirty="0">
                <a:solidFill>
                  <a:srgbClr val="660033"/>
                </a:solidFill>
              </a:rPr>
              <a:t>Причини за избора:</a:t>
            </a:r>
            <a:r>
              <a:rPr lang="bg-BG" sz="3600" b="1" dirty="0"/>
              <a:t> 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F1BBE-ABE2-4E68-9394-8249D045C05C}"/>
              </a:ext>
            </a:extLst>
          </p:cNvPr>
          <p:cNvSpPr txBox="1"/>
          <p:nvPr/>
        </p:nvSpPr>
        <p:spPr>
          <a:xfrm>
            <a:off x="719572" y="3212976"/>
            <a:ext cx="770485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625475" algn="l"/>
              </a:tabLst>
            </a:pPr>
            <a:r>
              <a:rPr lang="ru-RU" sz="2400" dirty="0"/>
              <a:t>	Част </a:t>
            </a:r>
            <a:r>
              <a:rPr lang="ru-RU" sz="2400" dirty="0" err="1"/>
              <a:t>са</a:t>
            </a:r>
            <a:r>
              <a:rPr lang="ru-RU" sz="2400" dirty="0"/>
              <a:t> от </a:t>
            </a:r>
            <a:r>
              <a:rPr lang="ru-RU" sz="2400" dirty="0" err="1"/>
              <a:t>най-засегнатите</a:t>
            </a:r>
            <a:r>
              <a:rPr lang="ru-RU" sz="2400" dirty="0"/>
              <a:t> </a:t>
            </a:r>
            <a:r>
              <a:rPr lang="ru-RU" sz="2400" b="1" dirty="0"/>
              <a:t>от </a:t>
            </a:r>
            <a:r>
              <a:rPr lang="ru-RU" sz="2400" b="1" dirty="0" err="1"/>
              <a:t>номофобията</a:t>
            </a:r>
            <a:r>
              <a:rPr lang="ru-RU" sz="2400" dirty="0"/>
              <a:t> – под 24 </a:t>
            </a:r>
            <a:r>
              <a:rPr lang="ru-RU" sz="2400" dirty="0" err="1"/>
              <a:t>години</a:t>
            </a:r>
            <a:r>
              <a:rPr lang="ru-RU" sz="2400" dirty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625475" algn="l"/>
              </a:tabLst>
            </a:pPr>
            <a:r>
              <a:rPr lang="ru-RU" sz="2400" dirty="0"/>
              <a:t>	</a:t>
            </a:r>
            <a:r>
              <a:rPr lang="ru-RU" sz="2400" b="1" dirty="0" err="1"/>
              <a:t>Познаваме</a:t>
            </a:r>
            <a:r>
              <a:rPr lang="ru-RU" sz="2400" b="1" dirty="0"/>
              <a:t> я</a:t>
            </a:r>
            <a:r>
              <a:rPr lang="ru-RU" sz="2400" dirty="0"/>
              <a:t>, </a:t>
            </a:r>
            <a:r>
              <a:rPr lang="ru-RU" sz="2400" dirty="0" err="1"/>
              <a:t>защото</a:t>
            </a:r>
            <a:r>
              <a:rPr lang="ru-RU" sz="2400" dirty="0"/>
              <a:t> </a:t>
            </a:r>
            <a:r>
              <a:rPr lang="ru-RU" sz="2400" dirty="0" err="1"/>
              <a:t>ние</a:t>
            </a:r>
            <a:r>
              <a:rPr lang="ru-RU" sz="2400" dirty="0"/>
              <a:t> принадлежим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нея</a:t>
            </a:r>
            <a:r>
              <a:rPr lang="ru-RU" sz="2400" dirty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625475" algn="l"/>
              </a:tabLst>
            </a:pPr>
            <a:r>
              <a:rPr lang="ru-RU" sz="2400" dirty="0"/>
              <a:t>	</a:t>
            </a:r>
            <a:r>
              <a:rPr lang="ru-RU" sz="2400" dirty="0" err="1"/>
              <a:t>Повечето</a:t>
            </a:r>
            <a:r>
              <a:rPr lang="ru-RU" sz="2400" dirty="0"/>
              <a:t> вече </a:t>
            </a:r>
            <a:r>
              <a:rPr lang="ru-RU" sz="2400" dirty="0" err="1"/>
              <a:t>са</a:t>
            </a:r>
            <a:r>
              <a:rPr lang="ru-RU" sz="2400" dirty="0"/>
              <a:t> </a:t>
            </a:r>
            <a:r>
              <a:rPr lang="ru-RU" sz="2400" b="1" dirty="0" err="1"/>
              <a:t>професионално</a:t>
            </a:r>
            <a:r>
              <a:rPr lang="ru-RU" sz="2400" b="1" dirty="0"/>
              <a:t> </a:t>
            </a:r>
            <a:r>
              <a:rPr lang="ru-RU" sz="2400" b="1" dirty="0" err="1"/>
              <a:t>ориентирани</a:t>
            </a:r>
            <a:r>
              <a:rPr lang="ru-RU" sz="2400" b="1" dirty="0"/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625475" algn="l"/>
              </a:tabLst>
            </a:pPr>
            <a:r>
              <a:rPr lang="ru-RU" sz="2400" dirty="0"/>
              <a:t>	</a:t>
            </a:r>
            <a:r>
              <a:rPr lang="ru-RU" sz="2400" dirty="0" err="1"/>
              <a:t>Главният</a:t>
            </a:r>
            <a:r>
              <a:rPr lang="ru-RU" sz="2400" dirty="0"/>
              <a:t> конфликт на </a:t>
            </a:r>
            <a:r>
              <a:rPr lang="ru-RU" sz="2400" dirty="0" err="1"/>
              <a:t>учениците</a:t>
            </a:r>
            <a:r>
              <a:rPr lang="ru-RU" sz="2400" dirty="0"/>
              <a:t> с </a:t>
            </a:r>
            <a:r>
              <a:rPr lang="ru-RU" sz="2400" dirty="0" err="1"/>
              <a:t>родителите</a:t>
            </a:r>
            <a:r>
              <a:rPr lang="ru-RU" sz="2400" dirty="0"/>
              <a:t> и </a:t>
            </a:r>
            <a:r>
              <a:rPr lang="ru-RU" sz="2400" dirty="0" err="1"/>
              <a:t>учителите</a:t>
            </a:r>
            <a:r>
              <a:rPr lang="ru-RU" sz="2400" dirty="0"/>
              <a:t> </a:t>
            </a:r>
            <a:r>
              <a:rPr lang="ru-RU" sz="2400" dirty="0" err="1"/>
              <a:t>са</a:t>
            </a:r>
            <a:r>
              <a:rPr lang="ru-RU" sz="2400" dirty="0"/>
              <a:t> именно </a:t>
            </a:r>
            <a:r>
              <a:rPr lang="ru-RU" sz="2400" dirty="0" err="1"/>
              <a:t>телефоните</a:t>
            </a:r>
            <a:r>
              <a:rPr lang="ru-RU" sz="2400" dirty="0"/>
              <a:t>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507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092D25-A7A0-4841-B1C7-76847247BAC4}"/>
              </a:ext>
            </a:extLst>
          </p:cNvPr>
          <p:cNvSpPr txBox="1">
            <a:spLocks/>
          </p:cNvSpPr>
          <p:nvPr/>
        </p:nvSpPr>
        <p:spPr>
          <a:xfrm>
            <a:off x="354360" y="116632"/>
            <a:ext cx="8435280" cy="954107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Нужда от комплексен подход </a:t>
            </a:r>
            <a:b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8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изучаването</a:t>
            </a:r>
            <a:r>
              <a:rPr 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проблема</a:t>
            </a:r>
            <a:endParaRPr lang="en-US" sz="2800" dirty="0">
              <a:solidFill>
                <a:srgbClr val="66003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A09FB-0622-4A94-9348-1BC4FA336804}"/>
              </a:ext>
            </a:extLst>
          </p:cNvPr>
          <p:cNvSpPr/>
          <p:nvPr/>
        </p:nvSpPr>
        <p:spPr>
          <a:xfrm>
            <a:off x="3081849" y="3717032"/>
            <a:ext cx="29803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b="1" cap="small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Номофобия</a:t>
            </a:r>
            <a:endParaRPr lang="en-US" sz="4400" b="1" cap="small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2E44D-815D-49F3-8D81-113EC37F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09" y="1412776"/>
            <a:ext cx="8108383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48C8E-6268-4831-BA07-2E40BCEA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28" y="5570490"/>
            <a:ext cx="3737172" cy="8108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Нашето</a:t>
            </a:r>
            <a:r>
              <a:rPr lang="ru-RU" b="1" dirty="0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проучване</a:t>
            </a:r>
            <a:endParaRPr lang="ru-RU" b="1" dirty="0">
              <a:solidFill>
                <a:srgbClr val="019F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AutoShape 25">
            <a:extLst>
              <a:ext uri="{FF2B5EF4-FFF2-40B4-BE49-F238E27FC236}">
                <a16:creationId xmlns:a16="http://schemas.microsoft.com/office/drawing/2014/main" id="{FE9B7C0F-F4BD-4CC9-9D57-BEC193B4CC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6817" y="1527200"/>
            <a:ext cx="3098800" cy="592137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0C0949-5BC8-411C-819A-B9031E87A4D0}"/>
              </a:ext>
            </a:extLst>
          </p:cNvPr>
          <p:cNvGrpSpPr>
            <a:grpSpLocks/>
          </p:cNvGrpSpPr>
          <p:nvPr/>
        </p:nvGrpSpPr>
        <p:grpSpPr bwMode="auto">
          <a:xfrm>
            <a:off x="243955" y="1546250"/>
            <a:ext cx="552450" cy="584200"/>
            <a:chOff x="2959" y="1568"/>
            <a:chExt cx="454" cy="48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8230995-0A8C-4ADA-94A4-897C926F9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95" name="Picture 28" descr="light_shadow">
                <a:extLst>
                  <a:ext uri="{FF2B5EF4-FFF2-40B4-BE49-F238E27FC236}">
                    <a16:creationId xmlns:a16="http://schemas.microsoft.com/office/drawing/2014/main" id="{EA1425C0-14F8-4C1C-9ADE-6438DCAA70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96" name="Picture 29" descr="circuler_1">
                <a:extLst>
                  <a:ext uri="{FF2B5EF4-FFF2-40B4-BE49-F238E27FC236}">
                    <a16:creationId xmlns:a16="http://schemas.microsoft.com/office/drawing/2014/main" id="{AD4102DB-7D6C-4952-8907-7D287402F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97" name="Oval 30">
                <a:extLst>
                  <a:ext uri="{FF2B5EF4-FFF2-40B4-BE49-F238E27FC236}">
                    <a16:creationId xmlns:a16="http://schemas.microsoft.com/office/drawing/2014/main" id="{2A2FC918-84E4-4974-8D75-8102AEA098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94" name="Picture 31" descr="Picture2">
              <a:extLst>
                <a:ext uri="{FF2B5EF4-FFF2-40B4-BE49-F238E27FC236}">
                  <a16:creationId xmlns:a16="http://schemas.microsoft.com/office/drawing/2014/main" id="{8F9E1BC2-6605-4A40-AC82-568A2D694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</p:spPr>
        </p:pic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E8B69021-3A28-47F2-85F2-3452F0A1C8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9592" y="1628800"/>
            <a:ext cx="239136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FFFFFF"/>
                </a:solidFill>
              </a:rPr>
              <a:t>Какво</a:t>
            </a:r>
            <a:r>
              <a:rPr lang="ru-RU" sz="1600" b="1" dirty="0">
                <a:solidFill>
                  <a:srgbClr val="FFFFFF"/>
                </a:solidFill>
              </a:rPr>
              <a:t> </a:t>
            </a:r>
            <a:r>
              <a:rPr lang="ru-RU" sz="1600" b="1" dirty="0" err="1">
                <a:solidFill>
                  <a:srgbClr val="FFFFFF"/>
                </a:solidFill>
              </a:rPr>
              <a:t>искаме</a:t>
            </a:r>
            <a:r>
              <a:rPr lang="ru-RU" sz="1600" b="1" dirty="0">
                <a:solidFill>
                  <a:srgbClr val="FFFFFF"/>
                </a:solidFill>
              </a:rPr>
              <a:t> да научим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99" name="AutoShape 33">
            <a:extLst>
              <a:ext uri="{FF2B5EF4-FFF2-40B4-BE49-F238E27FC236}">
                <a16:creationId xmlns:a16="http://schemas.microsoft.com/office/drawing/2014/main" id="{28802623-2F96-4B41-BC3F-02372402E2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6817" y="2295550"/>
            <a:ext cx="3098800" cy="592137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E5597A-B071-439F-9E87-A425458BB7AB}"/>
              </a:ext>
            </a:extLst>
          </p:cNvPr>
          <p:cNvGrpSpPr>
            <a:grpSpLocks/>
          </p:cNvGrpSpPr>
          <p:nvPr/>
        </p:nvGrpSpPr>
        <p:grpSpPr bwMode="auto">
          <a:xfrm>
            <a:off x="243955" y="2314600"/>
            <a:ext cx="552450" cy="584200"/>
            <a:chOff x="2959" y="1568"/>
            <a:chExt cx="454" cy="48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AE5E17D-2CE8-432D-9D71-EA1B4ED53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03" name="Picture 36" descr="light_shadow">
                <a:extLst>
                  <a:ext uri="{FF2B5EF4-FFF2-40B4-BE49-F238E27FC236}">
                    <a16:creationId xmlns:a16="http://schemas.microsoft.com/office/drawing/2014/main" id="{7865CA21-B797-4613-B849-036D5A6684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04" name="Picture 37" descr="circuler_1">
                <a:extLst>
                  <a:ext uri="{FF2B5EF4-FFF2-40B4-BE49-F238E27FC236}">
                    <a16:creationId xmlns:a16="http://schemas.microsoft.com/office/drawing/2014/main" id="{C94B8F31-D30D-4D24-91C9-D4A457263F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05" name="Oval 38">
                <a:extLst>
                  <a:ext uri="{FF2B5EF4-FFF2-40B4-BE49-F238E27FC236}">
                    <a16:creationId xmlns:a16="http://schemas.microsoft.com/office/drawing/2014/main" id="{67399F61-C19F-4743-ACB6-277379FEFAB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02" name="Picture 39" descr="Picture2">
              <a:extLst>
                <a:ext uri="{FF2B5EF4-FFF2-40B4-BE49-F238E27FC236}">
                  <a16:creationId xmlns:a16="http://schemas.microsoft.com/office/drawing/2014/main" id="{230C2AFF-7F21-4BB5-A510-9B8549B07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</p:spPr>
        </p:pic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02C501D-74DE-4A9E-BC25-6EB7A467CF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9592" y="2397150"/>
            <a:ext cx="80291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FFFF"/>
                </a:solidFill>
              </a:rPr>
              <a:t>Анкета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7" name="AutoShape 41">
            <a:extLst>
              <a:ext uri="{FF2B5EF4-FFF2-40B4-BE49-F238E27FC236}">
                <a16:creationId xmlns:a16="http://schemas.microsoft.com/office/drawing/2014/main" id="{DA67A73E-4E45-4552-9635-02A0E55048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6817" y="3071837"/>
            <a:ext cx="3098800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745B767-4C52-45A1-89B9-F1B5E9CB60B2}"/>
              </a:ext>
            </a:extLst>
          </p:cNvPr>
          <p:cNvGrpSpPr>
            <a:grpSpLocks/>
          </p:cNvGrpSpPr>
          <p:nvPr/>
        </p:nvGrpSpPr>
        <p:grpSpPr bwMode="auto">
          <a:xfrm>
            <a:off x="243955" y="3090887"/>
            <a:ext cx="552450" cy="584200"/>
            <a:chOff x="2959" y="1568"/>
            <a:chExt cx="454" cy="48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31F70EE-8619-42C3-BCB9-B996C7575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11" name="Picture 44" descr="light_shadow">
                <a:extLst>
                  <a:ext uri="{FF2B5EF4-FFF2-40B4-BE49-F238E27FC236}">
                    <a16:creationId xmlns:a16="http://schemas.microsoft.com/office/drawing/2014/main" id="{5B994A76-85F8-433D-8420-09FF0C5F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12" name="Picture 45" descr="circuler_1">
                <a:extLst>
                  <a:ext uri="{FF2B5EF4-FFF2-40B4-BE49-F238E27FC236}">
                    <a16:creationId xmlns:a16="http://schemas.microsoft.com/office/drawing/2014/main" id="{D2A3CF4B-0464-420E-98F7-76E9B65A7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13" name="Oval 46">
                <a:extLst>
                  <a:ext uri="{FF2B5EF4-FFF2-40B4-BE49-F238E27FC236}">
                    <a16:creationId xmlns:a16="http://schemas.microsoft.com/office/drawing/2014/main" id="{99B24C6E-3830-447C-A212-62EEB93CE7B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10" name="Picture 47" descr="Picture2">
              <a:extLst>
                <a:ext uri="{FF2B5EF4-FFF2-40B4-BE49-F238E27FC236}">
                  <a16:creationId xmlns:a16="http://schemas.microsoft.com/office/drawing/2014/main" id="{44E843CD-77AE-4877-AB17-A6ABFB761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</p:spPr>
        </p:pic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0852C6E-0D1A-468D-9EE9-EE440536F07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9592" y="3179585"/>
            <a:ext cx="229043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1600" b="1" dirty="0">
                <a:solidFill>
                  <a:srgbClr val="FFFFFF"/>
                </a:solidFill>
              </a:rPr>
              <a:t>Подготовка на анкетата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5" name="AutoShape 49">
            <a:extLst>
              <a:ext uri="{FF2B5EF4-FFF2-40B4-BE49-F238E27FC236}">
                <a16:creationId xmlns:a16="http://schemas.microsoft.com/office/drawing/2014/main" id="{C77D0646-8282-4E7F-B713-32B4E737C3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5821" y="3806501"/>
            <a:ext cx="3007665" cy="592138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DEB2528-FC91-4FFB-ADA4-17C2CAADFF5A}"/>
              </a:ext>
            </a:extLst>
          </p:cNvPr>
          <p:cNvGrpSpPr>
            <a:grpSpLocks/>
          </p:cNvGrpSpPr>
          <p:nvPr/>
        </p:nvGrpSpPr>
        <p:grpSpPr bwMode="auto">
          <a:xfrm>
            <a:off x="243955" y="3827487"/>
            <a:ext cx="552450" cy="584200"/>
            <a:chOff x="2959" y="1568"/>
            <a:chExt cx="454" cy="48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7835C0B0-AC2B-461B-A284-1061C21A8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" y="1568"/>
              <a:ext cx="454" cy="480"/>
              <a:chOff x="192" y="1917"/>
              <a:chExt cx="1042" cy="1102"/>
            </a:xfrm>
          </p:grpSpPr>
          <p:pic>
            <p:nvPicPr>
              <p:cNvPr id="119" name="Picture 52" descr="light_shadow">
                <a:extLst>
                  <a:ext uri="{FF2B5EF4-FFF2-40B4-BE49-F238E27FC236}">
                    <a16:creationId xmlns:a16="http://schemas.microsoft.com/office/drawing/2014/main" id="{1D9308EB-E6AA-42EB-9E4D-B88B2FC6F4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</p:spPr>
          </p:pic>
          <p:pic>
            <p:nvPicPr>
              <p:cNvPr id="120" name="Picture 53" descr="circuler_1">
                <a:extLst>
                  <a:ext uri="{FF2B5EF4-FFF2-40B4-BE49-F238E27FC236}">
                    <a16:creationId xmlns:a16="http://schemas.microsoft.com/office/drawing/2014/main" id="{3BC8D8C7-EA59-4CFB-8B2D-CE1504A199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21" name="Oval 54">
                <a:extLst>
                  <a:ext uri="{FF2B5EF4-FFF2-40B4-BE49-F238E27FC236}">
                    <a16:creationId xmlns:a16="http://schemas.microsoft.com/office/drawing/2014/main" id="{D648AA2E-D1F6-4B87-A27C-99698BDC6C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18" name="Picture 55" descr="Picture2">
              <a:extLst>
                <a:ext uri="{FF2B5EF4-FFF2-40B4-BE49-F238E27FC236}">
                  <a16:creationId xmlns:a16="http://schemas.microsoft.com/office/drawing/2014/main" id="{D766F208-5DDF-439C-8930-EDD6DDCA7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04" y="1572"/>
              <a:ext cx="359" cy="157"/>
            </a:xfrm>
            <a:prstGeom prst="rect">
              <a:avLst/>
            </a:prstGeom>
            <a:noFill/>
          </p:spPr>
        </p:pic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8968E1D-C75C-4CDE-BCB3-C1BA3570B0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85873" y="3910037"/>
            <a:ext cx="8322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1600" b="1" dirty="0">
                <a:solidFill>
                  <a:srgbClr val="FFFFFF"/>
                </a:solidFill>
              </a:rPr>
              <a:t>Анализ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50747C74-6061-4478-AA81-97D63F13A1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4"/>
          <a:stretch/>
        </p:blipFill>
        <p:spPr>
          <a:xfrm>
            <a:off x="2117501" y="3559616"/>
            <a:ext cx="2531969" cy="2941074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60DFBD1D-7559-41B1-839E-587E2EEE9DDA}"/>
              </a:ext>
            </a:extLst>
          </p:cNvPr>
          <p:cNvSpPr txBox="1"/>
          <p:nvPr/>
        </p:nvSpPr>
        <p:spPr>
          <a:xfrm>
            <a:off x="5292080" y="1202120"/>
            <a:ext cx="396800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1600" b="1" dirty="0">
                <a:solidFill>
                  <a:srgbClr val="02A0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Въпроси:</a:t>
            </a:r>
            <a:endParaRPr lang="bg-BG" sz="1400" b="1" dirty="0">
              <a:solidFill>
                <a:srgbClr val="02A0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Клас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Пол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От </a:t>
            </a:r>
            <a:r>
              <a:rPr lang="ru-RU" sz="1400" dirty="0" err="1"/>
              <a:t>каква</a:t>
            </a:r>
            <a:r>
              <a:rPr lang="ru-RU" sz="1400" dirty="0"/>
              <a:t> </a:t>
            </a:r>
            <a:r>
              <a:rPr lang="ru-RU" sz="1400" dirty="0" err="1"/>
              <a:t>възраст</a:t>
            </a:r>
            <a:r>
              <a:rPr lang="ru-RU" sz="1400" dirty="0"/>
              <a:t> </a:t>
            </a:r>
            <a:r>
              <a:rPr lang="ru-RU" sz="1400" dirty="0" err="1"/>
              <a:t>имате</a:t>
            </a:r>
            <a:r>
              <a:rPr lang="ru-RU" sz="1400" dirty="0"/>
              <a:t> телефон (</a:t>
            </a:r>
            <a:r>
              <a:rPr lang="ru-RU" sz="1400" dirty="0" err="1"/>
              <a:t>години</a:t>
            </a:r>
            <a:r>
              <a:rPr lang="ru-RU" sz="14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Случва</a:t>
            </a:r>
            <a:r>
              <a:rPr lang="ru-RU" sz="1400" dirty="0"/>
              <a:t> ли се да </a:t>
            </a:r>
            <a:r>
              <a:rPr lang="ru-RU" sz="1400" dirty="0" err="1"/>
              <a:t>излезете</a:t>
            </a:r>
            <a:r>
              <a:rPr lang="ru-RU" sz="1400" dirty="0"/>
              <a:t> от </a:t>
            </a:r>
            <a:r>
              <a:rPr lang="ru-RU" sz="1400" dirty="0" err="1"/>
              <a:t>къщи</a:t>
            </a:r>
            <a:r>
              <a:rPr lang="ru-RU" sz="1400" dirty="0"/>
              <a:t> и да </a:t>
            </a:r>
            <a:r>
              <a:rPr lang="ru-RU" sz="1400" dirty="0" err="1"/>
              <a:t>забравите</a:t>
            </a:r>
            <a:r>
              <a:rPr lang="ru-RU" sz="1400" dirty="0"/>
              <a:t> телефона си?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Когато</a:t>
            </a:r>
            <a:r>
              <a:rPr lang="ru-RU" sz="1400" dirty="0"/>
              <a:t> се </a:t>
            </a:r>
            <a:r>
              <a:rPr lang="ru-RU" sz="1400" dirty="0" err="1"/>
              <a:t>събудите</a:t>
            </a:r>
            <a:r>
              <a:rPr lang="ru-RU" sz="1400" dirty="0"/>
              <a:t>, </a:t>
            </a:r>
            <a:r>
              <a:rPr lang="ru-RU" sz="1400" dirty="0" err="1"/>
              <a:t>проверявате</a:t>
            </a:r>
            <a:r>
              <a:rPr lang="ru-RU" sz="1400" dirty="0"/>
              <a:t> ли телефона си, </a:t>
            </a:r>
            <a:r>
              <a:rPr lang="ru-RU" sz="1400" dirty="0" err="1"/>
              <a:t>преди</a:t>
            </a:r>
            <a:r>
              <a:rPr lang="ru-RU" sz="1400" dirty="0"/>
              <a:t> да станете от </a:t>
            </a:r>
            <a:r>
              <a:rPr lang="ru-RU" sz="1400" dirty="0" err="1"/>
              <a:t>леглото</a:t>
            </a:r>
            <a:r>
              <a:rPr lang="ru-RU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Вземате</a:t>
            </a:r>
            <a:r>
              <a:rPr lang="ru-RU" sz="1400" dirty="0"/>
              <a:t> ли телефона си в </a:t>
            </a:r>
            <a:r>
              <a:rPr lang="ru-RU" sz="1400" dirty="0" err="1"/>
              <a:t>тоалетната</a:t>
            </a:r>
            <a:r>
              <a:rPr lang="ru-RU" sz="1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Ровите</a:t>
            </a:r>
            <a:r>
              <a:rPr lang="ru-RU" sz="1400" dirty="0"/>
              <a:t> ли в телефона си по </a:t>
            </a:r>
            <a:r>
              <a:rPr lang="ru-RU" sz="1400" dirty="0" err="1"/>
              <a:t>време</a:t>
            </a:r>
            <a:r>
              <a:rPr lang="ru-RU" sz="1400" dirty="0"/>
              <a:t> на </a:t>
            </a:r>
            <a:r>
              <a:rPr lang="ru-RU" sz="1400" dirty="0" err="1"/>
              <a:t>хранене</a:t>
            </a:r>
            <a:r>
              <a:rPr lang="ru-RU" sz="14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За </a:t>
            </a:r>
            <a:r>
              <a:rPr lang="ru-RU" sz="1400" dirty="0" err="1"/>
              <a:t>какво</a:t>
            </a:r>
            <a:r>
              <a:rPr lang="ru-RU" sz="1400" dirty="0"/>
              <a:t> </a:t>
            </a:r>
            <a:r>
              <a:rPr lang="ru-RU" sz="1400" dirty="0" err="1"/>
              <a:t>ползвате</a:t>
            </a:r>
            <a:r>
              <a:rPr lang="ru-RU" sz="1400" dirty="0"/>
              <a:t> </a:t>
            </a:r>
            <a:r>
              <a:rPr lang="ru-RU" sz="1400" dirty="0" err="1"/>
              <a:t>най-често</a:t>
            </a:r>
            <a:r>
              <a:rPr lang="ru-RU" sz="1400" dirty="0"/>
              <a:t> телефона си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/>
              <a:t>Какво</a:t>
            </a:r>
            <a:r>
              <a:rPr lang="ru-RU" sz="1400" dirty="0"/>
              <a:t> </a:t>
            </a:r>
            <a:r>
              <a:rPr lang="ru-RU" sz="1400" dirty="0" err="1"/>
              <a:t>изпитвате</a:t>
            </a:r>
            <a:r>
              <a:rPr lang="ru-RU" sz="1400" dirty="0"/>
              <a:t>, </a:t>
            </a:r>
            <a:r>
              <a:rPr lang="ru-RU" sz="1400" dirty="0" err="1"/>
              <a:t>ако</a:t>
            </a:r>
            <a:r>
              <a:rPr lang="ru-RU" sz="1400" dirty="0"/>
              <a:t> </a:t>
            </a:r>
            <a:r>
              <a:rPr lang="ru-RU" sz="1400" dirty="0" err="1"/>
              <a:t>нямате</a:t>
            </a:r>
            <a:r>
              <a:rPr lang="ru-RU" sz="1400" dirty="0"/>
              <a:t> у себе си телефон. </a:t>
            </a:r>
            <a:r>
              <a:rPr lang="ru-RU" sz="1400" dirty="0" err="1"/>
              <a:t>Отбележете</a:t>
            </a:r>
            <a:r>
              <a:rPr lang="ru-RU" sz="1400" dirty="0"/>
              <a:t> толкова отговора, </a:t>
            </a:r>
            <a:r>
              <a:rPr lang="ru-RU" sz="1400" dirty="0" err="1"/>
              <a:t>колкото</a:t>
            </a:r>
            <a:r>
              <a:rPr lang="ru-RU" sz="1400" dirty="0"/>
              <a:t> </a:t>
            </a:r>
            <a:r>
              <a:rPr lang="ru-RU" sz="1400" dirty="0" err="1"/>
              <a:t>са</a:t>
            </a:r>
            <a:r>
              <a:rPr lang="ru-RU" sz="1400" dirty="0"/>
              <a:t> </a:t>
            </a:r>
            <a:r>
              <a:rPr lang="ru-RU" sz="1400" dirty="0" err="1"/>
              <a:t>необходими</a:t>
            </a:r>
            <a:r>
              <a:rPr lang="ru-RU" sz="14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За Вас </a:t>
            </a:r>
            <a:r>
              <a:rPr lang="ru-RU" sz="1400" dirty="0" err="1"/>
              <a:t>телефонът</a:t>
            </a:r>
            <a:r>
              <a:rPr lang="ru-RU" sz="1400" dirty="0"/>
              <a:t> 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Определили ли </a:t>
            </a:r>
            <a:r>
              <a:rPr lang="ru-RU" sz="1400" dirty="0" err="1"/>
              <a:t>сте</a:t>
            </a:r>
            <a:r>
              <a:rPr lang="ru-RU" sz="1400" dirty="0"/>
              <a:t> си </a:t>
            </a:r>
            <a:r>
              <a:rPr lang="ru-RU" sz="1400" dirty="0" err="1"/>
              <a:t>време</a:t>
            </a:r>
            <a:r>
              <a:rPr lang="ru-RU" sz="1400" dirty="0"/>
              <a:t> </a:t>
            </a:r>
            <a:r>
              <a:rPr lang="ru-RU" sz="1400" dirty="0" err="1"/>
              <a:t>през</a:t>
            </a:r>
            <a:r>
              <a:rPr lang="ru-RU" sz="1400" dirty="0"/>
              <a:t> </a:t>
            </a:r>
            <a:r>
              <a:rPr lang="ru-RU" sz="1400" dirty="0" err="1"/>
              <a:t>денонощието</a:t>
            </a:r>
            <a:r>
              <a:rPr lang="ru-RU" sz="1400" dirty="0"/>
              <a:t>, </a:t>
            </a:r>
            <a:r>
              <a:rPr lang="ru-RU" sz="1400" dirty="0" err="1"/>
              <a:t>през</a:t>
            </a:r>
            <a:r>
              <a:rPr lang="ru-RU" sz="1400" dirty="0"/>
              <a:t> </a:t>
            </a:r>
            <a:r>
              <a:rPr lang="ru-RU" sz="1400" dirty="0" err="1"/>
              <a:t>което</a:t>
            </a:r>
            <a:r>
              <a:rPr lang="ru-RU" sz="1400" dirty="0"/>
              <a:t> </a:t>
            </a:r>
            <a:r>
              <a:rPr lang="ru-RU" sz="1400" dirty="0" err="1"/>
              <a:t>задължително</a:t>
            </a:r>
            <a:r>
              <a:rPr lang="ru-RU" sz="1400" dirty="0"/>
              <a:t> да </a:t>
            </a:r>
            <a:r>
              <a:rPr lang="ru-RU" sz="1400" dirty="0" err="1"/>
              <a:t>бъдете</a:t>
            </a:r>
            <a:r>
              <a:rPr lang="ru-RU" sz="1400" dirty="0"/>
              <a:t> без телефон?</a:t>
            </a:r>
            <a:endParaRPr lang="bg-BG" sz="1400" dirty="0"/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BAC72E00-1CF3-422C-A62C-3217D9164041}"/>
              </a:ext>
            </a:extLst>
          </p:cNvPr>
          <p:cNvSpPr/>
          <p:nvPr/>
        </p:nvSpPr>
        <p:spPr>
          <a:xfrm>
            <a:off x="7026499" y="6297114"/>
            <a:ext cx="14478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88 ученици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E0C8FB1-F075-466E-AA29-2B346377D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48" y="5113776"/>
            <a:ext cx="2176461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08965"/>
            <a:ext cx="2602632" cy="584775"/>
          </a:xfr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19F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1FA2E0-719E-42EE-8BAB-0DE05456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0710"/>
            <a:ext cx="3727115" cy="3196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040CAB-79FE-45DE-AB61-19CF56FAC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37" y="501352"/>
            <a:ext cx="3692094" cy="3316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319B41-402D-4F94-AF6A-13C1E50BE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8" y="168158"/>
            <a:ext cx="3797154" cy="32718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74F666-1FA9-4C62-9BA0-F863FA553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77" y="3217290"/>
            <a:ext cx="4687659" cy="37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ac498adf07cf1242da04694d53e8d9029cdfb"/>
</p:tagLst>
</file>

<file path=ppt/theme/theme1.xml><?xml version="1.0" encoding="utf-8"?>
<a:theme xmlns:a="http://schemas.openxmlformats.org/drawingml/2006/main" name="technol-proces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5E95A0F27BD47AC31300285970B0D" ma:contentTypeVersion="13" ma:contentTypeDescription="Create a new document." ma:contentTypeScope="" ma:versionID="69ea367123d1d750be7c75250d78990b">
  <xsd:schema xmlns:xsd="http://www.w3.org/2001/XMLSchema" xmlns:xs="http://www.w3.org/2001/XMLSchema" xmlns:p="http://schemas.microsoft.com/office/2006/metadata/properties" xmlns:ns3="0f1bafad-2bef-486d-a10d-70434011b57b" xmlns:ns4="22ed0b84-1c1a-4e2f-9e80-b3044996c17d" targetNamespace="http://schemas.microsoft.com/office/2006/metadata/properties" ma:root="true" ma:fieldsID="9bc1dd422574d8af9f51dac3593f7460" ns3:_="" ns4:_="">
    <xsd:import namespace="0f1bafad-2bef-486d-a10d-70434011b57b"/>
    <xsd:import namespace="22ed0b84-1c1a-4e2f-9e80-b3044996c1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bafad-2bef-486d-a10d-70434011b5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d0b84-1c1a-4e2f-9e80-b3044996c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ed0b84-1c1a-4e2f-9e80-b3044996c17d" xsi:nil="true"/>
  </documentManagement>
</p:properties>
</file>

<file path=customXml/itemProps1.xml><?xml version="1.0" encoding="utf-8"?>
<ds:datastoreItem xmlns:ds="http://schemas.openxmlformats.org/officeDocument/2006/customXml" ds:itemID="{D86B21B3-CFFB-4CC4-A2BE-549CF9EB8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63613-6F49-4A56-9937-DE3E93B79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1bafad-2bef-486d-a10d-70434011b57b"/>
    <ds:schemaRef ds:uri="22ed0b84-1c1a-4e2f-9e80-b3044996c1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48850D-BD84-4FBC-81E9-CB6EEC1E845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22ed0b84-1c1a-4e2f-9e80-b3044996c17d"/>
    <ds:schemaRef ds:uri="http://schemas.microsoft.com/office/2006/metadata/properties"/>
    <ds:schemaRef ds:uri="0f1bafad-2bef-486d-a10d-70434011b57b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technol-process</Template>
  <TotalTime>534</TotalTime>
  <Words>821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Cambria</vt:lpstr>
      <vt:lpstr>Calibri</vt:lpstr>
      <vt:lpstr>Arial Black</vt:lpstr>
      <vt:lpstr>Wingdings</vt:lpstr>
      <vt:lpstr>Courier New</vt:lpstr>
      <vt:lpstr>Arial Narrow</vt:lpstr>
      <vt:lpstr>technol-process</vt:lpstr>
      <vt:lpstr>Влияние на номофобията</vt:lpstr>
      <vt:lpstr>PowerPoint Presentation</vt:lpstr>
      <vt:lpstr>Причини и последици за номофобията</vt:lpstr>
      <vt:lpstr>Какви данни имаме</vt:lpstr>
      <vt:lpstr>Можем да обобщим:</vt:lpstr>
      <vt:lpstr>PowerPoint Presentation</vt:lpstr>
      <vt:lpstr>PowerPoint Presentation</vt:lpstr>
      <vt:lpstr>Нашето проучване</vt:lpstr>
      <vt:lpstr>Поведение</vt:lpstr>
      <vt:lpstr>„Болни“ ли сме?</vt:lpstr>
      <vt:lpstr>Възможни решения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процесс - шаблон презентации с сайта http://presentation-creation.ru</dc:title>
  <dc:creator>obstinate</dc:creator>
  <dc:description>Шаблон презентации с сайта http://presentation-creation.ru/</dc:description>
  <cp:lastModifiedBy>Ангелинка Т. Иванова</cp:lastModifiedBy>
  <cp:revision>46</cp:revision>
  <dcterms:created xsi:type="dcterms:W3CDTF">2018-01-30T12:15:21Z</dcterms:created>
  <dcterms:modified xsi:type="dcterms:W3CDTF">2023-06-25T18:50:17Z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0x010100DD75E95A0F27BD47AC31300285970B0D</vt:lpwstr>
  </property>
</Properties>
</file>