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Bitt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Bitter-bold.fntdata"/><Relationship Id="rId16" Type="http://schemas.openxmlformats.org/officeDocument/2006/relationships/font" Target="fonts/Bitter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Bitter-boldItalic.fntdata"/><Relationship Id="rId6" Type="http://schemas.openxmlformats.org/officeDocument/2006/relationships/slide" Target="slides/slide1.xml"/><Relationship Id="rId18" Type="http://schemas.openxmlformats.org/officeDocument/2006/relationships/font" Target="fonts/Bitter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53870c65f5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53870c65f5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53870c65f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53870c65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53870c65f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53870c65f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3870c65f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53870c65f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53870c65f5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53870c65f5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53870c65f5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53870c65f5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53870c65f5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53870c65f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539a36b98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539a36b98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539a36b98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539a36b98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rgbClr val="B99AFF"/>
            </a:gs>
            <a:gs pos="73000">
              <a:srgbClr val="B99AFF"/>
            </a:gs>
            <a:gs pos="100000">
              <a:srgbClr val="D9D2E9"/>
            </a:gs>
            <a:gs pos="100000">
              <a:srgbClr val="09315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bg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Relationship Id="rId4" Type="http://schemas.openxmlformats.org/officeDocument/2006/relationships/image" Target="../media/image1.png"/><Relationship Id="rId5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4.png"/><Relationship Id="rId5" Type="http://schemas.openxmlformats.org/officeDocument/2006/relationships/image" Target="../media/image21.png"/><Relationship Id="rId6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gif"/><Relationship Id="rId4" Type="http://schemas.openxmlformats.org/officeDocument/2006/relationships/image" Target="../media/image13.png"/><Relationship Id="rId5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27250" y="155550"/>
            <a:ext cx="8689500" cy="2052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bg" sz="358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Влиянието на номофобията върху здравословното състояние на населението в България</a:t>
            </a:r>
            <a:endParaRPr b="1" sz="3580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2541600" y="3687013"/>
            <a:ext cx="4060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bg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Пламена Инджова</a:t>
            </a:r>
            <a:endParaRPr i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bg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Йоана Терзиева</a:t>
            </a:r>
            <a:endParaRPr i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0326" y="2371675"/>
            <a:ext cx="3563350" cy="12026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630238" y="4313200"/>
            <a:ext cx="388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bg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Ментор: Христина Кръстева</a:t>
            </a:r>
            <a:endParaRPr i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281400" y="3015236"/>
            <a:ext cx="2380962" cy="228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30850" y="3270586"/>
            <a:ext cx="1483623" cy="157177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4921000" y="2928500"/>
            <a:ext cx="1483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bg" sz="15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Отбор ОСВ</a:t>
            </a:r>
            <a:endParaRPr b="1" i="1" sz="1500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"/>
          <p:cNvSpPr/>
          <p:nvPr/>
        </p:nvSpPr>
        <p:spPr>
          <a:xfrm>
            <a:off x="7491725" y="2638200"/>
            <a:ext cx="1471500" cy="1431600"/>
          </a:xfrm>
          <a:prstGeom prst="ellipse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2"/>
          <p:cNvSpPr txBox="1"/>
          <p:nvPr>
            <p:ph type="title"/>
          </p:nvPr>
        </p:nvSpPr>
        <p:spPr>
          <a:xfrm>
            <a:off x="382500" y="563500"/>
            <a:ext cx="3973500" cy="569400"/>
          </a:xfrm>
          <a:prstGeom prst="rect">
            <a:avLst/>
          </a:prstGeom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bg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З</a:t>
            </a:r>
            <a:r>
              <a:rPr b="1" lang="bg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аключение</a:t>
            </a:r>
            <a:endParaRPr b="1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166" name="Google Shape;166;p22"/>
          <p:cNvSpPr txBox="1"/>
          <p:nvPr>
            <p:ph idx="1" type="body"/>
          </p:nvPr>
        </p:nvSpPr>
        <p:spPr>
          <a:xfrm>
            <a:off x="347100" y="1340800"/>
            <a:ext cx="4103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bg" sz="200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Постоянната нужда от мобилно устройство близо до хората е причина за много социални, физически и психически проблеми през последните години. Заради това е необходимо спешното провеждане на повече изследвания, преди тази фобия окончателно да засегне целия свят, както много специалисти прогнозират. </a:t>
            </a:r>
            <a:endParaRPr/>
          </a:p>
        </p:txBody>
      </p:sp>
      <p:pic>
        <p:nvPicPr>
          <p:cNvPr id="167" name="Google Shape;16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7432875" y="2854925"/>
            <a:ext cx="2400569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2"/>
          <p:cNvSpPr txBox="1"/>
          <p:nvPr/>
        </p:nvSpPr>
        <p:spPr>
          <a:xfrm>
            <a:off x="5309425" y="563500"/>
            <a:ext cx="3378000" cy="5694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bg" sz="25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Източници:</a:t>
            </a:r>
            <a:endParaRPr b="1" sz="2500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pic>
        <p:nvPicPr>
          <p:cNvPr id="169" name="Google Shape;16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09425" y="1333450"/>
            <a:ext cx="1608964" cy="112864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0" name="Google Shape;17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78450" y="1333450"/>
            <a:ext cx="1608975" cy="112865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1" name="Google Shape;171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09425" y="4209625"/>
            <a:ext cx="2045124" cy="81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2"/>
          <p:cNvSpPr txBox="1"/>
          <p:nvPr/>
        </p:nvSpPr>
        <p:spPr>
          <a:xfrm>
            <a:off x="5497850" y="4069800"/>
            <a:ext cx="1856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bg" sz="1300"/>
              <a:t>Изображения от:</a:t>
            </a:r>
            <a:endParaRPr b="1" i="1" sz="1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1745100" y="717725"/>
            <a:ext cx="5653800" cy="572700"/>
          </a:xfrm>
          <a:prstGeom prst="rect">
            <a:avLst/>
          </a:prstGeom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bg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Цел и методи</a:t>
            </a:r>
            <a:endParaRPr b="1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525450" y="2372425"/>
            <a:ext cx="3742800" cy="20319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bg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Целта на статистическия анализ е представяне, сравняване и обобщаване на данните относно опасността от номофобия.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4909250" y="2372425"/>
            <a:ext cx="3742800" cy="20319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bg" sz="2000">
                <a:latin typeface="Times New Roman"/>
                <a:ea typeface="Times New Roman"/>
                <a:cs typeface="Times New Roman"/>
                <a:sym typeface="Times New Roman"/>
              </a:rPr>
              <a:t>Използван е сравнителен анализ. Данните са представени аналитично и графично, използвани са показатели на изследване на динамиката на развитие. 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525450" y="1856875"/>
            <a:ext cx="3742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bg" sz="2400" u="sng">
                <a:solidFill>
                  <a:srgbClr val="674EA7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Цел</a:t>
            </a:r>
            <a:endParaRPr b="1" sz="2400" u="sng">
              <a:solidFill>
                <a:srgbClr val="674EA7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4938650" y="1856875"/>
            <a:ext cx="3684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bg" sz="2400" u="sng">
                <a:solidFill>
                  <a:srgbClr val="674EA7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Методология</a:t>
            </a:r>
            <a:endParaRPr b="1" sz="2400" u="sng">
              <a:solidFill>
                <a:srgbClr val="674EA7"/>
              </a:solidFill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441682">
            <a:off x="106325" y="113488"/>
            <a:ext cx="1885950" cy="178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133075"/>
            <a:ext cx="8520600" cy="572700"/>
          </a:xfrm>
          <a:prstGeom prst="rect">
            <a:avLst/>
          </a:prstGeom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bg" sz="262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Как се развива номофобията?</a:t>
            </a:r>
            <a:endParaRPr b="1" sz="2620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311725" y="1090975"/>
            <a:ext cx="8520600" cy="108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Разграничават</a:t>
            </a:r>
            <a:r>
              <a:rPr lang="b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се две основни условия, водещи до зависимост: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b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силната нужда от одобрение чрез социални мрежи;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b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по-високо технологично ниво и умения на младото поколение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013900" y="2752312"/>
            <a:ext cx="2305850" cy="22457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1133150" y="613000"/>
            <a:ext cx="69954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bg" sz="170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*</a:t>
            </a:r>
            <a:r>
              <a:rPr i="1" lang="bg" sz="1700">
                <a:solidFill>
                  <a:schemeClr val="accen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Номофобия - психическа зависимост от смартфони и устройства </a:t>
            </a:r>
            <a:endParaRPr i="1" sz="1300"/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6950" y="2099200"/>
            <a:ext cx="4502160" cy="28938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1291950" y="2099200"/>
            <a:ext cx="328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bg" sz="1600">
                <a:latin typeface="Times New Roman"/>
                <a:ea typeface="Times New Roman"/>
                <a:cs typeface="Times New Roman"/>
                <a:sym typeface="Times New Roman"/>
              </a:rPr>
              <a:t>Съотношенията в честотата на комуникация в сравняваните държави е: Ирландия (87,3</a:t>
            </a:r>
            <a:r>
              <a:rPr lang="bg" sz="1600">
                <a:latin typeface="Times New Roman"/>
                <a:ea typeface="Times New Roman"/>
                <a:cs typeface="Times New Roman"/>
                <a:sym typeface="Times New Roman"/>
              </a:rPr>
              <a:t>%</a:t>
            </a:r>
            <a:r>
              <a:rPr lang="bg" sz="1600">
                <a:latin typeface="Times New Roman"/>
                <a:ea typeface="Times New Roman"/>
                <a:cs typeface="Times New Roman"/>
                <a:sym typeface="Times New Roman"/>
              </a:rPr>
              <a:t>), България (68,9%) и Румъния (43%). Забелязва се тенденция на увеличение в показател</a:t>
            </a:r>
            <a:r>
              <a:rPr lang="bg" sz="1600">
                <a:latin typeface="Times New Roman"/>
                <a:ea typeface="Times New Roman"/>
                <a:cs typeface="Times New Roman"/>
                <a:sym typeface="Times New Roman"/>
              </a:rPr>
              <a:t>и</a:t>
            </a:r>
            <a:r>
              <a:rPr lang="bg" sz="1600">
                <a:latin typeface="Times New Roman"/>
                <a:ea typeface="Times New Roman"/>
                <a:cs typeface="Times New Roman"/>
                <a:sym typeface="Times New Roman"/>
              </a:rPr>
              <a:t>те на България, които обаче не достигат максималните стойности за европейските страни (коеф. на растеж на Ирландия спрямо България е 1,27 пъти).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5501425" y="2651100"/>
            <a:ext cx="715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1300">
                <a:solidFill>
                  <a:schemeClr val="lt1"/>
                </a:solidFill>
              </a:rPr>
              <a:t>87,3%</a:t>
            </a:r>
            <a:endParaRPr sz="1300">
              <a:solidFill>
                <a:schemeClr val="lt1"/>
              </a:solidFill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6747550" y="3036000"/>
            <a:ext cx="715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bg" sz="1300">
                <a:solidFill>
                  <a:schemeClr val="lt1"/>
                </a:solidFill>
              </a:rPr>
              <a:t>68,9%</a:t>
            </a:r>
            <a:endParaRPr sz="1300">
              <a:solidFill>
                <a:schemeClr val="lt1"/>
              </a:solidFill>
            </a:endParaRPr>
          </a:p>
        </p:txBody>
      </p:sp>
      <p:sp>
        <p:nvSpPr>
          <p:cNvPr id="83" name="Google Shape;83;p15"/>
          <p:cNvSpPr txBox="1"/>
          <p:nvPr/>
        </p:nvSpPr>
        <p:spPr>
          <a:xfrm>
            <a:off x="7980400" y="3619025"/>
            <a:ext cx="638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300">
                <a:solidFill>
                  <a:schemeClr val="lt1"/>
                </a:solidFill>
              </a:rPr>
              <a:t>43%</a:t>
            </a:r>
            <a:endParaRPr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127950" y="91700"/>
            <a:ext cx="8888100" cy="572700"/>
          </a:xfrm>
          <a:prstGeom prst="rect">
            <a:avLst/>
          </a:prstGeom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bg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До какво води номофобията?</a:t>
            </a:r>
            <a:endParaRPr b="1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172350" y="3259450"/>
            <a:ext cx="4812000" cy="16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SzPts val="1900"/>
              <a:buFont typeface="Times New Roman"/>
              <a:buChar char="●"/>
            </a:pPr>
            <a:r>
              <a:rPr lang="bg" sz="1900">
                <a:latin typeface="Times New Roman"/>
                <a:ea typeface="Times New Roman"/>
                <a:cs typeface="Times New Roman"/>
                <a:sym typeface="Times New Roman"/>
              </a:rPr>
              <a:t>качества, които правят телефона привлекателна технология (звуци и графики);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SzPts val="1900"/>
              <a:buFont typeface="Times New Roman"/>
              <a:buChar char="●"/>
            </a:pPr>
            <a:r>
              <a:rPr lang="bg" sz="1900">
                <a:latin typeface="Times New Roman"/>
                <a:ea typeface="Times New Roman"/>
                <a:cs typeface="Times New Roman"/>
                <a:sym typeface="Times New Roman"/>
              </a:rPr>
              <a:t>емоционална удовлетвореност;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SzPts val="1900"/>
              <a:buFont typeface="Times New Roman"/>
              <a:buChar char="●"/>
            </a:pPr>
            <a:r>
              <a:rPr lang="bg" sz="1900">
                <a:latin typeface="Times New Roman"/>
                <a:ea typeface="Times New Roman"/>
                <a:cs typeface="Times New Roman"/>
                <a:sym typeface="Times New Roman"/>
              </a:rPr>
              <a:t>човешката воля и лични цели</a:t>
            </a:r>
            <a:endParaRPr/>
          </a:p>
        </p:txBody>
      </p:sp>
      <p:sp>
        <p:nvSpPr>
          <p:cNvPr id="90" name="Google Shape;90;p16"/>
          <p:cNvSpPr txBox="1"/>
          <p:nvPr/>
        </p:nvSpPr>
        <p:spPr>
          <a:xfrm>
            <a:off x="1589700" y="2884575"/>
            <a:ext cx="197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bg" sz="2000">
                <a:solidFill>
                  <a:schemeClr val="lt1"/>
                </a:solidFill>
                <a:highlight>
                  <a:srgbClr val="674EA7"/>
                </a:highlight>
              </a:rPr>
              <a:t>Фактори</a:t>
            </a:r>
            <a:endParaRPr b="1" sz="2000">
              <a:solidFill>
                <a:schemeClr val="lt1"/>
              </a:solidFill>
              <a:highlight>
                <a:srgbClr val="674EA7"/>
              </a:highlight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1242450" y="898625"/>
            <a:ext cx="26718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bg" sz="1900">
                <a:solidFill>
                  <a:schemeClr val="lt1"/>
                </a:solidFill>
                <a:highlight>
                  <a:srgbClr val="674EA7"/>
                </a:highlight>
              </a:rPr>
              <a:t>Структура</a:t>
            </a:r>
            <a:endParaRPr b="1" sz="1900">
              <a:solidFill>
                <a:schemeClr val="lt1"/>
              </a:solidFill>
              <a:highlight>
                <a:srgbClr val="674EA7"/>
              </a:highlight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172350" y="1284675"/>
            <a:ext cx="4812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SzPts val="1900"/>
              <a:buFont typeface="Times New Roman"/>
              <a:buChar char="●"/>
            </a:pPr>
            <a:r>
              <a:rPr lang="bg" sz="1900">
                <a:latin typeface="Times New Roman"/>
                <a:ea typeface="Times New Roman"/>
                <a:cs typeface="Times New Roman"/>
                <a:sym typeface="Times New Roman"/>
              </a:rPr>
              <a:t>емоционална и социална зависимост;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SzPts val="1900"/>
              <a:buFont typeface="Times New Roman"/>
              <a:buChar char="●"/>
            </a:pPr>
            <a:r>
              <a:rPr lang="bg" sz="1900">
                <a:latin typeface="Times New Roman"/>
                <a:ea typeface="Times New Roman"/>
                <a:cs typeface="Times New Roman"/>
                <a:sym typeface="Times New Roman"/>
              </a:rPr>
              <a:t>постоянно използване на телефон;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SzPts val="1900"/>
              <a:buFont typeface="Times New Roman"/>
              <a:buChar char="●"/>
            </a:pPr>
            <a:r>
              <a:rPr lang="bg" sz="1900">
                <a:latin typeface="Times New Roman"/>
                <a:ea typeface="Times New Roman"/>
                <a:cs typeface="Times New Roman"/>
                <a:sym typeface="Times New Roman"/>
              </a:rPr>
              <a:t>страх от социално изоставане;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SzPts val="1900"/>
              <a:buFont typeface="Times New Roman"/>
              <a:buChar char="●"/>
            </a:pPr>
            <a:r>
              <a:rPr lang="bg" sz="1900">
                <a:latin typeface="Times New Roman"/>
                <a:ea typeface="Times New Roman"/>
                <a:cs typeface="Times New Roman"/>
                <a:sym typeface="Times New Roman"/>
              </a:rPr>
              <a:t>негативни последици от фобията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4350" y="1535625"/>
            <a:ext cx="4159575" cy="36078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/>
          <p:nvPr>
            <p:ph type="title"/>
          </p:nvPr>
        </p:nvSpPr>
        <p:spPr>
          <a:xfrm>
            <a:off x="124500" y="73850"/>
            <a:ext cx="8895000" cy="510900"/>
          </a:xfrm>
          <a:prstGeom prst="rect">
            <a:avLst/>
          </a:prstGeom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bg" sz="212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Зависимостта между факторите</a:t>
            </a:r>
            <a:endParaRPr b="1" sz="2120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99" name="Google Shape;99;p17"/>
          <p:cNvSpPr txBox="1"/>
          <p:nvPr/>
        </p:nvSpPr>
        <p:spPr>
          <a:xfrm>
            <a:off x="683800" y="1238300"/>
            <a:ext cx="773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7"/>
          <p:cNvSpPr txBox="1"/>
          <p:nvPr/>
        </p:nvSpPr>
        <p:spPr>
          <a:xfrm>
            <a:off x="1107525" y="1344225"/>
            <a:ext cx="7391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1" name="Google Shape;10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500" y="665000"/>
            <a:ext cx="4366849" cy="2629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52650" y="664988"/>
            <a:ext cx="4366849" cy="26293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/>
        </p:nvSpPr>
        <p:spPr>
          <a:xfrm>
            <a:off x="145200" y="3374625"/>
            <a:ext cx="88536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bg" sz="1700">
                <a:latin typeface="Times New Roman"/>
                <a:ea typeface="Times New Roman"/>
                <a:cs typeface="Times New Roman"/>
                <a:sym typeface="Times New Roman"/>
              </a:rPr>
              <a:t>При факторите, които водят до номофобия, определени като лични цели, се наблюдава, че най-голям процент има при телефонните и видео разговори по интернет (67,3% - 2022 г.), следвани от участие в социалните мрежи (63,4% - 2022 г.) и от размяна на съобщения в реално време (61,5% - 2022 г.). При забавленията най-голям процент има при слушане на музика (41,6%) и гледането на видео съдържание (27,5%). Общата тенденция за периода 2020-2022 г. е към увеличение. </a:t>
            </a:r>
            <a:endParaRPr sz="1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17"/>
          <p:cNvSpPr txBox="1"/>
          <p:nvPr/>
        </p:nvSpPr>
        <p:spPr>
          <a:xfrm>
            <a:off x="807925" y="695963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600">
                <a:latin typeface="Times New Roman"/>
                <a:ea typeface="Times New Roman"/>
                <a:cs typeface="Times New Roman"/>
                <a:sym typeface="Times New Roman"/>
              </a:rPr>
              <a:t>Комуникация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5656175" y="718188"/>
            <a:ext cx="2359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600">
                <a:latin typeface="Times New Roman"/>
                <a:ea typeface="Times New Roman"/>
                <a:cs typeface="Times New Roman"/>
                <a:sym typeface="Times New Roman"/>
              </a:rPr>
              <a:t>Забавление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/>
          <p:nvPr/>
        </p:nvSpPr>
        <p:spPr>
          <a:xfrm>
            <a:off x="-1058400" y="1467150"/>
            <a:ext cx="2797200" cy="2956200"/>
          </a:xfrm>
          <a:prstGeom prst="ellipse">
            <a:avLst/>
          </a:prstGeom>
          <a:solidFill>
            <a:srgbClr val="D9D2E9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8"/>
          <p:cNvSpPr txBox="1"/>
          <p:nvPr>
            <p:ph type="title"/>
          </p:nvPr>
        </p:nvSpPr>
        <p:spPr>
          <a:xfrm>
            <a:off x="311700" y="113625"/>
            <a:ext cx="8520600" cy="572700"/>
          </a:xfrm>
          <a:prstGeom prst="rect">
            <a:avLst/>
          </a:prstGeom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bg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Кои възрастови групи са най-засегнати?</a:t>
            </a:r>
            <a:endParaRPr b="1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pic>
        <p:nvPicPr>
          <p:cNvPr id="112" name="Google Shape;11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-182500" y="1579578"/>
            <a:ext cx="2107225" cy="3676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8"/>
          <p:cNvPicPr preferRelativeResize="0"/>
          <p:nvPr/>
        </p:nvPicPr>
        <p:blipFill rotWithShape="1">
          <a:blip r:embed="rId4">
            <a:alphaModFix/>
          </a:blip>
          <a:srcRect b="0" l="2583" r="2431" t="0"/>
          <a:stretch/>
        </p:blipFill>
        <p:spPr>
          <a:xfrm>
            <a:off x="4369550" y="1650225"/>
            <a:ext cx="4663400" cy="295619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8"/>
          <p:cNvSpPr txBox="1"/>
          <p:nvPr/>
        </p:nvSpPr>
        <p:spPr>
          <a:xfrm>
            <a:off x="2012725" y="1954250"/>
            <a:ext cx="187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8"/>
          <p:cNvSpPr txBox="1"/>
          <p:nvPr/>
        </p:nvSpPr>
        <p:spPr>
          <a:xfrm>
            <a:off x="311700" y="794400"/>
            <a:ext cx="8520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bg" sz="1600">
                <a:latin typeface="Times New Roman"/>
                <a:ea typeface="Times New Roman"/>
                <a:cs typeface="Times New Roman"/>
                <a:sym typeface="Times New Roman"/>
              </a:rPr>
              <a:t>Макар и да обхваща всички възрастови групи, п</a:t>
            </a:r>
            <a:r>
              <a:rPr lang="bg" sz="1600">
                <a:latin typeface="Times New Roman"/>
                <a:ea typeface="Times New Roman"/>
                <a:cs typeface="Times New Roman"/>
                <a:sym typeface="Times New Roman"/>
              </a:rPr>
              <a:t>редставените данни доказват, че през последните години номофобията оказва най-силно влияние на групата 16-24 години.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18"/>
          <p:cNvSpPr txBox="1"/>
          <p:nvPr/>
        </p:nvSpPr>
        <p:spPr>
          <a:xfrm>
            <a:off x="1865875" y="1471500"/>
            <a:ext cx="23766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bg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Наблюдава се тенденция на растеж, като и през трите изследвани години с най-висока стойност се запазва групата от 16-24 години - през 2022 г. е 95,1%. Следвана е от групата 25-34 години с 93,6%, след тях 35-44 години - 90%. С увеличаване на възрастовата група намалява процентът на регулярно използващите интернет. 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/>
          <p:nvPr/>
        </p:nvSpPr>
        <p:spPr>
          <a:xfrm>
            <a:off x="278375" y="304900"/>
            <a:ext cx="8577000" cy="45999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9"/>
          <p:cNvSpPr txBox="1"/>
          <p:nvPr>
            <p:ph type="title"/>
          </p:nvPr>
        </p:nvSpPr>
        <p:spPr>
          <a:xfrm>
            <a:off x="1421700" y="751425"/>
            <a:ext cx="6300600" cy="572700"/>
          </a:xfrm>
          <a:prstGeom prst="rect">
            <a:avLst/>
          </a:prstGeom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bg" sz="262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Как да надмогнем номофобията?</a:t>
            </a:r>
            <a:endParaRPr b="1" sz="2620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123" name="Google Shape;123;p19"/>
          <p:cNvSpPr txBox="1"/>
          <p:nvPr>
            <p:ph idx="1" type="body"/>
          </p:nvPr>
        </p:nvSpPr>
        <p:spPr>
          <a:xfrm>
            <a:off x="601275" y="1912775"/>
            <a:ext cx="5889900" cy="22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9251" lvl="0" marL="457200" rtl="0" algn="just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58"/>
              <a:buFont typeface="Times New Roman"/>
              <a:buChar char="●"/>
            </a:pPr>
            <a:r>
              <a:rPr lang="bg" sz="205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запознаване с опасностите от номофобията;</a:t>
            </a:r>
            <a:endParaRPr sz="2057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9251" lvl="0" marL="457200" rtl="0" algn="just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58"/>
              <a:buFont typeface="Times New Roman"/>
              <a:buChar char="●"/>
            </a:pPr>
            <a:r>
              <a:rPr lang="bg" sz="205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разширяване на социалната среда;</a:t>
            </a:r>
            <a:endParaRPr sz="2057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9251" lvl="0" marL="457200" rtl="0" algn="just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58"/>
              <a:buFont typeface="Times New Roman"/>
              <a:buChar char="●"/>
            </a:pPr>
            <a:r>
              <a:rPr lang="bg" sz="205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задаване на граници и използване на инструменти за дигитално благополучие;</a:t>
            </a:r>
            <a:endParaRPr sz="2057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9251" lvl="0" marL="457200" rtl="0" algn="just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58"/>
              <a:buFont typeface="Times New Roman"/>
              <a:buChar char="●"/>
            </a:pPr>
            <a:r>
              <a:rPr lang="bg" sz="205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намиране на заместител;</a:t>
            </a:r>
            <a:endParaRPr sz="2057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9251" lvl="0" marL="457200" rtl="0" algn="just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58"/>
              <a:buFont typeface="Times New Roman"/>
              <a:buChar char="●"/>
            </a:pPr>
            <a:r>
              <a:rPr lang="bg" sz="2057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професионална психологическа помощ</a:t>
            </a:r>
            <a:endParaRPr sz="1965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4" name="Google Shape;12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6963" y="1540500"/>
            <a:ext cx="3514725" cy="3867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44400" y="2489324"/>
            <a:ext cx="573925" cy="46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/>
          <p:nvPr/>
        </p:nvSpPr>
        <p:spPr>
          <a:xfrm>
            <a:off x="356400" y="318150"/>
            <a:ext cx="8431200" cy="45072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0"/>
          <p:cNvSpPr txBox="1"/>
          <p:nvPr>
            <p:ph type="title"/>
          </p:nvPr>
        </p:nvSpPr>
        <p:spPr>
          <a:xfrm>
            <a:off x="1764900" y="593725"/>
            <a:ext cx="5614200" cy="572700"/>
          </a:xfrm>
          <a:prstGeom prst="rect">
            <a:avLst/>
          </a:prstGeom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bg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 Зависим ли си от телефона си?</a:t>
            </a:r>
            <a:endParaRPr b="1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3506500" y="1333650"/>
            <a:ext cx="4782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bg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Адам Алтър, психолог в нюйоркския университет, открива, че 40-50% от тийнейджърите предпочитат да са със счупени кости, отколкото със счупен телефон.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bg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Той също установява, че те дори питат коя ръка би била засегнатата и дали ще могат да продължат да използват телефона си въпреки счупената кост. 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3" name="Google Shape;13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375" y="1694875"/>
            <a:ext cx="2155050" cy="238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/>
          <p:nvPr/>
        </p:nvSpPr>
        <p:spPr>
          <a:xfrm>
            <a:off x="344675" y="304900"/>
            <a:ext cx="8484000" cy="4520400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9" name="Google Shape;139;p21"/>
          <p:cNvGrpSpPr/>
          <p:nvPr/>
        </p:nvGrpSpPr>
        <p:grpSpPr>
          <a:xfrm>
            <a:off x="782150" y="835093"/>
            <a:ext cx="3513113" cy="2841149"/>
            <a:chOff x="1142800" y="1342000"/>
            <a:chExt cx="3142600" cy="2534025"/>
          </a:xfrm>
        </p:grpSpPr>
        <p:pic>
          <p:nvPicPr>
            <p:cNvPr id="140" name="Google Shape;140;p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340925" y="1742188"/>
              <a:ext cx="2619175" cy="1776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1" name="Google Shape;141;p21"/>
            <p:cNvSpPr txBox="1"/>
            <p:nvPr/>
          </p:nvSpPr>
          <p:spPr>
            <a:xfrm>
              <a:off x="1142800" y="2689450"/>
              <a:ext cx="659100" cy="35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bg"/>
                <a:t>3,65</a:t>
              </a:r>
              <a:endParaRPr b="1"/>
            </a:p>
          </p:txBody>
        </p:sp>
        <p:sp>
          <p:nvSpPr>
            <p:cNvPr id="142" name="Google Shape;142;p21"/>
            <p:cNvSpPr txBox="1"/>
            <p:nvPr/>
          </p:nvSpPr>
          <p:spPr>
            <a:xfrm>
              <a:off x="2465700" y="1742200"/>
              <a:ext cx="715800" cy="35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bg"/>
                <a:t>6,37</a:t>
              </a:r>
              <a:endParaRPr b="1"/>
            </a:p>
          </p:txBody>
        </p:sp>
        <p:sp>
          <p:nvSpPr>
            <p:cNvPr id="143" name="Google Shape;143;p21"/>
            <p:cNvSpPr txBox="1"/>
            <p:nvPr/>
          </p:nvSpPr>
          <p:spPr>
            <a:xfrm>
              <a:off x="3626300" y="1342000"/>
              <a:ext cx="659100" cy="35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bg"/>
                <a:t>7,33</a:t>
              </a:r>
              <a:endParaRPr b="1"/>
            </a:p>
          </p:txBody>
        </p:sp>
        <p:sp>
          <p:nvSpPr>
            <p:cNvPr id="144" name="Google Shape;144;p21"/>
            <p:cNvSpPr txBox="1"/>
            <p:nvPr/>
          </p:nvSpPr>
          <p:spPr>
            <a:xfrm>
              <a:off x="1142800" y="3519025"/>
              <a:ext cx="659100" cy="35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"/>
                <a:t>2016</a:t>
              </a:r>
              <a:endParaRPr/>
            </a:p>
          </p:txBody>
        </p:sp>
        <p:sp>
          <p:nvSpPr>
            <p:cNvPr id="145" name="Google Shape;145;p21"/>
            <p:cNvSpPr txBox="1"/>
            <p:nvPr/>
          </p:nvSpPr>
          <p:spPr>
            <a:xfrm>
              <a:off x="2494050" y="3519025"/>
              <a:ext cx="659100" cy="35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"/>
                <a:t>2021</a:t>
              </a:r>
              <a:endParaRPr/>
            </a:p>
          </p:txBody>
        </p:sp>
        <p:sp>
          <p:nvSpPr>
            <p:cNvPr id="146" name="Google Shape;146;p21"/>
            <p:cNvSpPr txBox="1"/>
            <p:nvPr/>
          </p:nvSpPr>
          <p:spPr>
            <a:xfrm>
              <a:off x="3564500" y="3519025"/>
              <a:ext cx="659100" cy="35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"/>
                <a:t>2025</a:t>
              </a:r>
              <a:endParaRPr/>
            </a:p>
          </p:txBody>
        </p:sp>
      </p:grpSp>
      <p:sp>
        <p:nvSpPr>
          <p:cNvPr id="147" name="Google Shape;147;p21"/>
          <p:cNvSpPr txBox="1"/>
          <p:nvPr/>
        </p:nvSpPr>
        <p:spPr>
          <a:xfrm>
            <a:off x="448488" y="3754300"/>
            <a:ext cx="4123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bg" sz="2100">
                <a:solidFill>
                  <a:schemeClr val="lt1"/>
                </a:solidFill>
              </a:rPr>
              <a:t>Общ брой смартфони в света днес</a:t>
            </a:r>
            <a:endParaRPr b="1" i="1" sz="2100">
              <a:solidFill>
                <a:schemeClr val="lt1"/>
              </a:solidFill>
            </a:endParaRPr>
          </a:p>
        </p:txBody>
      </p:sp>
      <p:grpSp>
        <p:nvGrpSpPr>
          <p:cNvPr id="148" name="Google Shape;148;p21"/>
          <p:cNvGrpSpPr/>
          <p:nvPr/>
        </p:nvGrpSpPr>
        <p:grpSpPr>
          <a:xfrm>
            <a:off x="4572005" y="732424"/>
            <a:ext cx="4007261" cy="3883776"/>
            <a:chOff x="4802150" y="739675"/>
            <a:chExt cx="4404552" cy="4391425"/>
          </a:xfrm>
        </p:grpSpPr>
        <p:sp>
          <p:nvSpPr>
            <p:cNvPr id="149" name="Google Shape;149;p21"/>
            <p:cNvSpPr txBox="1"/>
            <p:nvPr/>
          </p:nvSpPr>
          <p:spPr>
            <a:xfrm>
              <a:off x="5055000" y="2119674"/>
              <a:ext cx="3514800" cy="10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" sz="5000"/>
                <a:t>🌎 </a:t>
              </a:r>
              <a:r>
                <a:rPr lang="bg" sz="5000">
                  <a:solidFill>
                    <a:schemeClr val="dk1"/>
                  </a:solidFill>
                </a:rPr>
                <a:t>85%</a:t>
              </a:r>
              <a:endParaRPr sz="5000"/>
            </a:p>
          </p:txBody>
        </p:sp>
        <p:sp>
          <p:nvSpPr>
            <p:cNvPr id="150" name="Google Shape;150;p21"/>
            <p:cNvSpPr txBox="1"/>
            <p:nvPr/>
          </p:nvSpPr>
          <p:spPr>
            <a:xfrm>
              <a:off x="4802150" y="739675"/>
              <a:ext cx="3626400" cy="10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" sz="5000"/>
                <a:t>📱6,84</a:t>
              </a:r>
              <a:endParaRPr sz="5000"/>
            </a:p>
          </p:txBody>
        </p:sp>
        <p:grpSp>
          <p:nvGrpSpPr>
            <p:cNvPr id="151" name="Google Shape;151;p21"/>
            <p:cNvGrpSpPr/>
            <p:nvPr/>
          </p:nvGrpSpPr>
          <p:grpSpPr>
            <a:xfrm>
              <a:off x="5453206" y="3468744"/>
              <a:ext cx="1087262" cy="1041682"/>
              <a:chOff x="5209763" y="3340625"/>
              <a:chExt cx="1385400" cy="1385400"/>
            </a:xfrm>
          </p:grpSpPr>
          <p:pic>
            <p:nvPicPr>
              <p:cNvPr id="152" name="Google Shape;152;p21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5557800" y="3794700"/>
                <a:ext cx="689325" cy="68932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3" name="Google Shape;153;p21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5209763" y="3340625"/>
                <a:ext cx="1385400" cy="13854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54" name="Google Shape;154;p21"/>
            <p:cNvSpPr txBox="1"/>
            <p:nvPr/>
          </p:nvSpPr>
          <p:spPr>
            <a:xfrm>
              <a:off x="5580300" y="1634775"/>
              <a:ext cx="2989500" cy="45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"/>
                <a:t>милиарда смартфони в света</a:t>
              </a:r>
              <a:endParaRPr/>
            </a:p>
          </p:txBody>
        </p:sp>
        <p:sp>
          <p:nvSpPr>
            <p:cNvPr id="155" name="Google Shape;155;p21"/>
            <p:cNvSpPr txBox="1"/>
            <p:nvPr/>
          </p:nvSpPr>
          <p:spPr>
            <a:xfrm>
              <a:off x="5580302" y="2879890"/>
              <a:ext cx="3626400" cy="45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"/>
                <a:t>от хората в света имат смартфони</a:t>
              </a:r>
              <a:endParaRPr/>
            </a:p>
          </p:txBody>
        </p:sp>
        <p:cxnSp>
          <p:nvCxnSpPr>
            <p:cNvPr id="156" name="Google Shape;156;p21"/>
            <p:cNvCxnSpPr/>
            <p:nvPr/>
          </p:nvCxnSpPr>
          <p:spPr>
            <a:xfrm flipH="1" rot="10800000">
              <a:off x="4823850" y="2070725"/>
              <a:ext cx="3977100" cy="13200"/>
            </a:xfrm>
            <a:prstGeom prst="straightConnector1">
              <a:avLst/>
            </a:prstGeom>
            <a:noFill/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7" name="Google Shape;157;p21"/>
            <p:cNvCxnSpPr/>
            <p:nvPr/>
          </p:nvCxnSpPr>
          <p:spPr>
            <a:xfrm flipH="1" rot="10800000">
              <a:off x="4823850" y="3367813"/>
              <a:ext cx="3977100" cy="13200"/>
            </a:xfrm>
            <a:prstGeom prst="straightConnector1">
              <a:avLst/>
            </a:prstGeom>
            <a:noFill/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8" name="Google Shape;158;p21"/>
            <p:cNvSpPr txBox="1"/>
            <p:nvPr/>
          </p:nvSpPr>
          <p:spPr>
            <a:xfrm>
              <a:off x="5686050" y="4435100"/>
              <a:ext cx="3176700" cy="69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"/>
                <a:t>от хората в света имат мобилни телефони</a:t>
              </a:r>
              <a:endParaRPr/>
            </a:p>
          </p:txBody>
        </p:sp>
        <p:sp>
          <p:nvSpPr>
            <p:cNvPr id="159" name="Google Shape;159;p21"/>
            <p:cNvSpPr txBox="1"/>
            <p:nvPr/>
          </p:nvSpPr>
          <p:spPr>
            <a:xfrm>
              <a:off x="5857660" y="3499672"/>
              <a:ext cx="3071700" cy="107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bg" sz="5000">
                  <a:solidFill>
                    <a:schemeClr val="dk1"/>
                  </a:solidFill>
                </a:rPr>
                <a:t>  91,21%</a:t>
              </a:r>
              <a:endParaRPr sz="500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