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1" r:id="rId3"/>
    <p:sldId id="283" r:id="rId4"/>
    <p:sldId id="279" r:id="rId5"/>
    <p:sldId id="284" r:id="rId6"/>
    <p:sldId id="281" r:id="rId7"/>
    <p:sldId id="285" r:id="rId8"/>
    <p:sldId id="288" r:id="rId9"/>
    <p:sldId id="280" r:id="rId10"/>
    <p:sldId id="286" r:id="rId11"/>
    <p:sldId id="257" r:id="rId12"/>
    <p:sldId id="287" r:id="rId13"/>
    <p:sldId id="282" r:id="rId14"/>
  </p:sldIdLst>
  <p:sldSz cx="12192000" cy="6858000"/>
  <p:notesSz cx="6858000" cy="9144000"/>
  <p:defaultTextStyle>
    <a:defPPr rtl="0"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Добре дошли" id="{E75E278A-FF0E-49A4-B170-79828D63BBAD}">
          <p14:sldIdLst>
            <p14:sldId id="256"/>
          </p14:sldIdLst>
        </p14:section>
        <p14:section name="&quot;Проектиране&quot;, &quot;Метаморфоза&quot;, &quot;Анотации&quot;, &quot;Съвместна работа&quot;, &quot;Кажи ми&quot;" id="{B9B51309-D148-4332-87C2-07BE32FBCA3B}">
          <p14:sldIdLst>
            <p14:sldId id="271"/>
            <p14:sldId id="279"/>
            <p14:sldId id="281"/>
            <p14:sldId id="280"/>
            <p14:sldId id="257"/>
            <p14:sldId id="275"/>
            <p14:sldId id="276"/>
          </p14:sldIdLst>
        </p14:section>
        <p14:section name="Научете повече" id="{2CC34DB2-6590-42C0-AD4B-A04C6060184E}">
          <p14:sldIdLst>
            <p14:sldId id="28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94241" autoAdjust="0"/>
  </p:normalViewPr>
  <p:slideViewPr>
    <p:cSldViewPr snapToGrid="0">
      <p:cViewPr varScale="1">
        <p:scale>
          <a:sx n="69" d="100"/>
          <a:sy n="69" d="100"/>
        </p:scale>
        <p:origin x="-73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8E34946-DF7F-48AB-9D77-80D348F7E843}" type="datetime1">
              <a:rPr lang="bg-BG" smtClean="0"/>
              <a:pPr rtl="0"/>
              <a:t>17.5.2023 г.</a:t>
            </a:fld>
            <a:endParaRPr lang="bg-BG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bg-BG" smtClean="0"/>
              <a:pPr rtl="0"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noProof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FE319E4-A9A6-49FD-AB1D-C07FAAB1FBCE}" type="datetime1">
              <a:rPr lang="bg-BG" noProof="0" smtClean="0"/>
              <a:pPr rtl="0"/>
              <a:t>17.5.2023 г.</a:t>
            </a:fld>
            <a:endParaRPr lang="bg-BG" noProof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noProof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-BG" noProof="0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noProof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  <p:extLst>
      <p:ext uri="{BB962C8B-B14F-4D97-AF65-F5344CB8AC3E}">
        <p14:creationId xmlns=""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bg-BG" smtClean="0"/>
              <a:pPr rtl="0"/>
              <a:t>1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bg-BG" smtClean="0"/>
              <a:pPr rtl="0"/>
              <a:t>2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4040300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bg-BG" smtClean="0"/>
              <a:pPr rtl="0"/>
              <a:t>4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4239530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bg-BG" smtClean="0"/>
              <a:pPr rtl="0"/>
              <a:t>6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455016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bg-BG" smtClean="0"/>
              <a:pPr rtl="0"/>
              <a:t>9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557192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bg-BG" smtClean="0"/>
              <a:pPr rtl="0"/>
              <a:t>11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034230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bg-BG" smtClean="0"/>
              <a:pPr rtl="0"/>
              <a:t>13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42178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sz="1800" noProof="0"/>
          </a:p>
        </p:txBody>
      </p:sp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</p:spTree>
    <p:extLst>
      <p:ext uri="{BB962C8B-B14F-4D97-AF65-F5344CB8AC3E}">
        <p14:creationId xmlns=""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bg-BG" sz="1800" noProof="0"/>
          </a:p>
        </p:txBody>
      </p:sp>
      <p:cxnSp>
        <p:nvCxnSpPr>
          <p:cNvPr id="12" name="Право съединение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лавие 3"/>
          <p:cNvSpPr>
            <a:spLocks noGrp="1"/>
          </p:cNvSpPr>
          <p:nvPr>
            <p:ph type="title" hasCustomPrompt="1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bg-BG" noProof="0"/>
              <a:t>Щракнете, за да редактирате стилове на текст в образеца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bg-BG" noProof="0"/>
              <a:t>Второ ниво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bg-BG" noProof="0"/>
              <a:t>Трето ниво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bg-BG" noProof="0"/>
              <a:t>Четвърто ниво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bg-BG" noProof="0"/>
              <a:t>Пето ниво</a:t>
            </a:r>
          </a:p>
        </p:txBody>
      </p:sp>
      <p:sp>
        <p:nvSpPr>
          <p:cNvPr id="6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04B909D-F31F-401B-8028-D63F2344D2A8}" type="datetime1">
              <a:rPr lang="bg-BG" noProof="0" smtClean="0"/>
              <a:pPr rtl="0"/>
              <a:t>17.5.2023 г.</a:t>
            </a:fld>
            <a:endParaRPr lang="bg-BG" noProof="0"/>
          </a:p>
        </p:txBody>
      </p:sp>
      <p:sp>
        <p:nvSpPr>
          <p:cNvPr id="7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bg-BG" noProof="0"/>
          </a:p>
        </p:txBody>
      </p:sp>
      <p:sp>
        <p:nvSpPr>
          <p:cNvPr id="8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  <p:extLst>
      <p:ext uri="{BB962C8B-B14F-4D97-AF65-F5344CB8AC3E}">
        <p14:creationId xmlns=""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ка на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sz="1800" noProof="0"/>
          </a:p>
        </p:txBody>
      </p:sp>
      <p:sp>
        <p:nvSpPr>
          <p:cNvPr id="10" name="Правоъгълник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sz="1800" noProof="0"/>
          </a:p>
        </p:txBody>
      </p:sp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7" name="Контейнер на съдържание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bg-BG" noProof="0"/>
              <a:t>Щракнете, за да редактирате стилове на текст в образеца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bg-BG" noProof="0"/>
              <a:t>Второ ниво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bg-BG" noProof="0"/>
              <a:t>Трето ниво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bg-BG" noProof="0"/>
              <a:t>Четвърто ниво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bg-BG" noProof="0"/>
              <a:t>Пето ниво</a:t>
            </a:r>
          </a:p>
        </p:txBody>
      </p:sp>
    </p:spTree>
    <p:extLst>
      <p:ext uri="{BB962C8B-B14F-4D97-AF65-F5344CB8AC3E}">
        <p14:creationId xmlns=""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bg-BG" sz="1800" noProof="0"/>
          </a:p>
        </p:txBody>
      </p:sp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bg-BG" noProof="0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05E680D-C3FA-4ACA-ACED-3C6BBB153888}" type="datetime1">
              <a:rPr lang="bg-BG" noProof="0" smtClean="0"/>
              <a:pPr rtl="0"/>
              <a:t>17.5.2023 г.</a:t>
            </a:fld>
            <a:endParaRPr lang="bg-BG" noProof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bg-BG" noProof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bg-BG" noProof="0" smtClean="0"/>
              <a:pPr rtl="0"/>
              <a:t>‹#›</a:t>
            </a:fld>
            <a:endParaRPr lang="bg-BG" noProof="0"/>
          </a:p>
        </p:txBody>
      </p:sp>
      <p:cxnSp>
        <p:nvCxnSpPr>
          <p:cNvPr id="8" name="Право съединение 7"/>
          <p:cNvCxnSpPr/>
          <p:nvPr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Biblioteka@nsi.bg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nsi.bg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go.microsoft.com/fwlink/?LinkId=623327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go.microsoft.com/fwlink/?LinkId=617172" TargetMode="External"/><Relationship Id="rId9" Type="http://schemas.openxmlformats.org/officeDocument/2006/relationships/hyperlink" Target="mailto:Biblioteka@nsi.b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pPr algn="ctr" rtl="0"/>
            <a:r>
              <a:rPr lang="bg-BG" sz="7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Дигитална библиотека</a:t>
            </a:r>
            <a:endParaRPr lang="bg-BG" sz="7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артина 3" descr="Икона на програма на PowerPoint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invGray">
          <a:xfrm>
            <a:off x="670216" y="5193062"/>
            <a:ext cx="822960" cy="822960"/>
          </a:xfrm>
          <a:prstGeom prst="rect">
            <a:avLst/>
          </a:prstGeom>
        </p:spPr>
      </p:pic>
      <p:pic>
        <p:nvPicPr>
          <p:cNvPr id="1026" name="Picture 2" descr="C:\Users\Satellite\Downloads\logo_NS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774" y="5043055"/>
            <a:ext cx="1799844" cy="1558359"/>
          </a:xfrm>
          <a:prstGeom prst="rect">
            <a:avLst/>
          </a:prstGeom>
          <a:noFill/>
        </p:spPr>
      </p:pic>
      <p:pic>
        <p:nvPicPr>
          <p:cNvPr id="1027" name="Picture 3" descr="C:\Users\Satellite\Downloads\logo_NS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42548" y="228878"/>
            <a:ext cx="1826531" cy="128126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036618" y="4987636"/>
            <a:ext cx="9905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Библиотека: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София 1038, 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ул. "П. Волов" 2, ниска сграда, партер,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работно време с читатели: понеделник - петък, 9.00 - 17.30 ч.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тел.: (02) 9857 633, (02) 9857 185 (читалня)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е-mail: 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Biblioteka@nsi.bg</a:t>
            </a:r>
            <a:endParaRPr lang="bg-BG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399" y="3158837"/>
            <a:ext cx="882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Теодора Матейна 11Е клас, Национална финансово – стопанска гимназия  </a:t>
            </a:r>
            <a:endParaRPr lang="bg-BG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42072" y="1537852"/>
            <a:ext cx="229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bg1"/>
                </a:solidFill>
              </a:rPr>
              <a:t>2023г. </a:t>
            </a:r>
            <a:endParaRPr lang="bg-B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tellite\Downloads\adul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418" y="1177636"/>
            <a:ext cx="9998548" cy="5389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784763" y="595746"/>
            <a:ext cx="5342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Инфраструктурна карта на България</a:t>
            </a:r>
            <a:endParaRPr lang="bg-BG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1491"/>
          </a:xfrm>
        </p:spPr>
        <p:txBody>
          <a:bodyPr rtlCol="0">
            <a:normAutofit fontScale="90000"/>
          </a:bodyPr>
          <a:lstStyle/>
          <a:p>
            <a:pPr lvl="0" algn="ctr" rtl="0"/>
            <a:r>
              <a:rPr lang="bg-BG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Примери за </a:t>
            </a:r>
            <a:br>
              <a:rPr lang="bg-BG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bg-BG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използване на данните </a:t>
            </a:r>
            <a:br>
              <a:rPr lang="bg-BG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bg-BG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дигиталната библиотека на НСИ </a:t>
            </a:r>
            <a:endParaRPr lang="bg-BG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flipV="1">
            <a:off x="1" y="2505955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bg-BG" dirty="0"/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180108" y="1357744"/>
            <a:ext cx="12011891" cy="49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Ето няколко примера за използване на данните от дигиталната библиотека на НСИ: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Изследвания на пазара: Можете да използвате данните от дигиталната библиотека, за да направите проучвания на пазара и да проучите конкретни трендове в отрасъта или на определени демографски групи.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Академични изследвания: Академиците и студентите могат да използват данните от библиотеката за изследвания в областта на икономиката, демографията, статистиката и други науки.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Доклади и статистически анализи: Можете да използвате данните от библиотеката, за да създадете доклади и статистически анализи, които да помогнат при вземането на решения относно различни бизнес и икономически въпроси.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Графични представяния: Можете да използвате данните от библиотеката, за да създадете графични представяния на статистическите данни, които да улеснят разбирането на информацията от големи данни.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Изработване на бизнес стратегии: Данните от библиотеката могат да бъдат използвани за разработване на бизнес стратегии и определяне на тенденции в различни сектори на икономиката.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Това са само няколко примера за това как данните от дигиталната библиотека на НСИ могат да бъдат използвани. Всъщност възможностите са безброй и зависят от нуждите и целите на конкретния потребител</a:t>
            </a:r>
            <a:r>
              <a:rPr kumimoji="0" lang="bg-BG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öhne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Satellite\Downloads\popBG_00-11fina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5673" y="1759527"/>
            <a:ext cx="8631382" cy="4807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31818" y="997527"/>
            <a:ext cx="8700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Графични представяния</a:t>
            </a:r>
            <a:endParaRPr lang="bg-BG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лавие 9"/>
          <p:cNvSpPr>
            <a:spLocks noGrp="1"/>
          </p:cNvSpPr>
          <p:nvPr>
            <p:ph type="title"/>
          </p:nvPr>
        </p:nvSpPr>
        <p:spPr>
          <a:xfrm>
            <a:off x="521208" y="1052945"/>
            <a:ext cx="11365992" cy="1123327"/>
          </a:xfrm>
        </p:spPr>
        <p:txBody>
          <a:bodyPr rtlCol="0">
            <a:noAutofit/>
          </a:bodyPr>
          <a:lstStyle/>
          <a:p>
            <a:pPr algn="ctr" rtl="0"/>
            <a:r>
              <a:rPr lang="bg-BG" sz="7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Благодаря за вниманието!</a:t>
            </a:r>
            <a:endParaRPr lang="bg-BG" sz="7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Картина 1" descr="Бутон &quot;Кажи ми&quot;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74558" y="2821387"/>
            <a:ext cx="1268511" cy="1189747"/>
          </a:xfrm>
          <a:prstGeom prst="rect">
            <a:avLst/>
          </a:prstGeom>
        </p:spPr>
      </p:pic>
      <p:pic>
        <p:nvPicPr>
          <p:cNvPr id="8" name="Картина 7" descr="Стрелка, сочеща надясно, с хипервръзка към блога на екипа на PowerPoint. Изберете изображението, за да посетите блога на екипа на PowerPoint ">
            <a:hlinkClick r:id="rId4" tooltip="Изберете тук, за да посетите блога на екипа на PowerPoint.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341" y="4067522"/>
            <a:ext cx="661940" cy="661940"/>
          </a:xfrm>
          <a:prstGeom prst="rect">
            <a:avLst/>
          </a:prstGeom>
        </p:spPr>
      </p:pic>
      <p:pic>
        <p:nvPicPr>
          <p:cNvPr id="7" name="Картина 6" descr="Стрелка, сочеща надясно, с хипервръзка към безплатно обучение за PowerPoint. Изберете изображението, за да получите достъп до безплатно обучение за PowerPoint">
            <a:hlinkClick r:id="rId6" tooltip="Изберете тук, за да отидете на безплатно обучение за PowerPoint.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341" y="4753434"/>
            <a:ext cx="661940" cy="661940"/>
          </a:xfrm>
          <a:prstGeom prst="rect">
            <a:avLst/>
          </a:prstGeom>
        </p:spPr>
      </p:pic>
      <p:pic>
        <p:nvPicPr>
          <p:cNvPr id="3073" name="Picture 1" descr="C:\Users\Satellite\Downloads\logo_NSI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29055" y="2611857"/>
            <a:ext cx="4558145" cy="376123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63236" y="262111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Национален статистически институт</a:t>
            </a:r>
            <a:br>
              <a:rPr lang="ru-RU" dirty="0" smtClean="0"/>
            </a:br>
            <a:r>
              <a:rPr lang="ru-RU" dirty="0" smtClean="0"/>
              <a:t>ул. "П. Волов" № 2</a:t>
            </a:r>
            <a:br>
              <a:rPr lang="ru-RU" dirty="0" smtClean="0"/>
            </a:br>
            <a:r>
              <a:rPr lang="ru-RU" dirty="0" smtClean="0"/>
              <a:t>София 1038, България</a:t>
            </a:r>
            <a:br>
              <a:rPr lang="ru-RU" dirty="0" smtClean="0"/>
            </a:br>
            <a:r>
              <a:rPr lang="ru-RU" dirty="0" smtClean="0"/>
              <a:t>Контактен център:</a:t>
            </a:r>
            <a:br>
              <a:rPr lang="ru-RU" dirty="0" smtClean="0"/>
            </a:br>
            <a:r>
              <a:rPr lang="ru-RU" dirty="0" smtClean="0"/>
              <a:t>*2021, (02) 9857 111</a:t>
            </a:r>
            <a:br>
              <a:rPr lang="ru-RU" dirty="0" smtClean="0"/>
            </a:br>
            <a:r>
              <a:rPr lang="ru-RU" dirty="0" smtClean="0"/>
              <a:t>E-mail: </a:t>
            </a:r>
            <a:r>
              <a:rPr lang="ru-RU" dirty="0" smtClean="0">
                <a:hlinkClick r:id="rId8"/>
              </a:rPr>
              <a:t>Info@nsi.bg</a:t>
            </a:r>
            <a:endParaRPr lang="bg-BG" dirty="0"/>
          </a:p>
        </p:txBody>
      </p:sp>
      <p:sp>
        <p:nvSpPr>
          <p:cNvPr id="13" name="Rectangle 12"/>
          <p:cNvSpPr/>
          <p:nvPr/>
        </p:nvSpPr>
        <p:spPr>
          <a:xfrm>
            <a:off x="318655" y="4505374"/>
            <a:ext cx="630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Библиотека: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София 1038,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ул. "П. Волов" 2, ниска сграда, партер,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работно време с читатели: понеделник - петък, 9.00 - 17.30 ч.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тел.: (02) 9857 633, (02) 9857 185 (читалня)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е-mail: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9"/>
              </a:rPr>
              <a:t>Biblioteka@nsi.bg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8622793" cy="640080"/>
          </a:xfrm>
        </p:spPr>
        <p:txBody>
          <a:bodyPr rtlCol="0">
            <a:noAutofit/>
          </a:bodyPr>
          <a:lstStyle/>
          <a:p>
            <a:pPr algn="ctr" rtl="0"/>
            <a:r>
              <a:rPr lang="bg-BG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Въведение в дигиталната библиотека на НСИ </a:t>
            </a:r>
            <a:endParaRPr lang="bg-BG" sz="3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Контейнер на съдържание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bg-BG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93964" y="1509486"/>
            <a:ext cx="1199803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Дигиталната библиотека на Националния статистически институт (НСИ) е онлайн ресурс, който събира различни видове статистически данни и информация за България. Тя е създадена с цел да предостави научната общност, бизнеса, образователните институции и други заинтересовани потребители лесен и бърз достъп до статистическите данни, изследвания и публикации на НСИ.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дигиталната библиотека на НСИ можете да намерите широк спектър от данни и информация, свързани с икономиката, заетостта, социалните аспекти на живота, здравеопазването, образованието и много други теми. Тази информация може да бъде полезна за множество цели, включително за научни изследвания, проучвания на пазара, стратегическо планиране и решаване на социални проблеми.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Дигиталната библиотека на НСИ предоставя на потребителите си различни инструменти и функционалности, които да им помогнат да намерят нужната информация и да я използват по ефективен начин. Тези инструменти включват търсачки на данни, възможности за изтегляне на статистически таблица и графики, както и научни публикации на НСИ.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Освен това, дигиталната библиотека на НСИ предоставя и интерактивни статистически инструменти, като например портали за данни, карти, интерактивни графики и други. Тези инструменти позволяват на потребителите да изследват данните по свои собствени начини и да изготвят собствени анализи.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Накрая, е важно да отбележим, че дигиталната библиотека на НСИ е отворен ресурс, който всеки може да използва безплатно. Това прави тази библиотека ценен инструмент за научната общност, бизнеса и обществеността като цяло.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tellite\Downloads\IMG_106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4925" y="290946"/>
            <a:ext cx="4355803" cy="6289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479644" y="351074"/>
            <a:ext cx="10576284" cy="640080"/>
          </a:xfrm>
        </p:spPr>
        <p:txBody>
          <a:bodyPr rtlCol="0">
            <a:noAutofit/>
          </a:bodyPr>
          <a:lstStyle/>
          <a:p>
            <a:pPr algn="ctr" rtl="0"/>
            <a:r>
              <a:rPr lang="bg-BG" sz="2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Ключови функционалности на дигиталната библиотека на НСИ </a:t>
            </a:r>
            <a:endParaRPr lang="bg-BG" sz="29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Контейнер на съдържание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endParaRPr lang="bg-BG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Текстово поле 19" descr="Номер 1"/>
          <p:cNvSpPr txBox="1">
            <a:spLocks noChangeAspect="1"/>
          </p:cNvSpPr>
          <p:nvPr/>
        </p:nvSpPr>
        <p:spPr bwMode="blackWhite">
          <a:xfrm>
            <a:off x="531552" y="1934287"/>
            <a:ext cx="55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endParaRPr lang="bg-BG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" name="Контейнер на съдържание 17"/>
          <p:cNvSpPr txBox="1">
            <a:spLocks/>
          </p:cNvSpPr>
          <p:nvPr/>
        </p:nvSpPr>
        <p:spPr>
          <a:xfrm>
            <a:off x="1056513" y="1958189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bg-BG" sz="11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sp>
        <p:nvSpPr>
          <p:cNvPr id="35" name="Текстово поле 34" descr="Числото 2"/>
          <p:cNvSpPr txBox="1">
            <a:spLocks noChangeAspect="1"/>
          </p:cNvSpPr>
          <p:nvPr/>
        </p:nvSpPr>
        <p:spPr bwMode="blackWhite">
          <a:xfrm>
            <a:off x="531552" y="2820547"/>
            <a:ext cx="55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bg-BG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36" name="Контейнер на съдържание 17"/>
          <p:cNvSpPr txBox="1">
            <a:spLocks/>
          </p:cNvSpPr>
          <p:nvPr/>
        </p:nvSpPr>
        <p:spPr>
          <a:xfrm>
            <a:off x="1056513" y="2844450"/>
            <a:ext cx="4504252" cy="1065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  <a:defRPr/>
            </a:pPr>
            <a:endParaRPr lang="bg-BG" sz="11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Контейнер на съдържание 17"/>
          <p:cNvSpPr txBox="1">
            <a:spLocks/>
          </p:cNvSpPr>
          <p:nvPr/>
        </p:nvSpPr>
        <p:spPr>
          <a:xfrm>
            <a:off x="1056513" y="4236460"/>
            <a:ext cx="4504252" cy="7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bg-BG" sz="11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sp>
        <p:nvSpPr>
          <p:cNvPr id="40" name="Контейнер на съдържание 17"/>
          <p:cNvSpPr txBox="1">
            <a:spLocks/>
          </p:cNvSpPr>
          <p:nvPr/>
        </p:nvSpPr>
        <p:spPr>
          <a:xfrm>
            <a:off x="1056513" y="5177572"/>
            <a:ext cx="4504252" cy="56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  <a:defRPr/>
            </a:pPr>
            <a:endParaRPr lang="bg-BG" sz="11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07818" y="1371599"/>
            <a:ext cx="11984182" cy="566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bg-BG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Дигиталната библиотека на НСИ предлага редица ключови функционалности, които я правят ценен ресурс за потребителите. Някои от тези функционалности включват: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bg-BG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Търсене на данни - Потребителите могат да използват търсачки на данни, за да намерят конкретни статистически данни и информация за България. Тези търсачки могат да бъдат настроени, за да търсят в определени категории или типове данни.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bg-BG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Изтегляне на данни - Потребителите могат да изтеглят статистически данни и информация във формати като Excel, CSV или XML. Това прави възможно бързото и лесно използване на тези данни за анализ или други цели.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bg-BG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Интерактивни инструменти - Дигиталната библиотека на НСИ предлага различни интерактивни инструменти за визуализиране и анализ на данни, като например карти, графики и портали за данни. Тези инструменти могат да помогнат на потребителите да разберат данните по-добре и да ги използват за свои нужди.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bg-BG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Научни публикации - В дигиталната библиотека на НСИ се съхраняват множество научни публикации, които предлагат анализи и изследвания в различни области на статистиката. Тези публикации могат да бъдат от полза за научната общност и други заинтересовани потребители.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bg-BG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Архивиране на данни - НСИ съхранява и архивира статистически данни и информация за България в продължение на много години. Това прави възможно следенето на тенденциите и промените в различни области на живота в България, както и анализирането на тези данни за различни цели.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Тези и други функционалности правят дигиталната библиотека на НСИ ценен ресурс за потребителите, които търсят статистически данни и информация за България.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Satellite\Downloads\IMG_1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6654" y="277091"/>
            <a:ext cx="4341948" cy="6289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346365" y="249382"/>
            <a:ext cx="11499272" cy="969817"/>
          </a:xfrm>
        </p:spPr>
        <p:txBody>
          <a:bodyPr rtlCol="0">
            <a:noAutofit/>
          </a:bodyPr>
          <a:lstStyle/>
          <a:p>
            <a:pPr algn="ctr" rtl="0"/>
            <a:r>
              <a:rPr lang="bg-BG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Примери за различни видове статистически данни, които магат </a:t>
            </a:r>
            <a:br>
              <a:rPr lang="bg-BG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bg-BG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 бъдат намерени в дигиталната библиотека </a:t>
            </a:r>
            <a:endParaRPr lang="bg-BG" sz="2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Контейнер на съдържание 4"/>
          <p:cNvSpPr>
            <a:spLocks noGrp="1"/>
          </p:cNvSpPr>
          <p:nvPr>
            <p:ph sz="half" idx="4294967295"/>
          </p:nvPr>
        </p:nvSpPr>
        <p:spPr>
          <a:xfrm>
            <a:off x="166255" y="1431009"/>
            <a:ext cx="11623964" cy="513604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Дигиталната библиотека на НСИ предлага достъп до разнообразни статистически данни, които могат да бъдат полезни за научни изследвания, бизнес анализи, планиране и вземане на решения в различни сфери на обществото. Ето някои примери за различни видове статистически данни, които може да се намерят в библиотеката на НСИ: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Данни за населението и демографските процеси - например брой население, разпределение по възрастови групи, пол, етническа принадлежност, образование, заетост и безработица и др.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Икономически данни - например данни за БВП, инфлация, производство и потребление на стоки и услуги, търговия, инвестиции, транспорт и др.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Социално-икономически данни - например данни за здравеопазване, образование, култура, наука и технологии, жилищен фонд, енергийна политика, околна среда и др.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Селскостопански данни - например данни за производство и износ на зърнени култури, зеленчуци, животни, горива, вода и др.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Туристически данни - например данни за посещаемостта на туристи, настаняване, разходи, маршрути, транспорт и др.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Данни за образованието - например данни за брой училища, ученици и студенти, разпределение по образователни степени и др.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Данни за здравеопазването - например данни за болници, лекари, здравен персонал, лечение на различни заболявания и др.</a:t>
            </a:r>
          </a:p>
          <a:p>
            <a:pPr>
              <a:lnSpc>
                <a:spcPct val="100000"/>
              </a:lnSpc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Население и демографски процеси през 2020 год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7" name="TextBox 6"/>
          <p:cNvSpPr txBox="1"/>
          <p:nvPr/>
        </p:nvSpPr>
        <p:spPr>
          <a:xfrm>
            <a:off x="207817" y="609601"/>
            <a:ext cx="11679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Икономически данни</a:t>
            </a:r>
            <a:endParaRPr lang="bg-BG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5" name="Picture 7" descr="C:\Users\Satellite\Downloads\phpqaemra_559x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182" y="1288474"/>
            <a:ext cx="10723417" cy="5084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609599"/>
            <a:ext cx="11393701" cy="637309"/>
          </a:xfrm>
        </p:spPr>
        <p:txBody>
          <a:bodyPr>
            <a:noAutofit/>
          </a:bodyPr>
          <a:lstStyle/>
          <a:p>
            <a:pPr algn="ctr"/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Данни за здравеопазването</a:t>
            </a:r>
            <a:r>
              <a:rPr lang="bg-BG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sz="2400" dirty="0"/>
          </a:p>
        </p:txBody>
      </p:sp>
      <p:pic>
        <p:nvPicPr>
          <p:cNvPr id="2050" name="Picture 2" descr="C:\Users\Satellite\Downloads\image_64873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257" y="1194665"/>
            <a:ext cx="10667998" cy="5067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0" y="207819"/>
            <a:ext cx="12192000" cy="983672"/>
          </a:xfrm>
        </p:spPr>
        <p:txBody>
          <a:bodyPr rtlCol="0">
            <a:noAutofit/>
          </a:bodyPr>
          <a:lstStyle/>
          <a:p>
            <a:pPr algn="ctr" rtl="0"/>
            <a:r>
              <a:rPr lang="bg-BG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Интерактивни </a:t>
            </a:r>
            <a:br>
              <a:rPr lang="bg-BG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bg-BG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статистически инстументи, предоставен</a:t>
            </a:r>
            <a:br>
              <a:rPr lang="bg-BG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bg-BG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от дигитлната библиотека на НСИ </a:t>
            </a:r>
            <a:endParaRPr lang="bg-BG" sz="2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93964" y="1246908"/>
            <a:ext cx="11998036" cy="546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98375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Дигиталната библиотека на НСИ предлага няколко интерактивни статистически инструмента, които могат да бъдат полезни за анализ на данни и визуализация на статистически информация. Ето някои от тези инструменти: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StatBank - това е база данни, която съдържа подробни статистически данни за различни аспекти на икономиката и обществото в България. Потребителите могат да извличат и сравняват данни от различни години, сектори и теми, както и да генерират таблични и графични представяния.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Справка за цените на жилищата - това е интерактивен инструмент, който позволява на потребителите да търсят информация за цените на жилищата в България по географска област, град или квартал. Потребителите могат да избират между различни типове жилища (апартаменти, къщи, гарсониери) и да сравняват цените спрямо годината на построяване и други фактори.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Инфраструктурна карта на България - това е интерактивна карта, която представя данни за инфраструктурата в България, като пътища, железници, летища, пристанища и др. Потребителите могат да търсят по конкретни обекти или да избират различни слоеве на карта, за да получат повече информация.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Тематични карти - това са карти, които представят статистически данни в географски контекст. Тези карти могат да бъдат интерактивни и да показват различни аспекти на жизненият стил, икономиката, образованието, здравеопазването и други теми в България.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Справка за бизнес класификация - това е интерактивен инструмент, който помага на потребителите да търсят информация за бизнес класификацията на фирми в България.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683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001108_win3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60957306_TF10001108_Win32" id="{FCD334C4-A870-415B-B3A7-97DD1EF48106}" vid="{BC682E95-529B-4526-9AA0-CAD494FA223B}"/>
    </a:ext>
  </a:extLst>
</a:theme>
</file>

<file path=ppt/theme/theme2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tf10001108_win32</Template>
  <TotalTime>0</TotalTime>
  <Words>1250</Words>
  <PresentationFormat>Custom</PresentationFormat>
  <Paragraphs>62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tf10001108_win32</vt:lpstr>
      <vt:lpstr>Дигитална библиотека</vt:lpstr>
      <vt:lpstr>Въведение в дигиталната библиотека на НСИ </vt:lpstr>
      <vt:lpstr>Slide 3</vt:lpstr>
      <vt:lpstr>Ключови функционалности на дигиталната библиотека на НСИ </vt:lpstr>
      <vt:lpstr>Slide 5</vt:lpstr>
      <vt:lpstr>Примери за различни видове статистически данни, които магат  да бъдат намерени в дигиталната библиотека </vt:lpstr>
      <vt:lpstr>Slide 7</vt:lpstr>
      <vt:lpstr>Данни за здравеопазването </vt:lpstr>
      <vt:lpstr>Интерактивни  статистически инстументи, предоставен и от дигитлната библиотека на НСИ </vt:lpstr>
      <vt:lpstr>Slide 10</vt:lpstr>
      <vt:lpstr>Примери за  използване на данните  от дигиталната библиотека на НСИ </vt:lpstr>
      <vt:lpstr>Slide 12</vt:lpstr>
      <vt:lpstr>Благодаря за вниманието!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2023-04-21T19:14:47Z</dcterms:created>
  <dcterms:modified xsi:type="dcterms:W3CDTF">2023-05-17T12:59:16Z</dcterms:modified>
  <cp:version/>
</cp:coreProperties>
</file>