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9" r:id="rId13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41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961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673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9428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47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1784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2255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47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511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252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861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458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720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44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478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985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FC752-64F2-4A55-97DA-661051D7A076}" type="datetimeFigureOut">
              <a:rPr lang="bg-BG" smtClean="0"/>
              <a:t>21.6.2018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A5DD5D-0F65-4E7C-B5A0-1AC0B050F7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267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teva_s@abv.bg" TargetMode="External"/><Relationship Id="rId2" Type="http://schemas.openxmlformats.org/officeDocument/2006/relationships/hyperlink" Target="mailto:Cherkezova.s@iphs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DFAD-1EF4-451E-8BA2-9F72B9346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Статистиката на Евростат - в търсене на прагматични решения с научна основа</a:t>
            </a: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D4F40-166C-4231-ABD8-434CCFAD0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bg-BG" dirty="0"/>
              <a:t>Гл. ас. д-р Стоянка Черкезова</a:t>
            </a:r>
            <a:endParaRPr lang="en-US" dirty="0"/>
          </a:p>
          <a:p>
            <a:pPr algn="r"/>
            <a:r>
              <a:rPr lang="bg-BG" dirty="0"/>
              <a:t>ИИНЧ при БАН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217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4BF-793D-4E07-BC52-F6BEE907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339755" cy="1320800"/>
          </a:xfrm>
        </p:spPr>
        <p:txBody>
          <a:bodyPr>
            <a:normAutofit/>
          </a:bodyPr>
          <a:lstStyle/>
          <a:p>
            <a:r>
              <a:rPr lang="bg-BG" sz="2800" dirty="0"/>
              <a:t>Кои са възможностите за развитие на статистиката на Евростат в полза на потребителите?						</a:t>
            </a:r>
            <a:r>
              <a:rPr lang="bg-BG" sz="3200" b="1" dirty="0"/>
              <a:t>4</a:t>
            </a:r>
            <a:endParaRPr lang="bg-BG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FACB-58E6-4524-9EAE-C7FDD298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186962"/>
            <a:ext cx="9882554" cy="567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/>
              <a:t>4. </a:t>
            </a:r>
            <a:r>
              <a:rPr lang="ru-RU" sz="2000" b="1" dirty="0"/>
              <a:t>	</a:t>
            </a:r>
            <a:r>
              <a:rPr lang="bg-BG" sz="2000" b="1" dirty="0">
                <a:solidFill>
                  <a:schemeClr val="tx1"/>
                </a:solidFill>
              </a:rPr>
              <a:t>Статистиката за дългосрочна грижа</a:t>
            </a:r>
            <a:endParaRPr lang="bg-BG" sz="1800" dirty="0">
              <a:solidFill>
                <a:schemeClr val="tx1"/>
              </a:solidFill>
            </a:endParaRPr>
          </a:p>
          <a:p>
            <a:pPr lvl="1"/>
            <a:r>
              <a:rPr lang="bg-BG" sz="1800" dirty="0"/>
              <a:t>Предизвикателство: (в България) няма точна оценка за редица елементи</a:t>
            </a:r>
            <a:r>
              <a:rPr lang="en-GB" sz="1800" dirty="0"/>
              <a:t> </a:t>
            </a:r>
            <a:r>
              <a:rPr lang="bg-BG" sz="1800" dirty="0"/>
              <a:t>от системата на дългосрочната грижа</a:t>
            </a:r>
            <a:r>
              <a:rPr lang="ru-RU" sz="1800" dirty="0"/>
              <a:t>;</a:t>
            </a:r>
          </a:p>
          <a:p>
            <a:pPr lvl="1"/>
            <a:r>
              <a:rPr lang="en-GB" sz="1800" dirty="0"/>
              <a:t>EHIS </a:t>
            </a:r>
            <a:r>
              <a:rPr lang="bg-BG" sz="1800" dirty="0"/>
              <a:t>дава частична информация, но данните не съответстват в пълна степен на понятието за Дългосрочна грижа (липсва единна методика и единна дефиниция по страни, заради разликите в системите по страни);</a:t>
            </a:r>
            <a:endParaRPr lang="ru-RU" sz="1800" dirty="0"/>
          </a:p>
          <a:p>
            <a:pPr lvl="1"/>
            <a:r>
              <a:rPr lang="ru-RU" sz="1800" b="1" dirty="0"/>
              <a:t>Решение</a:t>
            </a:r>
            <a:r>
              <a:rPr lang="ru-RU" sz="1800" dirty="0"/>
              <a:t>: </a:t>
            </a:r>
            <a:r>
              <a:rPr lang="bg-BG" sz="1800" dirty="0"/>
              <a:t>НСИ играят стратегическа роля (имат капацитет);</a:t>
            </a:r>
          </a:p>
          <a:p>
            <a:pPr lvl="1"/>
            <a:r>
              <a:rPr lang="bg-BG" sz="1800" dirty="0"/>
              <a:t>Приемане на обща дефиниция за това какво е ДГ – изходна </a:t>
            </a:r>
            <a:r>
              <a:rPr lang="ru-RU" sz="1800" dirty="0"/>
              <a:t>база;</a:t>
            </a:r>
          </a:p>
          <a:p>
            <a:pPr lvl="1"/>
            <a:r>
              <a:rPr lang="bg-BG" sz="1800" b="1" dirty="0"/>
              <a:t>Прецизиране на статистиката за потребностите от дългосрочна грижа, за хората, които полагат неформална дългосрочна грижа и за хората, които получават услуги по дългосрочна грижа извън семействата си;</a:t>
            </a:r>
          </a:p>
          <a:p>
            <a:pPr lvl="1"/>
            <a:r>
              <a:rPr lang="ru-RU" sz="1800" dirty="0"/>
              <a:t>Два варианта: </a:t>
            </a:r>
          </a:p>
          <a:p>
            <a:pPr lvl="2"/>
            <a:r>
              <a:rPr lang="bg-BG" sz="1600" dirty="0"/>
              <a:t>модифициране на някои въпроси в EHIS (и за България в TUB) + поддържане </a:t>
            </a:r>
            <a:r>
              <a:rPr lang="ru-RU" sz="1600" dirty="0"/>
              <a:t>на </a:t>
            </a:r>
            <a:r>
              <a:rPr lang="bg-BG" sz="1600" dirty="0"/>
              <a:t>по-прецизна текуща статистика;</a:t>
            </a:r>
          </a:p>
          <a:p>
            <a:pPr lvl="2"/>
            <a:r>
              <a:rPr lang="bg-BG" sz="1600" dirty="0"/>
              <a:t>разработване на изцяло ново изследване, което ще бъде все по-необходимо при очакваното разрастване на необходимостта от дългосрочни грижи в стареещите общества.</a:t>
            </a:r>
          </a:p>
          <a:p>
            <a:pPr lvl="2"/>
            <a:endParaRPr lang="ru-RU" sz="1600" dirty="0"/>
          </a:p>
          <a:p>
            <a:pPr lvl="2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405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4BF-793D-4E07-BC52-F6BEE907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339755" cy="1320800"/>
          </a:xfrm>
        </p:spPr>
        <p:txBody>
          <a:bodyPr>
            <a:normAutofit/>
          </a:bodyPr>
          <a:lstStyle/>
          <a:p>
            <a:r>
              <a:rPr lang="bg-BG" sz="2800" dirty="0"/>
              <a:t>Кои са възможностите за развитие на статистиката на Евростат в полза на потребителите?						</a:t>
            </a:r>
            <a:r>
              <a:rPr lang="bg-BG" sz="3200" b="1" dirty="0"/>
              <a:t>5</a:t>
            </a:r>
            <a:endParaRPr lang="bg-BG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FACB-58E6-4524-9EAE-C7FDD298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186962"/>
            <a:ext cx="9882554" cy="567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5</a:t>
            </a:r>
            <a:r>
              <a:rPr lang="bg-BG" sz="2000" dirty="0"/>
              <a:t>. </a:t>
            </a:r>
            <a:r>
              <a:rPr lang="ru-RU" sz="2000" b="1" dirty="0"/>
              <a:t>	</a:t>
            </a:r>
            <a:r>
              <a:rPr lang="bg-BG" sz="2000" b="1" dirty="0">
                <a:solidFill>
                  <a:schemeClr val="tx1"/>
                </a:solidFill>
              </a:rPr>
              <a:t>Текущата статистика по етнос</a:t>
            </a:r>
            <a:endParaRPr lang="bg-BG" sz="1800" dirty="0">
              <a:solidFill>
                <a:schemeClr val="tx1"/>
              </a:solidFill>
            </a:endParaRPr>
          </a:p>
          <a:p>
            <a:pPr lvl="1"/>
            <a:r>
              <a:rPr lang="bg-BG" sz="1800" dirty="0"/>
              <a:t>Изследванията: принадлежността към етническа малцинствена група обуславя социална уязвимост;</a:t>
            </a:r>
            <a:endParaRPr lang="en-GB" sz="1800" dirty="0"/>
          </a:p>
          <a:p>
            <a:pPr lvl="1"/>
            <a:r>
              <a:rPr lang="bg-BG" sz="1800" dirty="0"/>
              <a:t>Сериозен напредък - въвеждането на променливата етнос </a:t>
            </a:r>
            <a:r>
              <a:rPr lang="ru-RU" sz="1800" dirty="0"/>
              <a:t>в </a:t>
            </a:r>
            <a:r>
              <a:rPr lang="en-GB" sz="1800" dirty="0"/>
              <a:t>SILC</a:t>
            </a:r>
            <a:r>
              <a:rPr lang="bg-BG" sz="1800" dirty="0"/>
              <a:t> - възможност за оценка на постигнатото по ЕСФ и КФ в областта на социално и икономическо включване на етнически уязвими общности</a:t>
            </a:r>
            <a:r>
              <a:rPr lang="ru-RU" sz="1800" dirty="0"/>
              <a:t>;</a:t>
            </a:r>
          </a:p>
          <a:p>
            <a:pPr lvl="1"/>
            <a:r>
              <a:rPr lang="bg-BG" sz="1800" b="1" dirty="0"/>
              <a:t>Това, което е </a:t>
            </a:r>
            <a:r>
              <a:rPr lang="bg-BG" sz="2000" b="1" dirty="0"/>
              <a:t>поне</a:t>
            </a:r>
            <a:r>
              <a:rPr lang="bg-BG" sz="1800" b="1" dirty="0"/>
              <a:t> още </a:t>
            </a:r>
            <a:r>
              <a:rPr lang="ru-RU" sz="1800" b="1" dirty="0"/>
              <a:t>необходимо: </a:t>
            </a:r>
            <a:r>
              <a:rPr lang="bg-BG" sz="1800" b="1" dirty="0"/>
              <a:t>текуща статистическа информация</a:t>
            </a:r>
            <a:r>
              <a:rPr lang="en-GB" sz="1800" b="1" dirty="0"/>
              <a:t> </a:t>
            </a:r>
            <a:endParaRPr lang="ru-RU" sz="1800" b="1" dirty="0"/>
          </a:p>
          <a:p>
            <a:pPr lvl="1"/>
            <a:r>
              <a:rPr lang="bg-BG" sz="1800" dirty="0"/>
              <a:t>Изследванията: силна зависимост между етничност и семейни </a:t>
            </a:r>
            <a:r>
              <a:rPr lang="ru-RU" sz="1800" dirty="0"/>
              <a:t>модели, </a:t>
            </a:r>
            <a:r>
              <a:rPr lang="bg-BG" sz="1800" b="1" dirty="0"/>
              <a:t>раждаемост, детска и преждевременна смъртност</a:t>
            </a:r>
            <a:r>
              <a:rPr lang="bg-BG" sz="1800" dirty="0"/>
              <a:t>, здравен статус, </a:t>
            </a:r>
            <a:r>
              <a:rPr lang="bg-BG" sz="1800" b="1" dirty="0"/>
              <a:t>образование</a:t>
            </a:r>
            <a:r>
              <a:rPr lang="bg-BG" sz="1800" dirty="0"/>
              <a:t>, заетост, доходи, бедност, жилищни условия и т.н. </a:t>
            </a:r>
          </a:p>
          <a:p>
            <a:pPr lvl="1"/>
            <a:r>
              <a:rPr lang="bg-BG" sz="1800" dirty="0"/>
              <a:t>Няма как да има научно и политически обосновано планиране и отчитане на напредъка, ако липсва дезагрегирана по етнически признак текуща статистическа информация</a:t>
            </a:r>
            <a:r>
              <a:rPr lang="en-GB" sz="1800" dirty="0"/>
              <a:t>;</a:t>
            </a:r>
            <a:endParaRPr lang="bg-BG" sz="1800" dirty="0"/>
          </a:p>
          <a:p>
            <a:pPr lvl="1"/>
            <a:r>
              <a:rPr lang="bg-BG" sz="1800" dirty="0"/>
              <a:t>Етническата идентичност е силно политизирана тема в Европа от векове, а политическите и медийни спекулации могат да бъдат спрени с данни </a:t>
            </a:r>
            <a:r>
              <a:rPr lang="ru-RU" sz="1800" dirty="0"/>
              <a:t>и фактология</a:t>
            </a:r>
            <a:r>
              <a:rPr lang="en-GB" sz="1800" dirty="0"/>
              <a:t>.</a:t>
            </a:r>
            <a:endParaRPr lang="bg-BG" sz="1800" dirty="0"/>
          </a:p>
          <a:p>
            <a:pPr lvl="1"/>
            <a:endParaRPr lang="en-GB" sz="1800" dirty="0"/>
          </a:p>
          <a:p>
            <a:pPr lvl="1"/>
            <a:endParaRPr lang="ru-RU" sz="1600" dirty="0"/>
          </a:p>
          <a:p>
            <a:pPr lvl="2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6218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Благодаря за вниманието!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bg-BG" dirty="0"/>
              <a:t>Гл. ас. д-р Стоянка Черкезова</a:t>
            </a:r>
            <a:endParaRPr lang="en-US" dirty="0"/>
          </a:p>
          <a:p>
            <a:r>
              <a:rPr lang="bg-BG" dirty="0"/>
              <a:t>ИИНЧ при БАН</a:t>
            </a:r>
          </a:p>
          <a:p>
            <a:r>
              <a:rPr lang="en-US" dirty="0">
                <a:hlinkClick r:id="rId2"/>
              </a:rPr>
              <a:t>cherkezova.s@iphs.eu</a:t>
            </a:r>
            <a:endParaRPr lang="en-US" dirty="0"/>
          </a:p>
          <a:p>
            <a:r>
              <a:rPr lang="en-US" dirty="0">
                <a:hlinkClick r:id="rId3"/>
              </a:rPr>
              <a:t>mateva_s@abv.bg</a:t>
            </a:r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950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64E9-272F-46FB-83A8-5366152E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3" y="0"/>
            <a:ext cx="9186079" cy="1529862"/>
          </a:xfrm>
        </p:spPr>
        <p:txBody>
          <a:bodyPr>
            <a:noAutofit/>
          </a:bodyPr>
          <a:lstStyle/>
          <a:p>
            <a:r>
              <a:rPr lang="bg-BG" sz="2800" dirty="0"/>
              <a:t>ПРОЕКТ: </a:t>
            </a:r>
            <a:br>
              <a:rPr lang="bg-BG" sz="2800" dirty="0"/>
            </a:br>
            <a:r>
              <a:rPr lang="bg-BG" sz="2800" b="1" dirty="0"/>
              <a:t>МЕРКИ ЗА ПРЕОДОЛЯВАНЕ НА ДЕМОГРАФСКАТА КРИЗА В РЕПУБЛИКА БЪЛГАРИЯ </a:t>
            </a:r>
            <a:endParaRPr lang="bg-BG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EBCB-859B-4F62-A962-E5818ECFA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7" y="1529863"/>
            <a:ext cx="9812216" cy="5266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000" b="1" dirty="0"/>
              <a:t>Цел: </a:t>
            </a:r>
          </a:p>
          <a:p>
            <a:r>
              <a:rPr lang="bg-BG" sz="2000" b="1" dirty="0"/>
              <a:t>да предложи конкретни мерки за смекчаване на негативните тенденции</a:t>
            </a:r>
            <a:r>
              <a:rPr lang="bg-BG" sz="2000" dirty="0"/>
              <a:t> </a:t>
            </a:r>
            <a:r>
              <a:rPr lang="bg-BG" sz="2000" b="1" dirty="0"/>
              <a:t>в демографското развитие </a:t>
            </a:r>
            <a:r>
              <a:rPr lang="bg-BG" sz="2000" dirty="0"/>
              <a:t>на България</a:t>
            </a:r>
            <a:r>
              <a:rPr lang="bg-BG" sz="2000" dirty="0">
                <a:solidFill>
                  <a:schemeClr val="tx1"/>
                </a:solidFill>
              </a:rPr>
              <a:t>, които са основани на: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Анализ на данни за демографското и социално-икономическото развитие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Опитът на изследванията до момента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Анализ на законодателната рамка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Анализ на стратегиите и плановете в страната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Анализ на политиките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Събиране на добри практики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g-BG" dirty="0"/>
              <a:t>Допълнителни проучвания (качествени; количествени) сред населението </a:t>
            </a:r>
          </a:p>
          <a:p>
            <a:pPr lvl="1"/>
            <a:endParaRPr lang="bg-BG" sz="1800" dirty="0">
              <a:solidFill>
                <a:srgbClr val="FF0000"/>
              </a:solidFill>
            </a:endParaRPr>
          </a:p>
          <a:p>
            <a:r>
              <a:rPr lang="bg-BG" sz="2000" b="1" dirty="0"/>
              <a:t>Водеща организация</a:t>
            </a:r>
            <a:r>
              <a:rPr lang="bg-BG" sz="2000" dirty="0"/>
              <a:t>: Институт за изследване на населението и човека при БАН</a:t>
            </a:r>
          </a:p>
          <a:p>
            <a:r>
              <a:rPr lang="bg-BG" sz="2000" b="1" dirty="0"/>
              <a:t>Партньори и участници</a:t>
            </a:r>
            <a:r>
              <a:rPr lang="bg-BG" sz="2000" dirty="0"/>
              <a:t>: други институти в БАН, отделни изследователи, експерти, консултанти от НСИ, университетите, публичните институции, неправителствения сектор</a:t>
            </a:r>
          </a:p>
        </p:txBody>
      </p:sp>
    </p:spTree>
    <p:extLst>
      <p:ext uri="{BB962C8B-B14F-4D97-AF65-F5344CB8AC3E}">
        <p14:creationId xmlns:p14="http://schemas.microsoft.com/office/powerpoint/2010/main" val="111799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6AEC-9486-4ACD-B512-E9E2AD7A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34" y="158263"/>
            <a:ext cx="8596668" cy="1320800"/>
          </a:xfrm>
        </p:spPr>
        <p:txBody>
          <a:bodyPr/>
          <a:lstStyle/>
          <a:p>
            <a:r>
              <a:rPr lang="bg-BG" dirty="0"/>
              <a:t>Работни групи по проекта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7C20-B0A0-4176-8C24-BC523A7F7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1257300"/>
            <a:ext cx="9469314" cy="5442437"/>
          </a:xfrm>
        </p:spPr>
        <p:txBody>
          <a:bodyPr>
            <a:normAutofit lnSpcReduction="10000"/>
          </a:bodyPr>
          <a:lstStyle/>
          <a:p>
            <a:r>
              <a:rPr lang="bg-BG" dirty="0"/>
              <a:t>I. РГ </a:t>
            </a:r>
            <a:r>
              <a:rPr lang="bg-BG" b="1" dirty="0"/>
              <a:t>„Раждаемост и семейни политики“</a:t>
            </a:r>
            <a:endParaRPr lang="en-US" b="1" dirty="0"/>
          </a:p>
          <a:p>
            <a:endParaRPr lang="bg-BG" dirty="0"/>
          </a:p>
          <a:p>
            <a:r>
              <a:rPr lang="bg-BG" sz="2000" dirty="0"/>
              <a:t>II. РГ </a:t>
            </a:r>
            <a:r>
              <a:rPr lang="bg-BG" sz="2000" b="1" dirty="0"/>
              <a:t>„Смъртност, стареене и качество на живот“</a:t>
            </a:r>
            <a:endParaRPr lang="en-US" sz="2000" b="1" dirty="0"/>
          </a:p>
          <a:p>
            <a:endParaRPr lang="bg-BG" dirty="0"/>
          </a:p>
          <a:p>
            <a:r>
              <a:rPr lang="bg-BG" dirty="0"/>
              <a:t>III. РГ „</a:t>
            </a:r>
            <a:r>
              <a:rPr lang="bg-BG" b="1" dirty="0"/>
              <a:t>Миграции и национална идентичност“</a:t>
            </a:r>
            <a:endParaRPr lang="en-US" b="1" dirty="0"/>
          </a:p>
          <a:p>
            <a:endParaRPr lang="bg-BG" dirty="0"/>
          </a:p>
          <a:p>
            <a:r>
              <a:rPr lang="bg-BG" dirty="0"/>
              <a:t>IV. РГ </a:t>
            </a:r>
            <a:r>
              <a:rPr lang="bg-BG" b="1" dirty="0"/>
              <a:t>„Демографско развитие и трудови ресурси. Сценарий на развитие на работната сила“</a:t>
            </a:r>
            <a:endParaRPr lang="en-US" b="1" dirty="0"/>
          </a:p>
          <a:p>
            <a:endParaRPr lang="bg-BG" dirty="0"/>
          </a:p>
          <a:p>
            <a:r>
              <a:rPr lang="bg-BG" sz="2000" dirty="0"/>
              <a:t>V. РГ </a:t>
            </a:r>
            <a:r>
              <a:rPr lang="bg-BG" sz="2000" b="1" dirty="0"/>
              <a:t>„Уязвими етнически и религиозни групи и общности“</a:t>
            </a:r>
            <a:endParaRPr lang="en-US" sz="2000" b="1" dirty="0"/>
          </a:p>
          <a:p>
            <a:endParaRPr lang="bg-BG" dirty="0"/>
          </a:p>
          <a:p>
            <a:r>
              <a:rPr lang="bg-BG" dirty="0"/>
              <a:t>VI. РГ „</a:t>
            </a:r>
            <a:r>
              <a:rPr lang="bg-BG" b="1" dirty="0"/>
              <a:t>Демографска политика в България през периода 1879 – 1989 г. </a:t>
            </a:r>
          </a:p>
          <a:p>
            <a:endParaRPr lang="bg-BG" dirty="0"/>
          </a:p>
          <a:p>
            <a:r>
              <a:rPr lang="en-US" dirty="0"/>
              <a:t>VII</a:t>
            </a:r>
            <a:r>
              <a:rPr lang="bg-BG" dirty="0"/>
              <a:t>. РГ </a:t>
            </a:r>
            <a:r>
              <a:rPr lang="bg-BG" b="1" dirty="0"/>
              <a:t>„Икономическа прогноза на България в 20 годишна перспектива”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441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55C8-76E1-4757-8695-EB26D1E57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/>
              <a:t>РАБОТНА ГРУПА „</a:t>
            </a:r>
            <a:r>
              <a:rPr lang="ru-RU" dirty="0" err="1"/>
              <a:t>Смъртност</a:t>
            </a:r>
            <a:r>
              <a:rPr lang="ru-RU" dirty="0"/>
              <a:t>, </a:t>
            </a:r>
            <a:r>
              <a:rPr lang="ru-RU" dirty="0" err="1"/>
              <a:t>стареене</a:t>
            </a:r>
            <a:r>
              <a:rPr lang="ru-RU" dirty="0"/>
              <a:t> и качество на живот“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C2CD1-5769-4683-B66B-E1EC99E9E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55178"/>
            <a:ext cx="9045402" cy="4633546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Намаляване</a:t>
            </a:r>
            <a:r>
              <a:rPr lang="ru-RU" dirty="0"/>
              <a:t> на </a:t>
            </a:r>
            <a:r>
              <a:rPr lang="ru-RU" dirty="0" err="1"/>
              <a:t>преждевременната</a:t>
            </a:r>
            <a:r>
              <a:rPr lang="ru-RU" dirty="0"/>
              <a:t> </a:t>
            </a:r>
            <a:r>
              <a:rPr lang="ru-RU" dirty="0" err="1"/>
              <a:t>смъртност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възрастта</a:t>
            </a:r>
            <a:r>
              <a:rPr lang="ru-RU" dirty="0"/>
              <a:t> 30-65 г. и на </a:t>
            </a:r>
            <a:r>
              <a:rPr lang="ru-RU" dirty="0" err="1"/>
              <a:t>детската</a:t>
            </a:r>
            <a:r>
              <a:rPr lang="ru-RU" dirty="0"/>
              <a:t> </a:t>
            </a:r>
            <a:r>
              <a:rPr lang="ru-RU" dirty="0" err="1"/>
              <a:t>смъртност</a:t>
            </a:r>
            <a:r>
              <a:rPr lang="ru-RU" dirty="0"/>
              <a:t>;</a:t>
            </a:r>
          </a:p>
          <a:p>
            <a:r>
              <a:rPr lang="ru-RU" dirty="0"/>
              <a:t>2. </a:t>
            </a:r>
            <a:r>
              <a:rPr lang="ru-RU" dirty="0" err="1"/>
              <a:t>Дългосрочни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 – </a:t>
            </a:r>
            <a:r>
              <a:rPr lang="ru-RU" dirty="0" err="1"/>
              <a:t>здравен</a:t>
            </a:r>
            <a:r>
              <a:rPr lang="ru-RU" dirty="0"/>
              <a:t> статус и </a:t>
            </a:r>
            <a:r>
              <a:rPr lang="ru-RU" dirty="0" err="1"/>
              <a:t>достъп</a:t>
            </a:r>
            <a:r>
              <a:rPr lang="ru-RU" dirty="0"/>
              <a:t> до </a:t>
            </a:r>
            <a:r>
              <a:rPr lang="ru-RU" dirty="0" err="1"/>
              <a:t>социални</a:t>
            </a:r>
            <a:r>
              <a:rPr lang="ru-RU" dirty="0"/>
              <a:t> и до </a:t>
            </a:r>
            <a:r>
              <a:rPr lang="ru-RU" dirty="0" err="1"/>
              <a:t>здравни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 на </a:t>
            </a:r>
            <a:r>
              <a:rPr lang="ru-RU" dirty="0" err="1"/>
              <a:t>хората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възраст</a:t>
            </a:r>
            <a:r>
              <a:rPr lang="ru-RU" dirty="0"/>
              <a:t>;</a:t>
            </a:r>
          </a:p>
          <a:p>
            <a:r>
              <a:rPr lang="ru-RU" dirty="0"/>
              <a:t>3. Доходи и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на </a:t>
            </a:r>
            <a:r>
              <a:rPr lang="ru-RU" dirty="0" err="1"/>
              <a:t>качеството</a:t>
            </a:r>
            <a:r>
              <a:rPr lang="ru-RU" dirty="0"/>
              <a:t> на живот на </a:t>
            </a:r>
            <a:r>
              <a:rPr lang="ru-RU" dirty="0" err="1"/>
              <a:t>хората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възраст</a:t>
            </a:r>
            <a:r>
              <a:rPr lang="ru-RU" dirty="0"/>
              <a:t>;</a:t>
            </a:r>
          </a:p>
          <a:p>
            <a:r>
              <a:rPr lang="ru-RU" dirty="0"/>
              <a:t>4. </a:t>
            </a:r>
            <a:r>
              <a:rPr lang="ru-RU" dirty="0" err="1"/>
              <a:t>Възможности</a:t>
            </a:r>
            <a:r>
              <a:rPr lang="ru-RU" dirty="0"/>
              <a:t> за </a:t>
            </a:r>
            <a:r>
              <a:rPr lang="ru-RU" dirty="0" err="1"/>
              <a:t>удължаване</a:t>
            </a:r>
            <a:r>
              <a:rPr lang="ru-RU" dirty="0"/>
              <a:t> на </a:t>
            </a:r>
            <a:r>
              <a:rPr lang="ru-RU" dirty="0" err="1"/>
              <a:t>трудовата</a:t>
            </a:r>
            <a:r>
              <a:rPr lang="ru-RU" dirty="0"/>
              <a:t> </a:t>
            </a:r>
            <a:r>
              <a:rPr lang="ru-RU" dirty="0" err="1"/>
              <a:t>кариера</a:t>
            </a:r>
            <a:r>
              <a:rPr lang="ru-RU" dirty="0"/>
              <a:t>, стратегии за </a:t>
            </a:r>
            <a:r>
              <a:rPr lang="ru-RU" dirty="0" err="1"/>
              <a:t>справяне</a:t>
            </a:r>
            <a:r>
              <a:rPr lang="ru-RU" dirty="0"/>
              <a:t> с </a:t>
            </a:r>
            <a:r>
              <a:rPr lang="ru-RU" dirty="0" err="1"/>
              <a:t>преходите</a:t>
            </a:r>
            <a:r>
              <a:rPr lang="ru-RU" dirty="0"/>
              <a:t> от </a:t>
            </a:r>
            <a:r>
              <a:rPr lang="ru-RU" dirty="0" err="1"/>
              <a:t>заетост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пенсиониране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bg-BG" b="1" dirty="0"/>
              <a:t>Редуциране на смъртността</a:t>
            </a:r>
            <a:r>
              <a:rPr lang="bg-BG" dirty="0"/>
              <a:t> </a:t>
            </a:r>
            <a:r>
              <a:rPr lang="bg-BG" b="1" dirty="0"/>
              <a:t>и отлагане на умиранията</a:t>
            </a:r>
            <a:r>
              <a:rPr lang="bg-BG" dirty="0"/>
              <a:t> – превантивност</a:t>
            </a:r>
          </a:p>
          <a:p>
            <a:r>
              <a:rPr lang="bg-BG" b="1" dirty="0"/>
              <a:t>Стареене на населението </a:t>
            </a:r>
            <a:r>
              <a:rPr lang="bg-BG" dirty="0"/>
              <a:t>– адаптиране и справяне с последствията</a:t>
            </a:r>
            <a:endParaRPr lang="ru-RU" b="1" dirty="0"/>
          </a:p>
          <a:p>
            <a:r>
              <a:rPr lang="ru-RU" b="1" dirty="0" err="1"/>
              <a:t>Резултат</a:t>
            </a:r>
            <a:r>
              <a:rPr lang="ru-RU" dirty="0"/>
              <a:t>: 109 мерки в 10 пакета от мерки.</a:t>
            </a:r>
          </a:p>
        </p:txBody>
      </p:sp>
    </p:spTree>
    <p:extLst>
      <p:ext uri="{BB962C8B-B14F-4D97-AF65-F5344CB8AC3E}">
        <p14:creationId xmlns:p14="http://schemas.microsoft.com/office/powerpoint/2010/main" val="412956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79918-0F43-46D0-ADA4-E7538A0E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89123" cy="764930"/>
          </a:xfrm>
        </p:spPr>
        <p:txBody>
          <a:bodyPr>
            <a:normAutofit fontScale="90000"/>
          </a:bodyPr>
          <a:lstStyle/>
          <a:p>
            <a:r>
              <a:rPr lang="bg-BG" dirty="0"/>
              <a:t>Статистиката на Евростат – от ключово значение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1C3DD-8B15-45A2-9074-F10B48806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257301"/>
            <a:ext cx="9187962" cy="5398476"/>
          </a:xfrm>
        </p:spPr>
        <p:txBody>
          <a:bodyPr>
            <a:normAutofit/>
          </a:bodyPr>
          <a:lstStyle/>
          <a:p>
            <a:r>
              <a:rPr lang="bg-BG" sz="2000" b="1" dirty="0"/>
              <a:t>Един от подходите</a:t>
            </a:r>
            <a:r>
              <a:rPr lang="bg-BG" sz="2000" dirty="0"/>
              <a:t>, който беше използван в търсене на предложения, е да се види какъв е потенциалът за подобрение за България в различни области на развитието. </a:t>
            </a:r>
          </a:p>
          <a:p>
            <a:pPr lvl="1"/>
            <a:r>
              <a:rPr lang="bg-BG" sz="1800" dirty="0"/>
              <a:t>къде е България по избрани показатели в сравнение с останалите страни-членки; </a:t>
            </a:r>
          </a:p>
          <a:p>
            <a:pPr lvl="1"/>
            <a:r>
              <a:rPr lang="bg-BG" sz="1800" dirty="0"/>
              <a:t>респ. в кои области има потенциал за въздействие;</a:t>
            </a:r>
          </a:p>
          <a:p>
            <a:r>
              <a:rPr lang="bg-BG" sz="2000" dirty="0"/>
              <a:t>Особено полезни в търсене на решения за политиките бяха публикуваните резултати от изследванията </a:t>
            </a:r>
            <a:r>
              <a:rPr lang="en-GB" sz="2000" dirty="0"/>
              <a:t>EHIS, SILC, LFS</a:t>
            </a:r>
            <a:r>
              <a:rPr lang="bg-BG" sz="2000" dirty="0"/>
              <a:t>, текущата статистика за населението, текущата статистика за здравеопазване и образование.</a:t>
            </a:r>
          </a:p>
          <a:p>
            <a:r>
              <a:rPr lang="bg-BG" sz="2000" dirty="0"/>
              <a:t>Подпомогнати бяхме също от някои </a:t>
            </a:r>
            <a:r>
              <a:rPr lang="bg-BG" sz="2000" dirty="0" err="1"/>
              <a:t>анонимизирани</a:t>
            </a:r>
            <a:r>
              <a:rPr lang="bg-BG" sz="2000" dirty="0"/>
              <a:t> микроданни, които НСИ любезно предостави.</a:t>
            </a:r>
          </a:p>
        </p:txBody>
      </p:sp>
    </p:spTree>
    <p:extLst>
      <p:ext uri="{BB962C8B-B14F-4D97-AF65-F5344CB8AC3E}">
        <p14:creationId xmlns:p14="http://schemas.microsoft.com/office/powerpoint/2010/main" val="109670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3060-4431-480F-80AE-E3DA5BF7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bg-BG" dirty="0"/>
              <a:t>Статистиката на Евростат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DFDA1-F2D3-47CD-9F76-D6DC01CB9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7" y="905608"/>
            <a:ext cx="9098156" cy="5767753"/>
          </a:xfrm>
        </p:spPr>
        <p:txBody>
          <a:bodyPr>
            <a:normAutofit fontScale="92500" lnSpcReduction="10000"/>
          </a:bodyPr>
          <a:lstStyle/>
          <a:p>
            <a:r>
              <a:rPr lang="bg-BG" sz="2000" b="1" dirty="0"/>
              <a:t>При тази комплексност - значително разнообразие от данни от НСИ и Евростат (и други източници) в областта на</a:t>
            </a:r>
            <a:r>
              <a:rPr lang="bg-BG" sz="2000" dirty="0"/>
              <a:t>: </a:t>
            </a:r>
          </a:p>
          <a:p>
            <a:r>
              <a:rPr lang="bg-BG" b="1" dirty="0"/>
              <a:t>Текуща статистика на населението</a:t>
            </a:r>
            <a:r>
              <a:rPr lang="bg-BG" dirty="0"/>
              <a:t>: смъртност, раждаемост, структура на населението, очаквана продължителност на живота, очаквана продължителност на живота в добро здраве;</a:t>
            </a:r>
          </a:p>
          <a:p>
            <a:r>
              <a:rPr lang="bg-BG" b="1" dirty="0"/>
              <a:t>Статистиката за доходите </a:t>
            </a:r>
            <a:r>
              <a:rPr lang="bg-BG" dirty="0"/>
              <a:t>(по пол и възраст), неравенствата в доходите и бедността, потреблението, коефициентите на заместване на доходите при пенсиониране и др.</a:t>
            </a:r>
          </a:p>
          <a:p>
            <a:r>
              <a:rPr lang="bg-BG" b="1" dirty="0"/>
              <a:t>Статистиката в областта на социалната закрила</a:t>
            </a:r>
            <a:r>
              <a:rPr lang="bg-BG" dirty="0"/>
              <a:t>, </a:t>
            </a:r>
            <a:r>
              <a:rPr lang="bg-BG" b="1" dirty="0"/>
              <a:t>пазара на труда</a:t>
            </a:r>
            <a:endParaRPr lang="en-GB" b="1" dirty="0"/>
          </a:p>
          <a:p>
            <a:r>
              <a:rPr lang="bg-BG" b="1" dirty="0"/>
              <a:t>Здравен статус и поведение, </a:t>
            </a:r>
            <a:r>
              <a:rPr lang="bg-BG" dirty="0"/>
              <a:t>заболеваемост и причини за умиране</a:t>
            </a:r>
            <a:r>
              <a:rPr lang="bg-BG" b="1" dirty="0"/>
              <a:t>, </a:t>
            </a:r>
            <a:r>
              <a:rPr lang="bg-BG" dirty="0"/>
              <a:t>предвидима и предотвратима смъртност</a:t>
            </a:r>
          </a:p>
          <a:p>
            <a:r>
              <a:rPr lang="bg-BG" b="1" dirty="0"/>
              <a:t>Достъпът до медицински услуги (текуща статистика – здравеопазване)</a:t>
            </a:r>
            <a:r>
              <a:rPr lang="bg-BG" dirty="0"/>
              <a:t>, </a:t>
            </a:r>
            <a:r>
              <a:rPr lang="bg-BG" dirty="0" err="1"/>
              <a:t>снабдеността</a:t>
            </a:r>
            <a:r>
              <a:rPr lang="bg-BG" dirty="0"/>
              <a:t> на здравната система с ресурси: човешки (напр. лекари, медицински сестри и др.), материално-технически (напр. брой ехографи, </a:t>
            </a:r>
            <a:r>
              <a:rPr lang="bg-BG" dirty="0" err="1"/>
              <a:t>томографи</a:t>
            </a:r>
            <a:r>
              <a:rPr lang="bg-BG" dirty="0"/>
              <a:t> и ЯМР) и финансови (средства, които се отделят по видове помощ) и т.н.</a:t>
            </a:r>
          </a:p>
          <a:p>
            <a:r>
              <a:rPr lang="bg-BG" b="1" dirty="0"/>
              <a:t>Различни елементи на качеството на живот и на участието на възрастните в социалния и икономически живот </a:t>
            </a:r>
            <a:r>
              <a:rPr lang="bg-BG" dirty="0"/>
              <a:t>– освен материалните условия на живот, също гражданско участие, доброволчество, културен живот, спорт и други активности, достъп до ИТ. 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55103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4BF-793D-4E07-BC52-F6BEE907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339755" cy="1320800"/>
          </a:xfrm>
        </p:spPr>
        <p:txBody>
          <a:bodyPr>
            <a:normAutofit/>
          </a:bodyPr>
          <a:lstStyle/>
          <a:p>
            <a:r>
              <a:rPr lang="bg-BG" sz="2800" dirty="0"/>
              <a:t>Кои са възможностите за развитие на статистиката на Евростат в полза на потребителите?						</a:t>
            </a:r>
            <a:r>
              <a:rPr lang="bg-BG" sz="3200" b="1" dirty="0"/>
              <a:t>1</a:t>
            </a:r>
            <a:endParaRPr lang="bg-BG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FACB-58E6-4524-9EAE-C7FDD298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1320800"/>
            <a:ext cx="9583616" cy="5537199"/>
          </a:xfrm>
        </p:spPr>
        <p:txBody>
          <a:bodyPr>
            <a:normAutofit/>
          </a:bodyPr>
          <a:lstStyle/>
          <a:p>
            <a:pPr marL="457200" indent="-457200">
              <a:buFont typeface="Wingdings 3" charset="2"/>
              <a:buAutoNum type="arabicPeriod"/>
            </a:pPr>
            <a:r>
              <a:rPr lang="bg-BG" sz="2000" dirty="0"/>
              <a:t>Акцент върху </a:t>
            </a:r>
            <a:r>
              <a:rPr lang="bg-BG" sz="2000" b="1" dirty="0" err="1"/>
              <a:t>лонгитудиналните</a:t>
            </a:r>
            <a:r>
              <a:rPr lang="bg-BG" sz="2000" dirty="0"/>
              <a:t> изследвания на връзката между здравни</a:t>
            </a:r>
            <a:r>
              <a:rPr lang="en-GB" sz="2000" dirty="0"/>
              <a:t> </a:t>
            </a:r>
            <a:r>
              <a:rPr lang="bg-BG" sz="2000" dirty="0"/>
              <a:t> детерминанти и здравен статус</a:t>
            </a:r>
            <a:r>
              <a:rPr lang="en-US" sz="2000" dirty="0"/>
              <a:t> </a:t>
            </a:r>
            <a:r>
              <a:rPr lang="bg-BG" sz="2000" dirty="0"/>
              <a:t>(например допълнителен модул в </a:t>
            </a:r>
            <a:r>
              <a:rPr lang="en-GB" sz="2000" dirty="0"/>
              <a:t>SILC) </a:t>
            </a:r>
            <a:r>
              <a:rPr lang="bg-BG" sz="2000" dirty="0"/>
              <a:t>и/или </a:t>
            </a:r>
            <a:r>
              <a:rPr lang="bg-BG" sz="2000" b="1" dirty="0"/>
              <a:t>включване на биографични елементи в изследванията</a:t>
            </a:r>
            <a:r>
              <a:rPr lang="bg-BG" sz="2000" dirty="0"/>
              <a:t> (във въпросниците на </a:t>
            </a:r>
            <a:r>
              <a:rPr lang="en-GB" sz="2000" dirty="0"/>
              <a:t>EHIS</a:t>
            </a:r>
            <a:r>
              <a:rPr lang="bg-BG" sz="2000" dirty="0"/>
              <a:t>)</a:t>
            </a:r>
          </a:p>
          <a:p>
            <a:pPr lvl="1"/>
            <a:r>
              <a:rPr lang="bg-BG" sz="2000" dirty="0"/>
              <a:t>Изключително важно при изследване на живота на възрастните хора и разработване на политики в едно стареещо общество (а това е процес в цяла Европа);</a:t>
            </a:r>
          </a:p>
          <a:p>
            <a:pPr lvl="1"/>
            <a:r>
              <a:rPr lang="bg-BG" sz="2000" dirty="0"/>
              <a:t>Допринася за открояване на детерминантите за дълъг и здравословен живот. Той е резултат не от това, което прави човек днес, а от това, което е правил в предходни периоди от живота си. </a:t>
            </a:r>
          </a:p>
          <a:p>
            <a:pPr lvl="1"/>
            <a:r>
              <a:rPr lang="bg-BG" sz="2000" dirty="0"/>
              <a:t>Подпомага политиките да бъдат насочени в „правилните“ фази на жизнения цикъл и фокусирани върху „правилните“ детерминанти за всяка фаза.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3259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4BF-793D-4E07-BC52-F6BEE907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339755" cy="1320800"/>
          </a:xfrm>
        </p:spPr>
        <p:txBody>
          <a:bodyPr>
            <a:normAutofit/>
          </a:bodyPr>
          <a:lstStyle/>
          <a:p>
            <a:r>
              <a:rPr lang="bg-BG" sz="2800" dirty="0"/>
              <a:t>Кои са възможностите за развитие на статистиката на Евростат в полза на потребителите?						</a:t>
            </a:r>
            <a:r>
              <a:rPr lang="bg-BG" sz="3200" b="1" dirty="0"/>
              <a:t>2</a:t>
            </a:r>
            <a:endParaRPr lang="bg-BG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FACB-58E6-4524-9EAE-C7FDD298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186962"/>
            <a:ext cx="9882554" cy="567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/>
              <a:t>2. </a:t>
            </a:r>
            <a:r>
              <a:rPr lang="bg-BG" sz="2000" b="1" dirty="0"/>
              <a:t>Допълване на статистиката по вид на населеното място/степен на урбанизация</a:t>
            </a:r>
            <a:endParaRPr lang="bg-BG" sz="2000" dirty="0"/>
          </a:p>
          <a:p>
            <a:pPr lvl="1"/>
            <a:r>
              <a:rPr lang="bg-BG" sz="1800" dirty="0"/>
              <a:t>освен големина и вид на населеното място важни елементи за достъпа до услуги са: отдалеченост от големи градски центрове, вид на местността (пресечена, планинска, равнина и т.н.)</a:t>
            </a:r>
            <a:r>
              <a:rPr lang="en-GB" sz="1800" dirty="0"/>
              <a:t>, </a:t>
            </a:r>
            <a:r>
              <a:rPr lang="bg-BG" sz="1800" dirty="0"/>
              <a:t>състояние на пътищата;</a:t>
            </a:r>
            <a:endParaRPr lang="bg-BG" dirty="0"/>
          </a:p>
          <a:p>
            <a:pPr lvl="1"/>
            <a:r>
              <a:rPr lang="bg-BG" sz="1800" dirty="0"/>
              <a:t>вариант е въвеждане на </a:t>
            </a:r>
            <a:r>
              <a:rPr lang="bg-BG" sz="1800" b="1" dirty="0"/>
              <a:t>комбинирани индикатори</a:t>
            </a:r>
            <a:r>
              <a:rPr lang="bg-BG" sz="1800" dirty="0"/>
              <a:t> за степени на физическа достъпност до услуги</a:t>
            </a:r>
            <a:r>
              <a:rPr lang="en-GB" sz="1800" dirty="0"/>
              <a:t>, </a:t>
            </a:r>
            <a:r>
              <a:rPr lang="bg-BG" sz="1800" dirty="0"/>
              <a:t>който да включва посочените допълнителни елементи; </a:t>
            </a:r>
            <a:endParaRPr lang="bg-BG" dirty="0"/>
          </a:p>
          <a:p>
            <a:pPr lvl="1"/>
            <a:r>
              <a:rPr lang="bg-BG" sz="1800" dirty="0"/>
              <a:t>в България -  концентрация на остаряло население повече в селата, а селата са с различен профил от гледна точка на достъп до различни видове услуги </a:t>
            </a:r>
          </a:p>
          <a:p>
            <a:pPr marL="914400" lvl="2" indent="0">
              <a:buNone/>
            </a:pPr>
            <a:r>
              <a:rPr lang="bg-BG" sz="1600" dirty="0"/>
              <a:t>(заради разлики в изброените елементи на достъпност);</a:t>
            </a:r>
            <a:endParaRPr lang="bg-BG" dirty="0"/>
          </a:p>
          <a:p>
            <a:pPr lvl="1"/>
            <a:r>
              <a:rPr lang="bg-BG" sz="1800" dirty="0"/>
              <a:t>бедността е по-широко разпространена в селата;</a:t>
            </a:r>
            <a:endParaRPr lang="bg-BG" dirty="0"/>
          </a:p>
          <a:p>
            <a:pPr lvl="1"/>
            <a:r>
              <a:rPr lang="bg-BG" sz="1800" dirty="0"/>
              <a:t>с нарастване на възрастта в България доходите спадат;</a:t>
            </a:r>
            <a:endParaRPr lang="bg-BG" dirty="0"/>
          </a:p>
          <a:p>
            <a:pPr lvl="1"/>
            <a:r>
              <a:rPr lang="bg-BG" sz="1800" dirty="0"/>
              <a:t>мултиплициране на проблеми – влошен здравен статус, необходимост от грижа, бедност, за някои - физическа недостъпност до услуги, която не е еквивалент на степента на урбанизация;</a:t>
            </a:r>
            <a:endParaRPr lang="bg-BG" dirty="0"/>
          </a:p>
          <a:p>
            <a:pPr lvl="1"/>
            <a:r>
              <a:rPr lang="bg-BG" sz="1800" dirty="0"/>
              <a:t>в рамките на някои изследвания (</a:t>
            </a:r>
            <a:r>
              <a:rPr lang="en-GB" sz="1800" dirty="0"/>
              <a:t>SILC, EHIS)</a:t>
            </a:r>
            <a:r>
              <a:rPr lang="bg-BG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07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4BF-793D-4E07-BC52-F6BEE907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339755" cy="1320800"/>
          </a:xfrm>
        </p:spPr>
        <p:txBody>
          <a:bodyPr>
            <a:normAutofit/>
          </a:bodyPr>
          <a:lstStyle/>
          <a:p>
            <a:r>
              <a:rPr lang="bg-BG" sz="2800" dirty="0"/>
              <a:t>Кои са възможностите за развитие на статистиката на Евростат в полза на потребителите?						</a:t>
            </a:r>
            <a:r>
              <a:rPr lang="bg-BG" sz="3200" b="1" dirty="0"/>
              <a:t>3</a:t>
            </a:r>
            <a:endParaRPr lang="bg-BG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FACB-58E6-4524-9EAE-C7FDD298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20800"/>
            <a:ext cx="9574822" cy="5475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3. </a:t>
            </a:r>
            <a:r>
              <a:rPr lang="bg-BG" b="1" dirty="0"/>
              <a:t>Допълнителна статистика в областта на структурата на населението </a:t>
            </a:r>
            <a:r>
              <a:rPr lang="ru-RU" b="1" dirty="0"/>
              <a:t>по образование</a:t>
            </a:r>
            <a:endParaRPr lang="bg-BG" b="1" dirty="0"/>
          </a:p>
          <a:p>
            <a:endParaRPr lang="bg-BG" dirty="0"/>
          </a:p>
          <a:p>
            <a:pPr lvl="0"/>
            <a:r>
              <a:rPr lang="bg-BG" b="1" dirty="0"/>
              <a:t>Необходимо е да се поддържат данни от текущата статистика (или о</a:t>
            </a:r>
            <a:r>
              <a:rPr lang="en-GB" b="1" dirty="0"/>
              <a:t>t AES)</a:t>
            </a:r>
            <a:r>
              <a:rPr lang="bg-BG" b="1" dirty="0"/>
              <a:t> за населението по завършена най-висока степен на образование също за населението на 65 +;</a:t>
            </a:r>
          </a:p>
          <a:p>
            <a:pPr lvl="0"/>
            <a:r>
              <a:rPr lang="bg-BG" dirty="0"/>
              <a:t>В остаряващите общества се променят концепциите за това кой е стар, възрастен, кой е зрял и млад</a:t>
            </a:r>
            <a:r>
              <a:rPr lang="en-GB" dirty="0"/>
              <a:t>;</a:t>
            </a:r>
            <a:r>
              <a:rPr lang="bg-BG" dirty="0"/>
              <a:t> </a:t>
            </a:r>
          </a:p>
          <a:p>
            <a:pPr lvl="0"/>
            <a:r>
              <a:rPr lang="bg-BG" dirty="0"/>
              <a:t>Променят се очакванията  какво е допустимо да вършат хората на различни възрасти</a:t>
            </a:r>
            <a:r>
              <a:rPr lang="en-GB" dirty="0"/>
              <a:t>;</a:t>
            </a:r>
            <a:endParaRPr lang="bg-BG" dirty="0"/>
          </a:p>
          <a:p>
            <a:pPr lvl="0"/>
            <a:r>
              <a:rPr lang="bg-BG" dirty="0"/>
              <a:t>От възрастните се очаква да бъдат повече и по-дълго активни. Удължават се периодите на учене, на труд или на тяхното съчетаване</a:t>
            </a:r>
            <a:r>
              <a:rPr lang="en-GB" dirty="0"/>
              <a:t>;</a:t>
            </a:r>
            <a:endParaRPr lang="bg-BG" dirty="0"/>
          </a:p>
          <a:p>
            <a:pPr lvl="0"/>
            <a:r>
              <a:rPr lang="bg-BG" dirty="0"/>
              <a:t>Удължаването на трудовите кариери е част от решението за адаптиране към последиците от остаряване на населенията. В България например, сериозен потенциал за повишаване на заетостта се съдържа в групата на жените над 65 г. </a:t>
            </a:r>
            <a:endParaRPr lang="bg-BG" sz="1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180991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1913</TotalTime>
  <Words>1151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Статистиката на Евростат - в търсене на прагматични решения с научна основа</vt:lpstr>
      <vt:lpstr>ПРОЕКТ:  МЕРКИ ЗА ПРЕОДОЛЯВАНЕ НА ДЕМОГРАФСКАТА КРИЗА В РЕПУБЛИКА БЪЛГАРИЯ </vt:lpstr>
      <vt:lpstr>Работни групи по проекта</vt:lpstr>
      <vt:lpstr>РАБОТНА ГРУПА „Смъртност, стареене и качество на живот“</vt:lpstr>
      <vt:lpstr>Статистиката на Евростат – от ключово значение </vt:lpstr>
      <vt:lpstr>Статистиката на Евростат </vt:lpstr>
      <vt:lpstr>Кои са възможностите за развитие на статистиката на Евростат в полза на потребителите?      1</vt:lpstr>
      <vt:lpstr>Кои са възможностите за развитие на статистиката на Евростат в полза на потребителите?      2</vt:lpstr>
      <vt:lpstr>Кои са възможностите за развитие на статистиката на Евростат в полза на потребителите?      3</vt:lpstr>
      <vt:lpstr>Кои са възможностите за развитие на статистиката на Евростат в полза на потребителите?      4</vt:lpstr>
      <vt:lpstr>Кои са възможностите за развитие на статистиката на Евростат в полза на потребителите?      5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Статистиката на Евростат - в търсене на прагматични решения с научна основа</dc:title>
  <dc:creator>user</dc:creator>
  <cp:lastModifiedBy>user</cp:lastModifiedBy>
  <cp:revision>54</cp:revision>
  <cp:lastPrinted>2018-06-21T07:40:09Z</cp:lastPrinted>
  <dcterms:created xsi:type="dcterms:W3CDTF">2018-06-20T01:34:11Z</dcterms:created>
  <dcterms:modified xsi:type="dcterms:W3CDTF">2018-06-21T11:41:37Z</dcterms:modified>
</cp:coreProperties>
</file>